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7"/>
  </p:notesMasterIdLst>
  <p:sldIdLst>
    <p:sldId id="432" r:id="rId2"/>
    <p:sldId id="414" r:id="rId3"/>
    <p:sldId id="428" r:id="rId4"/>
    <p:sldId id="417" r:id="rId5"/>
    <p:sldId id="455" r:id="rId6"/>
    <p:sldId id="456" r:id="rId7"/>
    <p:sldId id="436" r:id="rId8"/>
    <p:sldId id="419" r:id="rId9"/>
    <p:sldId id="383" r:id="rId10"/>
    <p:sldId id="359" r:id="rId11"/>
    <p:sldId id="388" r:id="rId12"/>
    <p:sldId id="385" r:id="rId13"/>
    <p:sldId id="389" r:id="rId14"/>
    <p:sldId id="391" r:id="rId15"/>
    <p:sldId id="336" r:id="rId16"/>
    <p:sldId id="458" r:id="rId17"/>
    <p:sldId id="459" r:id="rId18"/>
    <p:sldId id="401" r:id="rId19"/>
    <p:sldId id="429" r:id="rId20"/>
    <p:sldId id="433" r:id="rId21"/>
    <p:sldId id="430" r:id="rId22"/>
    <p:sldId id="457" r:id="rId23"/>
    <p:sldId id="434" r:id="rId24"/>
    <p:sldId id="409" r:id="rId25"/>
    <p:sldId id="373" r:id="rId26"/>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53F2"/>
    <a:srgbClr val="3747BF"/>
    <a:srgbClr val="E6E11F"/>
    <a:srgbClr val="FFD6CF"/>
    <a:srgbClr val="D9D1FD"/>
    <a:srgbClr val="25213F"/>
    <a:srgbClr val="0135C7"/>
    <a:srgbClr val="4F94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089" autoAdjust="0"/>
    <p:restoredTop sz="86316" autoAdjust="0"/>
  </p:normalViewPr>
  <p:slideViewPr>
    <p:cSldViewPr>
      <p:cViewPr>
        <p:scale>
          <a:sx n="90" d="100"/>
          <a:sy n="90" d="100"/>
        </p:scale>
        <p:origin x="-1326" y="-108"/>
      </p:cViewPr>
      <p:guideLst>
        <p:guide orient="horz" pos="2136"/>
        <p:guide pos="2940"/>
      </p:guideLst>
    </p:cSldViewPr>
  </p:slideViewPr>
  <p:outlineViewPr>
    <p:cViewPr>
      <p:scale>
        <a:sx n="33" d="100"/>
        <a:sy n="33" d="100"/>
      </p:scale>
      <p:origin x="0" y="51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49757AC-3FF1-4664-856E-3CC571C8E3E8}" type="doc">
      <dgm:prSet loTypeId="urn:microsoft.com/office/officeart/2005/8/layout/vList2#1" loCatId="list" qsTypeId="urn:microsoft.com/office/officeart/2005/8/quickstyle/simple3#1" qsCatId="simple" csTypeId="urn:microsoft.com/office/officeart/2005/8/colors/accent1_2#1" csCatId="accent1" phldr="1"/>
      <dgm:spPr/>
      <dgm:t>
        <a:bodyPr/>
        <a:lstStyle/>
        <a:p>
          <a:endParaRPr lang="zh-CN" altLang="en-US"/>
        </a:p>
      </dgm:t>
    </dgm:pt>
    <dgm:pt modelId="{5B413620-941F-45E3-961A-297763A17BB3}">
      <dgm:prSet phldrT="[文本]" custT="1"/>
      <dgm:spPr/>
      <dgm:t>
        <a:bodyPr/>
        <a:lstStyle/>
        <a:p>
          <a:r>
            <a:rPr lang="zh-CN" altLang="en-US" sz="4000" dirty="0" smtClean="0">
              <a:latin typeface="微软雅黑" pitchFamily="34" charset="-122"/>
              <a:ea typeface="微软雅黑" pitchFamily="34" charset="-122"/>
            </a:rPr>
            <a:t>国内第一</a:t>
          </a:r>
          <a:endParaRPr lang="zh-CN" altLang="en-US" sz="4000" dirty="0">
            <a:latin typeface="微软雅黑" pitchFamily="34" charset="-122"/>
            <a:ea typeface="微软雅黑" pitchFamily="34" charset="-122"/>
          </a:endParaRPr>
        </a:p>
      </dgm:t>
    </dgm:pt>
    <dgm:pt modelId="{3C0DAA2F-2C9E-4178-9232-4136374E5D07}" type="parTrans" cxnId="{0F369A16-0AB9-4396-9722-1CB141CEC728}">
      <dgm:prSet/>
      <dgm:spPr/>
      <dgm:t>
        <a:bodyPr/>
        <a:lstStyle/>
        <a:p>
          <a:endParaRPr lang="zh-CN" altLang="en-US"/>
        </a:p>
      </dgm:t>
    </dgm:pt>
    <dgm:pt modelId="{A5F7F69A-3EA8-4B19-8B31-BC4C65BB052F}" type="sibTrans" cxnId="{0F369A16-0AB9-4396-9722-1CB141CEC728}">
      <dgm:prSet/>
      <dgm:spPr/>
      <dgm:t>
        <a:bodyPr/>
        <a:lstStyle/>
        <a:p>
          <a:endParaRPr lang="zh-CN" altLang="en-US"/>
        </a:p>
      </dgm:t>
    </dgm:pt>
    <dgm:pt modelId="{E9DFA181-BD14-453A-95A2-235371133462}">
      <dgm:prSet phldrT="[文本]" custT="1"/>
      <dgm:spPr/>
      <dgm:t>
        <a:bodyPr/>
        <a:lstStyle/>
        <a:p>
          <a:r>
            <a:rPr lang="zh-CN" altLang="en-US" sz="4000" dirty="0" smtClean="0">
              <a:latin typeface="微软雅黑" pitchFamily="34" charset="-122"/>
              <a:ea typeface="微软雅黑" pitchFamily="34" charset="-122"/>
            </a:rPr>
            <a:t>全球前十</a:t>
          </a:r>
          <a:endParaRPr lang="zh-CN" altLang="en-US" sz="4000" dirty="0">
            <a:latin typeface="微软雅黑" pitchFamily="34" charset="-122"/>
            <a:ea typeface="微软雅黑" pitchFamily="34" charset="-122"/>
          </a:endParaRPr>
        </a:p>
      </dgm:t>
    </dgm:pt>
    <dgm:pt modelId="{6B9BE198-C175-46FF-A6A0-36CE013A9862}" type="parTrans" cxnId="{CE19E7B4-804B-447E-8C4E-7E9501A765CF}">
      <dgm:prSet/>
      <dgm:spPr/>
      <dgm:t>
        <a:bodyPr/>
        <a:lstStyle/>
        <a:p>
          <a:endParaRPr lang="zh-CN" altLang="en-US"/>
        </a:p>
      </dgm:t>
    </dgm:pt>
    <dgm:pt modelId="{F4A4F105-FF92-43A5-A175-E31410979A52}" type="sibTrans" cxnId="{CE19E7B4-804B-447E-8C4E-7E9501A765CF}">
      <dgm:prSet/>
      <dgm:spPr/>
      <dgm:t>
        <a:bodyPr/>
        <a:lstStyle/>
        <a:p>
          <a:endParaRPr lang="zh-CN" altLang="en-US"/>
        </a:p>
      </dgm:t>
    </dgm:pt>
    <dgm:pt modelId="{B45949A6-5BB4-49B6-A807-6E2F1F02FF3C}" type="pres">
      <dgm:prSet presAssocID="{D49757AC-3FF1-4664-856E-3CC571C8E3E8}" presName="linear" presStyleCnt="0">
        <dgm:presLayoutVars>
          <dgm:animLvl val="lvl"/>
          <dgm:resizeHandles val="exact"/>
        </dgm:presLayoutVars>
      </dgm:prSet>
      <dgm:spPr/>
      <dgm:t>
        <a:bodyPr/>
        <a:lstStyle/>
        <a:p>
          <a:endParaRPr lang="zh-CN" altLang="en-US"/>
        </a:p>
      </dgm:t>
    </dgm:pt>
    <dgm:pt modelId="{70682D2E-DDCB-4849-B368-845BDE92212D}" type="pres">
      <dgm:prSet presAssocID="{5B413620-941F-45E3-961A-297763A17BB3}" presName="parentText" presStyleLbl="node1" presStyleIdx="0" presStyleCnt="2">
        <dgm:presLayoutVars>
          <dgm:chMax val="0"/>
          <dgm:bulletEnabled val="1"/>
        </dgm:presLayoutVars>
      </dgm:prSet>
      <dgm:spPr/>
      <dgm:t>
        <a:bodyPr/>
        <a:lstStyle/>
        <a:p>
          <a:endParaRPr lang="zh-CN" altLang="en-US"/>
        </a:p>
      </dgm:t>
    </dgm:pt>
    <dgm:pt modelId="{09A899BB-75AC-48D4-BE37-E0FA3ABE870C}" type="pres">
      <dgm:prSet presAssocID="{A5F7F69A-3EA8-4B19-8B31-BC4C65BB052F}" presName="spacer" presStyleCnt="0"/>
      <dgm:spPr/>
      <dgm:t>
        <a:bodyPr/>
        <a:lstStyle/>
        <a:p>
          <a:endParaRPr lang="zh-CN" altLang="en-US"/>
        </a:p>
      </dgm:t>
    </dgm:pt>
    <dgm:pt modelId="{B74A0E62-CD71-4AD5-90AA-C0B9A244B713}" type="pres">
      <dgm:prSet presAssocID="{E9DFA181-BD14-453A-95A2-235371133462}" presName="parentText" presStyleLbl="node1" presStyleIdx="1" presStyleCnt="2">
        <dgm:presLayoutVars>
          <dgm:chMax val="0"/>
          <dgm:bulletEnabled val="1"/>
        </dgm:presLayoutVars>
      </dgm:prSet>
      <dgm:spPr/>
      <dgm:t>
        <a:bodyPr/>
        <a:lstStyle/>
        <a:p>
          <a:endParaRPr lang="zh-CN" altLang="en-US"/>
        </a:p>
      </dgm:t>
    </dgm:pt>
  </dgm:ptLst>
  <dgm:cxnLst>
    <dgm:cxn modelId="{35EB0505-5088-4A97-A06C-740D314E4ACF}" type="presOf" srcId="{D49757AC-3FF1-4664-856E-3CC571C8E3E8}" destId="{B45949A6-5BB4-49B6-A807-6E2F1F02FF3C}" srcOrd="0" destOrd="0" presId="urn:microsoft.com/office/officeart/2005/8/layout/vList2#1"/>
    <dgm:cxn modelId="{3ABE9D77-E815-4F19-998B-D8B4AE2825BE}" type="presOf" srcId="{5B413620-941F-45E3-961A-297763A17BB3}" destId="{70682D2E-DDCB-4849-B368-845BDE92212D}" srcOrd="0" destOrd="0" presId="urn:microsoft.com/office/officeart/2005/8/layout/vList2#1"/>
    <dgm:cxn modelId="{D996BADB-F50F-4575-8812-700E4000823E}" type="presOf" srcId="{E9DFA181-BD14-453A-95A2-235371133462}" destId="{B74A0E62-CD71-4AD5-90AA-C0B9A244B713}" srcOrd="0" destOrd="0" presId="urn:microsoft.com/office/officeart/2005/8/layout/vList2#1"/>
    <dgm:cxn modelId="{CE19E7B4-804B-447E-8C4E-7E9501A765CF}" srcId="{D49757AC-3FF1-4664-856E-3CC571C8E3E8}" destId="{E9DFA181-BD14-453A-95A2-235371133462}" srcOrd="1" destOrd="0" parTransId="{6B9BE198-C175-46FF-A6A0-36CE013A9862}" sibTransId="{F4A4F105-FF92-43A5-A175-E31410979A52}"/>
    <dgm:cxn modelId="{0F369A16-0AB9-4396-9722-1CB141CEC728}" srcId="{D49757AC-3FF1-4664-856E-3CC571C8E3E8}" destId="{5B413620-941F-45E3-961A-297763A17BB3}" srcOrd="0" destOrd="0" parTransId="{3C0DAA2F-2C9E-4178-9232-4136374E5D07}" sibTransId="{A5F7F69A-3EA8-4B19-8B31-BC4C65BB052F}"/>
    <dgm:cxn modelId="{B30F5008-6510-4682-B278-D76548A541F1}" type="presParOf" srcId="{B45949A6-5BB4-49B6-A807-6E2F1F02FF3C}" destId="{70682D2E-DDCB-4849-B368-845BDE92212D}" srcOrd="0" destOrd="0" presId="urn:microsoft.com/office/officeart/2005/8/layout/vList2#1"/>
    <dgm:cxn modelId="{94553F09-27DD-423A-8C46-C88146FBE397}" type="presParOf" srcId="{B45949A6-5BB4-49B6-A807-6E2F1F02FF3C}" destId="{09A899BB-75AC-48D4-BE37-E0FA3ABE870C}" srcOrd="1" destOrd="0" presId="urn:microsoft.com/office/officeart/2005/8/layout/vList2#1"/>
    <dgm:cxn modelId="{D7ECF6E5-80FE-4466-9933-F95D29082002}" type="presParOf" srcId="{B45949A6-5BB4-49B6-A807-6E2F1F02FF3C}" destId="{B74A0E62-CD71-4AD5-90AA-C0B9A244B713}" srcOrd="2" destOrd="0" presId="urn:microsoft.com/office/officeart/2005/8/layout/v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0D0D8-6B16-4BED-8000-22FDEC1BE286}" type="doc">
      <dgm:prSet loTypeId="urn:microsoft.com/office/officeart/2005/8/layout/hProcess6" loCatId="process" qsTypeId="urn:microsoft.com/office/officeart/2005/8/quickstyle/simple4#1" qsCatId="simple" csTypeId="urn:microsoft.com/office/officeart/2005/8/colors/accent1_2#2" csCatId="accent1" phldr="1"/>
      <dgm:spPr/>
      <dgm:t>
        <a:bodyPr/>
        <a:lstStyle/>
        <a:p>
          <a:endParaRPr lang="zh-CN" altLang="en-US"/>
        </a:p>
      </dgm:t>
    </dgm:pt>
    <dgm:pt modelId="{C28EE31A-CECD-40ED-8E21-4646E4F1D233}">
      <dgm:prSet phldrT="[文本]" custT="1"/>
      <dgm:spPr/>
      <dgm:t>
        <a:bodyPr/>
        <a:lstStyle/>
        <a:p>
          <a:r>
            <a:rPr lang="en-US" altLang="zh-CN" sz="1200" dirty="0" smtClean="0">
              <a:latin typeface="宋体" panose="02010600030101010101" pitchFamily="2" charset="-122"/>
              <a:ea typeface="宋体" panose="02010600030101010101" pitchFamily="2" charset="-122"/>
            </a:rPr>
            <a:t>1</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8D6131D8-2553-4408-B8EC-6E88D0C6CEF6}" type="parTrans" cxnId="{7CAE5838-150D-4880-8298-0F683395F0E9}">
      <dgm:prSet/>
      <dgm:spPr/>
      <dgm:t>
        <a:bodyPr/>
        <a:lstStyle/>
        <a:p>
          <a:endParaRPr lang="zh-CN" altLang="en-US"/>
        </a:p>
      </dgm:t>
    </dgm:pt>
    <dgm:pt modelId="{B97C8975-16A8-4209-96F3-2EFFC0E3F089}" type="sibTrans" cxnId="{7CAE5838-150D-4880-8298-0F683395F0E9}">
      <dgm:prSet/>
      <dgm:spPr/>
      <dgm:t>
        <a:bodyPr/>
        <a:lstStyle/>
        <a:p>
          <a:endParaRPr lang="zh-CN" altLang="en-US"/>
        </a:p>
      </dgm:t>
    </dgm:pt>
    <dgm:pt modelId="{ACF5E274-176F-4FEF-A6F7-E2B5AC06B20B}">
      <dgm:prSet phldrT="[文本]"/>
      <dgm:spPr/>
      <dgm:t>
        <a:bodyPr/>
        <a:lstStyle/>
        <a:p>
          <a:r>
            <a:rPr lang="zh-CN" altLang="en-US" dirty="0" smtClean="0">
              <a:latin typeface="宋体" panose="02010600030101010101" pitchFamily="2" charset="-122"/>
              <a:ea typeface="宋体" panose="02010600030101010101" pitchFamily="2" charset="-122"/>
            </a:rPr>
            <a:t>企业文化</a:t>
          </a:r>
          <a:endParaRPr lang="zh-CN" altLang="en-US" dirty="0">
            <a:latin typeface="宋体" panose="02010600030101010101" pitchFamily="2" charset="-122"/>
            <a:ea typeface="宋体" panose="02010600030101010101" pitchFamily="2" charset="-122"/>
          </a:endParaRPr>
        </a:p>
      </dgm:t>
    </dgm:pt>
    <dgm:pt modelId="{ED30E46B-19AE-4378-944B-1DF00A8F29C0}" type="parTrans" cxnId="{42B3EFC0-2A33-450C-9197-CA12CDAF60CD}">
      <dgm:prSet/>
      <dgm:spPr/>
      <dgm:t>
        <a:bodyPr/>
        <a:lstStyle/>
        <a:p>
          <a:endParaRPr lang="zh-CN" altLang="en-US"/>
        </a:p>
      </dgm:t>
    </dgm:pt>
    <dgm:pt modelId="{CD3C773C-CED8-47F1-8FCB-629C04938073}" type="sibTrans" cxnId="{42B3EFC0-2A33-450C-9197-CA12CDAF60CD}">
      <dgm:prSet/>
      <dgm:spPr/>
      <dgm:t>
        <a:bodyPr/>
        <a:lstStyle/>
        <a:p>
          <a:endParaRPr lang="zh-CN" altLang="en-US"/>
        </a:p>
      </dgm:t>
    </dgm:pt>
    <dgm:pt modelId="{E285916F-DA4D-4873-A570-09DDF808BF19}">
      <dgm:prSet phldrT="[文本]" custT="1"/>
      <dgm:spPr/>
      <dgm:t>
        <a:bodyPr/>
        <a:lstStyle/>
        <a:p>
          <a:r>
            <a:rPr lang="en-US" altLang="zh-CN" sz="1200" dirty="0" smtClean="0">
              <a:latin typeface="宋体" panose="02010600030101010101" pitchFamily="2" charset="-122"/>
              <a:ea typeface="宋体" panose="02010600030101010101" pitchFamily="2" charset="-122"/>
            </a:rPr>
            <a:t>3</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F729D47A-6086-4B95-9A47-BD1D2B6F8CC7}" type="parTrans" cxnId="{F422E600-FACB-4E4A-8D65-D38A1315F9F8}">
      <dgm:prSet/>
      <dgm:spPr/>
      <dgm:t>
        <a:bodyPr/>
        <a:lstStyle/>
        <a:p>
          <a:endParaRPr lang="zh-CN" altLang="en-US"/>
        </a:p>
      </dgm:t>
    </dgm:pt>
    <dgm:pt modelId="{6536B77A-0362-4069-BC71-4805F4493016}" type="sibTrans" cxnId="{F422E600-FACB-4E4A-8D65-D38A1315F9F8}">
      <dgm:prSet/>
      <dgm:spPr/>
      <dgm:t>
        <a:bodyPr/>
        <a:lstStyle/>
        <a:p>
          <a:endParaRPr lang="zh-CN" altLang="en-US"/>
        </a:p>
      </dgm:t>
    </dgm:pt>
    <dgm:pt modelId="{8C748866-7189-4A79-8290-972D0F7393C9}">
      <dgm:prSet phldrT="[文本]"/>
      <dgm:spPr/>
      <dgm:t>
        <a:bodyPr/>
        <a:lstStyle/>
        <a:p>
          <a:r>
            <a:rPr lang="zh-CN" altLang="en-US" dirty="0" smtClean="0">
              <a:latin typeface="宋体" panose="02010600030101010101" pitchFamily="2" charset="-122"/>
              <a:ea typeface="宋体" panose="02010600030101010101" pitchFamily="2" charset="-122"/>
            </a:rPr>
            <a:t>通用技能</a:t>
          </a:r>
          <a:endParaRPr lang="zh-CN" altLang="en-US" dirty="0">
            <a:latin typeface="宋体" panose="02010600030101010101" pitchFamily="2" charset="-122"/>
            <a:ea typeface="宋体" panose="02010600030101010101" pitchFamily="2" charset="-122"/>
          </a:endParaRPr>
        </a:p>
      </dgm:t>
    </dgm:pt>
    <dgm:pt modelId="{DC69E187-3CD4-49BF-B9CF-70888E6B0037}" type="parTrans" cxnId="{E1F6CFC6-0827-4789-BC16-560351D020E2}">
      <dgm:prSet/>
      <dgm:spPr/>
      <dgm:t>
        <a:bodyPr/>
        <a:lstStyle/>
        <a:p>
          <a:endParaRPr lang="zh-CN" altLang="en-US"/>
        </a:p>
      </dgm:t>
    </dgm:pt>
    <dgm:pt modelId="{E18BFA26-454D-45C1-BB18-C05E7F2747D9}" type="sibTrans" cxnId="{E1F6CFC6-0827-4789-BC16-560351D020E2}">
      <dgm:prSet/>
      <dgm:spPr/>
      <dgm:t>
        <a:bodyPr/>
        <a:lstStyle/>
        <a:p>
          <a:endParaRPr lang="zh-CN" altLang="en-US"/>
        </a:p>
      </dgm:t>
    </dgm:pt>
    <dgm:pt modelId="{09C93B00-3620-42C1-AF9B-2B29D1FDD779}">
      <dgm:prSet phldrT="[文本]" custT="1"/>
      <dgm:spPr/>
      <dgm:t>
        <a:bodyPr/>
        <a:lstStyle/>
        <a:p>
          <a:r>
            <a:rPr lang="en-US" altLang="zh-CN" sz="1200" dirty="0" smtClean="0">
              <a:latin typeface="宋体" panose="02010600030101010101" pitchFamily="2" charset="-122"/>
              <a:ea typeface="宋体" panose="02010600030101010101" pitchFamily="2" charset="-122"/>
            </a:rPr>
            <a:t>6</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A0CE0DD0-534B-4D53-BB67-CC1F70FFF143}" type="parTrans" cxnId="{2FF4C6E0-5E29-4693-A5C5-6E1C4E7C51CD}">
      <dgm:prSet/>
      <dgm:spPr/>
      <dgm:t>
        <a:bodyPr/>
        <a:lstStyle/>
        <a:p>
          <a:endParaRPr lang="zh-CN" altLang="en-US"/>
        </a:p>
      </dgm:t>
    </dgm:pt>
    <dgm:pt modelId="{097675E6-298E-4765-B6B5-FBDEB5C285B6}" type="sibTrans" cxnId="{2FF4C6E0-5E29-4693-A5C5-6E1C4E7C51CD}">
      <dgm:prSet/>
      <dgm:spPr/>
      <dgm:t>
        <a:bodyPr/>
        <a:lstStyle/>
        <a:p>
          <a:endParaRPr lang="zh-CN" altLang="en-US"/>
        </a:p>
      </dgm:t>
    </dgm:pt>
    <dgm:pt modelId="{D7EDC503-92C7-412D-8873-D4B8431E8691}">
      <dgm:prSet phldrT="[文本]"/>
      <dgm:spPr/>
      <dgm:t>
        <a:bodyPr/>
        <a:lstStyle/>
        <a:p>
          <a:r>
            <a:rPr lang="zh-CN" altLang="en-US" dirty="0" smtClean="0">
              <a:latin typeface="宋体" panose="02010600030101010101" pitchFamily="2" charset="-122"/>
              <a:ea typeface="宋体" panose="02010600030101010101" pitchFamily="2" charset="-122"/>
            </a:rPr>
            <a:t>专业知识</a:t>
          </a:r>
          <a:endParaRPr lang="zh-CN" altLang="en-US" dirty="0">
            <a:latin typeface="宋体" panose="02010600030101010101" pitchFamily="2" charset="-122"/>
            <a:ea typeface="宋体" panose="02010600030101010101" pitchFamily="2" charset="-122"/>
          </a:endParaRPr>
        </a:p>
      </dgm:t>
    </dgm:pt>
    <dgm:pt modelId="{C53D48F5-BF16-4DEF-8C7E-B3590028A0FF}" type="parTrans" cxnId="{74AC87C0-16F4-49A9-B01B-56A8F60BE930}">
      <dgm:prSet/>
      <dgm:spPr/>
      <dgm:t>
        <a:bodyPr/>
        <a:lstStyle/>
        <a:p>
          <a:endParaRPr lang="zh-CN" altLang="en-US"/>
        </a:p>
      </dgm:t>
    </dgm:pt>
    <dgm:pt modelId="{2FE04AB5-4C2B-4A52-A077-E7DB02F54032}" type="sibTrans" cxnId="{74AC87C0-16F4-49A9-B01B-56A8F60BE930}">
      <dgm:prSet/>
      <dgm:spPr/>
      <dgm:t>
        <a:bodyPr/>
        <a:lstStyle/>
        <a:p>
          <a:endParaRPr lang="zh-CN" altLang="en-US"/>
        </a:p>
      </dgm:t>
    </dgm:pt>
    <dgm:pt modelId="{8311D019-B06D-4E57-8253-4E74101FE3D6}">
      <dgm:prSet phldrT="[文本]" custT="1"/>
      <dgm:spPr/>
      <dgm:t>
        <a:bodyPr/>
        <a:lstStyle/>
        <a:p>
          <a:r>
            <a:rPr lang="en-US" altLang="zh-CN" sz="1200" dirty="0" smtClean="0">
              <a:latin typeface="宋体" panose="02010600030101010101" pitchFamily="2" charset="-122"/>
              <a:ea typeface="宋体" panose="02010600030101010101" pitchFamily="2" charset="-122"/>
            </a:rPr>
            <a:t>12</a:t>
          </a:r>
          <a:r>
            <a:rPr lang="zh-CN" altLang="en-US" sz="1200" dirty="0" smtClean="0">
              <a:latin typeface="宋体" panose="02010600030101010101" pitchFamily="2" charset="-122"/>
              <a:ea typeface="宋体" panose="02010600030101010101" pitchFamily="2" charset="-122"/>
            </a:rPr>
            <a:t>个月</a:t>
          </a:r>
          <a:endParaRPr lang="zh-CN" altLang="en-US" sz="1200" dirty="0">
            <a:latin typeface="宋体" panose="02010600030101010101" pitchFamily="2" charset="-122"/>
            <a:ea typeface="宋体" panose="02010600030101010101" pitchFamily="2" charset="-122"/>
          </a:endParaRPr>
        </a:p>
      </dgm:t>
    </dgm:pt>
    <dgm:pt modelId="{DB2108FA-F17B-4BBF-A828-602DFE543266}" type="parTrans" cxnId="{0A0F6307-176A-46E0-AC2D-8512150E2A1C}">
      <dgm:prSet/>
      <dgm:spPr/>
      <dgm:t>
        <a:bodyPr/>
        <a:lstStyle/>
        <a:p>
          <a:endParaRPr lang="zh-CN" altLang="en-US"/>
        </a:p>
      </dgm:t>
    </dgm:pt>
    <dgm:pt modelId="{5B85DA5D-B070-4BAB-A8BF-058B592DC950}" type="sibTrans" cxnId="{0A0F6307-176A-46E0-AC2D-8512150E2A1C}">
      <dgm:prSet/>
      <dgm:spPr/>
      <dgm:t>
        <a:bodyPr/>
        <a:lstStyle/>
        <a:p>
          <a:endParaRPr lang="zh-CN" altLang="en-US"/>
        </a:p>
      </dgm:t>
    </dgm:pt>
    <dgm:pt modelId="{725BC304-048B-44E2-82D1-27112F49C776}">
      <dgm:prSet/>
      <dgm:spPr/>
      <dgm:t>
        <a:bodyPr/>
        <a:lstStyle/>
        <a:p>
          <a:endParaRPr lang="zh-CN" altLang="en-US" dirty="0"/>
        </a:p>
      </dgm:t>
    </dgm:pt>
    <dgm:pt modelId="{E5D48382-7CA7-4C0A-BBFA-DE98136FDE6E}" type="parTrans" cxnId="{71C36D66-49DC-4BF5-A7D4-A1187BFAB970}">
      <dgm:prSet/>
      <dgm:spPr/>
      <dgm:t>
        <a:bodyPr/>
        <a:lstStyle/>
        <a:p>
          <a:endParaRPr lang="zh-CN" altLang="en-US"/>
        </a:p>
      </dgm:t>
    </dgm:pt>
    <dgm:pt modelId="{443004B2-4948-4BE1-B358-94E7F8F86312}" type="sibTrans" cxnId="{71C36D66-49DC-4BF5-A7D4-A1187BFAB970}">
      <dgm:prSet/>
      <dgm:spPr/>
      <dgm:t>
        <a:bodyPr/>
        <a:lstStyle/>
        <a:p>
          <a:endParaRPr lang="zh-CN" altLang="en-US"/>
        </a:p>
      </dgm:t>
    </dgm:pt>
    <dgm:pt modelId="{E2B9DE35-9FA9-4C05-BE4A-0FE4BCF2AB6E}" type="pres">
      <dgm:prSet presAssocID="{A790D0D8-6B16-4BED-8000-22FDEC1BE286}" presName="theList" presStyleCnt="0">
        <dgm:presLayoutVars>
          <dgm:dir/>
          <dgm:animLvl val="lvl"/>
          <dgm:resizeHandles val="exact"/>
        </dgm:presLayoutVars>
      </dgm:prSet>
      <dgm:spPr/>
      <dgm:t>
        <a:bodyPr/>
        <a:lstStyle/>
        <a:p>
          <a:endParaRPr lang="zh-CN" altLang="en-US"/>
        </a:p>
      </dgm:t>
    </dgm:pt>
    <dgm:pt modelId="{B1CEE469-9B05-43DA-8F9E-6369E96BC672}" type="pres">
      <dgm:prSet presAssocID="{C28EE31A-CECD-40ED-8E21-4646E4F1D233}" presName="compNode" presStyleCnt="0"/>
      <dgm:spPr/>
    </dgm:pt>
    <dgm:pt modelId="{C234FE46-ABD8-4265-B504-9EB2EC59921F}" type="pres">
      <dgm:prSet presAssocID="{C28EE31A-CECD-40ED-8E21-4646E4F1D233}" presName="noGeometry" presStyleCnt="0"/>
      <dgm:spPr/>
    </dgm:pt>
    <dgm:pt modelId="{7EF27384-86A1-4979-8C2B-89A0E63B3CFF}" type="pres">
      <dgm:prSet presAssocID="{C28EE31A-CECD-40ED-8E21-4646E4F1D233}" presName="childTextVisible" presStyleLbl="bgAccFollowNode1" presStyleIdx="0" presStyleCnt="4" custLinFactNeighborX="-2137" custLinFactNeighborY="881">
        <dgm:presLayoutVars>
          <dgm:bulletEnabled val="1"/>
        </dgm:presLayoutVars>
      </dgm:prSet>
      <dgm:spPr/>
      <dgm:t>
        <a:bodyPr/>
        <a:lstStyle/>
        <a:p>
          <a:endParaRPr lang="zh-CN" altLang="en-US"/>
        </a:p>
      </dgm:t>
    </dgm:pt>
    <dgm:pt modelId="{C19E0B77-4885-4EC3-ACEA-ACC9C17F6682}" type="pres">
      <dgm:prSet presAssocID="{C28EE31A-CECD-40ED-8E21-4646E4F1D233}" presName="childTextHidden" presStyleLbl="bgAccFollowNode1" presStyleIdx="0" presStyleCnt="4"/>
      <dgm:spPr/>
      <dgm:t>
        <a:bodyPr/>
        <a:lstStyle/>
        <a:p>
          <a:endParaRPr lang="zh-CN" altLang="en-US"/>
        </a:p>
      </dgm:t>
    </dgm:pt>
    <dgm:pt modelId="{BAEF3C9F-C111-450A-A308-D94D208920A6}" type="pres">
      <dgm:prSet presAssocID="{C28EE31A-CECD-40ED-8E21-4646E4F1D233}" presName="parentText" presStyleLbl="node1" presStyleIdx="0" presStyleCnt="4">
        <dgm:presLayoutVars>
          <dgm:chMax val="1"/>
          <dgm:bulletEnabled val="1"/>
        </dgm:presLayoutVars>
      </dgm:prSet>
      <dgm:spPr/>
      <dgm:t>
        <a:bodyPr/>
        <a:lstStyle/>
        <a:p>
          <a:endParaRPr lang="zh-CN" altLang="en-US"/>
        </a:p>
      </dgm:t>
    </dgm:pt>
    <dgm:pt modelId="{0685043B-8192-474A-BDD6-E23346854F6D}" type="pres">
      <dgm:prSet presAssocID="{C28EE31A-CECD-40ED-8E21-4646E4F1D233}" presName="aSpace" presStyleCnt="0"/>
      <dgm:spPr/>
    </dgm:pt>
    <dgm:pt modelId="{65A94341-E21D-487D-A16B-D7094CB0A073}" type="pres">
      <dgm:prSet presAssocID="{E285916F-DA4D-4873-A570-09DDF808BF19}" presName="compNode" presStyleCnt="0"/>
      <dgm:spPr/>
    </dgm:pt>
    <dgm:pt modelId="{D3D1B4F6-8086-41FA-BAD9-93209C9A61D7}" type="pres">
      <dgm:prSet presAssocID="{E285916F-DA4D-4873-A570-09DDF808BF19}" presName="noGeometry" presStyleCnt="0"/>
      <dgm:spPr/>
    </dgm:pt>
    <dgm:pt modelId="{82D6DF7F-7C37-4411-B491-9C5270A659C7}" type="pres">
      <dgm:prSet presAssocID="{E285916F-DA4D-4873-A570-09DDF808BF19}" presName="childTextVisible" presStyleLbl="bgAccFollowNode1" presStyleIdx="1" presStyleCnt="4">
        <dgm:presLayoutVars>
          <dgm:bulletEnabled val="1"/>
        </dgm:presLayoutVars>
      </dgm:prSet>
      <dgm:spPr/>
      <dgm:t>
        <a:bodyPr/>
        <a:lstStyle/>
        <a:p>
          <a:endParaRPr lang="zh-CN" altLang="en-US"/>
        </a:p>
      </dgm:t>
    </dgm:pt>
    <dgm:pt modelId="{4E369A7E-CEDE-4EE0-89D0-0E76B2E448B1}" type="pres">
      <dgm:prSet presAssocID="{E285916F-DA4D-4873-A570-09DDF808BF19}" presName="childTextHidden" presStyleLbl="bgAccFollowNode1" presStyleIdx="1" presStyleCnt="4"/>
      <dgm:spPr/>
      <dgm:t>
        <a:bodyPr/>
        <a:lstStyle/>
        <a:p>
          <a:endParaRPr lang="zh-CN" altLang="en-US"/>
        </a:p>
      </dgm:t>
    </dgm:pt>
    <dgm:pt modelId="{ECBBEEE6-5911-4C72-87B0-6D9A020B9369}" type="pres">
      <dgm:prSet presAssocID="{E285916F-DA4D-4873-A570-09DDF808BF19}" presName="parentText" presStyleLbl="node1" presStyleIdx="1" presStyleCnt="4">
        <dgm:presLayoutVars>
          <dgm:chMax val="1"/>
          <dgm:bulletEnabled val="1"/>
        </dgm:presLayoutVars>
      </dgm:prSet>
      <dgm:spPr/>
      <dgm:t>
        <a:bodyPr/>
        <a:lstStyle/>
        <a:p>
          <a:endParaRPr lang="zh-CN" altLang="en-US"/>
        </a:p>
      </dgm:t>
    </dgm:pt>
    <dgm:pt modelId="{E611BACD-1C07-4C7E-9457-B065D42AE535}" type="pres">
      <dgm:prSet presAssocID="{E285916F-DA4D-4873-A570-09DDF808BF19}" presName="aSpace" presStyleCnt="0"/>
      <dgm:spPr/>
    </dgm:pt>
    <dgm:pt modelId="{EAD5036A-88C2-4AE6-9169-7AAA97E02C33}" type="pres">
      <dgm:prSet presAssocID="{09C93B00-3620-42C1-AF9B-2B29D1FDD779}" presName="compNode" presStyleCnt="0"/>
      <dgm:spPr/>
    </dgm:pt>
    <dgm:pt modelId="{8D130637-EDA9-4961-84C7-F690F527BA30}" type="pres">
      <dgm:prSet presAssocID="{09C93B00-3620-42C1-AF9B-2B29D1FDD779}" presName="noGeometry" presStyleCnt="0"/>
      <dgm:spPr/>
    </dgm:pt>
    <dgm:pt modelId="{771FBFCF-1985-435A-A07C-5D87B5EAF981}" type="pres">
      <dgm:prSet presAssocID="{09C93B00-3620-42C1-AF9B-2B29D1FDD779}" presName="childTextVisible" presStyleLbl="bgAccFollowNode1" presStyleIdx="2" presStyleCnt="4">
        <dgm:presLayoutVars>
          <dgm:bulletEnabled val="1"/>
        </dgm:presLayoutVars>
      </dgm:prSet>
      <dgm:spPr/>
      <dgm:t>
        <a:bodyPr/>
        <a:lstStyle/>
        <a:p>
          <a:endParaRPr lang="zh-CN" altLang="en-US"/>
        </a:p>
      </dgm:t>
    </dgm:pt>
    <dgm:pt modelId="{4631C361-5D86-415E-9C48-B89866293D7E}" type="pres">
      <dgm:prSet presAssocID="{09C93B00-3620-42C1-AF9B-2B29D1FDD779}" presName="childTextHidden" presStyleLbl="bgAccFollowNode1" presStyleIdx="2" presStyleCnt="4"/>
      <dgm:spPr/>
      <dgm:t>
        <a:bodyPr/>
        <a:lstStyle/>
        <a:p>
          <a:endParaRPr lang="zh-CN" altLang="en-US"/>
        </a:p>
      </dgm:t>
    </dgm:pt>
    <dgm:pt modelId="{9CE3FFCA-802F-42D2-8289-CDFFF11FDDDA}" type="pres">
      <dgm:prSet presAssocID="{09C93B00-3620-42C1-AF9B-2B29D1FDD779}" presName="parentText" presStyleLbl="node1" presStyleIdx="2" presStyleCnt="4">
        <dgm:presLayoutVars>
          <dgm:chMax val="1"/>
          <dgm:bulletEnabled val="1"/>
        </dgm:presLayoutVars>
      </dgm:prSet>
      <dgm:spPr/>
      <dgm:t>
        <a:bodyPr/>
        <a:lstStyle/>
        <a:p>
          <a:endParaRPr lang="zh-CN" altLang="en-US"/>
        </a:p>
      </dgm:t>
    </dgm:pt>
    <dgm:pt modelId="{DD3E9536-E742-4CD2-B5DD-C06680E81A41}" type="pres">
      <dgm:prSet presAssocID="{09C93B00-3620-42C1-AF9B-2B29D1FDD779}" presName="aSpace" presStyleCnt="0"/>
      <dgm:spPr/>
    </dgm:pt>
    <dgm:pt modelId="{D86B8D98-3960-4916-9485-74CCD3AAB3E3}" type="pres">
      <dgm:prSet presAssocID="{8311D019-B06D-4E57-8253-4E74101FE3D6}" presName="compNode" presStyleCnt="0"/>
      <dgm:spPr/>
    </dgm:pt>
    <dgm:pt modelId="{4A3C42DE-2E8A-4F14-9F72-2C681A4EA7AB}" type="pres">
      <dgm:prSet presAssocID="{8311D019-B06D-4E57-8253-4E74101FE3D6}" presName="noGeometry" presStyleCnt="0"/>
      <dgm:spPr/>
    </dgm:pt>
    <dgm:pt modelId="{18CCD2DD-1B6A-417F-88C6-933851E42F4D}" type="pres">
      <dgm:prSet presAssocID="{8311D019-B06D-4E57-8253-4E74101FE3D6}" presName="childTextVisible" presStyleLbl="bgAccFollowNode1" presStyleIdx="3" presStyleCnt="4" custLinFactNeighborX="217" custLinFactNeighborY="536">
        <dgm:presLayoutVars>
          <dgm:bulletEnabled val="1"/>
        </dgm:presLayoutVars>
      </dgm:prSet>
      <dgm:spPr/>
      <dgm:t>
        <a:bodyPr/>
        <a:lstStyle/>
        <a:p>
          <a:endParaRPr lang="zh-CN" altLang="en-US"/>
        </a:p>
      </dgm:t>
    </dgm:pt>
    <dgm:pt modelId="{E3269229-C62B-4B46-BD1A-715BB1D78C41}" type="pres">
      <dgm:prSet presAssocID="{8311D019-B06D-4E57-8253-4E74101FE3D6}" presName="childTextHidden" presStyleLbl="bgAccFollowNode1" presStyleIdx="3" presStyleCnt="4"/>
      <dgm:spPr/>
      <dgm:t>
        <a:bodyPr/>
        <a:lstStyle/>
        <a:p>
          <a:endParaRPr lang="zh-CN" altLang="en-US"/>
        </a:p>
      </dgm:t>
    </dgm:pt>
    <dgm:pt modelId="{B6C00B8D-F0E4-441A-9491-5DF67EC69DB1}" type="pres">
      <dgm:prSet presAssocID="{8311D019-B06D-4E57-8253-4E74101FE3D6}" presName="parentText" presStyleLbl="node1" presStyleIdx="3" presStyleCnt="4" custScaleX="115191">
        <dgm:presLayoutVars>
          <dgm:chMax val="1"/>
          <dgm:bulletEnabled val="1"/>
        </dgm:presLayoutVars>
      </dgm:prSet>
      <dgm:spPr/>
      <dgm:t>
        <a:bodyPr/>
        <a:lstStyle/>
        <a:p>
          <a:endParaRPr lang="zh-CN" altLang="en-US"/>
        </a:p>
      </dgm:t>
    </dgm:pt>
  </dgm:ptLst>
  <dgm:cxnLst>
    <dgm:cxn modelId="{64F0A4BE-BDBF-4059-8992-2B9E5565E163}" type="presOf" srcId="{8C748866-7189-4A79-8290-972D0F7393C9}" destId="{4E369A7E-CEDE-4EE0-89D0-0E76B2E448B1}" srcOrd="1" destOrd="0" presId="urn:microsoft.com/office/officeart/2005/8/layout/hProcess6"/>
    <dgm:cxn modelId="{E1F6CFC6-0827-4789-BC16-560351D020E2}" srcId="{E285916F-DA4D-4873-A570-09DDF808BF19}" destId="{8C748866-7189-4A79-8290-972D0F7393C9}" srcOrd="0" destOrd="0" parTransId="{DC69E187-3CD4-49BF-B9CF-70888E6B0037}" sibTransId="{E18BFA26-454D-45C1-BB18-C05E7F2747D9}"/>
    <dgm:cxn modelId="{BB1A63E5-46AB-4025-8CF6-65B06FF13558}" type="presOf" srcId="{725BC304-048B-44E2-82D1-27112F49C776}" destId="{18CCD2DD-1B6A-417F-88C6-933851E42F4D}" srcOrd="0" destOrd="0" presId="urn:microsoft.com/office/officeart/2005/8/layout/hProcess6"/>
    <dgm:cxn modelId="{B21180F6-FD8D-41F6-894E-D1AFA28C4CBD}" type="presOf" srcId="{8C748866-7189-4A79-8290-972D0F7393C9}" destId="{82D6DF7F-7C37-4411-B491-9C5270A659C7}" srcOrd="0" destOrd="0" presId="urn:microsoft.com/office/officeart/2005/8/layout/hProcess6"/>
    <dgm:cxn modelId="{CB84706E-451F-48A3-8B9C-FC5029C29FA6}" type="presOf" srcId="{8311D019-B06D-4E57-8253-4E74101FE3D6}" destId="{B6C00B8D-F0E4-441A-9491-5DF67EC69DB1}" srcOrd="0" destOrd="0" presId="urn:microsoft.com/office/officeart/2005/8/layout/hProcess6"/>
    <dgm:cxn modelId="{2FF4C6E0-5E29-4693-A5C5-6E1C4E7C51CD}" srcId="{A790D0D8-6B16-4BED-8000-22FDEC1BE286}" destId="{09C93B00-3620-42C1-AF9B-2B29D1FDD779}" srcOrd="2" destOrd="0" parTransId="{A0CE0DD0-534B-4D53-BB67-CC1F70FFF143}" sibTransId="{097675E6-298E-4765-B6B5-FBDEB5C285B6}"/>
    <dgm:cxn modelId="{F422E600-FACB-4E4A-8D65-D38A1315F9F8}" srcId="{A790D0D8-6B16-4BED-8000-22FDEC1BE286}" destId="{E285916F-DA4D-4873-A570-09DDF808BF19}" srcOrd="1" destOrd="0" parTransId="{F729D47A-6086-4B95-9A47-BD1D2B6F8CC7}" sibTransId="{6536B77A-0362-4069-BC71-4805F4493016}"/>
    <dgm:cxn modelId="{42B3EFC0-2A33-450C-9197-CA12CDAF60CD}" srcId="{C28EE31A-CECD-40ED-8E21-4646E4F1D233}" destId="{ACF5E274-176F-4FEF-A6F7-E2B5AC06B20B}" srcOrd="0" destOrd="0" parTransId="{ED30E46B-19AE-4378-944B-1DF00A8F29C0}" sibTransId="{CD3C773C-CED8-47F1-8FCB-629C04938073}"/>
    <dgm:cxn modelId="{74AC87C0-16F4-49A9-B01B-56A8F60BE930}" srcId="{09C93B00-3620-42C1-AF9B-2B29D1FDD779}" destId="{D7EDC503-92C7-412D-8873-D4B8431E8691}" srcOrd="0" destOrd="0" parTransId="{C53D48F5-BF16-4DEF-8C7E-B3590028A0FF}" sibTransId="{2FE04AB5-4C2B-4A52-A077-E7DB02F54032}"/>
    <dgm:cxn modelId="{E02209F4-289E-487A-8BE4-57A400E3D463}" type="presOf" srcId="{09C93B00-3620-42C1-AF9B-2B29D1FDD779}" destId="{9CE3FFCA-802F-42D2-8289-CDFFF11FDDDA}" srcOrd="0" destOrd="0" presId="urn:microsoft.com/office/officeart/2005/8/layout/hProcess6"/>
    <dgm:cxn modelId="{7843A368-35E7-427B-8251-86BE2A67F875}" type="presOf" srcId="{D7EDC503-92C7-412D-8873-D4B8431E8691}" destId="{771FBFCF-1985-435A-A07C-5D87B5EAF981}" srcOrd="0" destOrd="0" presId="urn:microsoft.com/office/officeart/2005/8/layout/hProcess6"/>
    <dgm:cxn modelId="{7CAE5838-150D-4880-8298-0F683395F0E9}" srcId="{A790D0D8-6B16-4BED-8000-22FDEC1BE286}" destId="{C28EE31A-CECD-40ED-8E21-4646E4F1D233}" srcOrd="0" destOrd="0" parTransId="{8D6131D8-2553-4408-B8EC-6E88D0C6CEF6}" sibTransId="{B97C8975-16A8-4209-96F3-2EFFC0E3F089}"/>
    <dgm:cxn modelId="{A163997E-5BB2-4573-BD06-6956DC3408A0}" type="presOf" srcId="{A790D0D8-6B16-4BED-8000-22FDEC1BE286}" destId="{E2B9DE35-9FA9-4C05-BE4A-0FE4BCF2AB6E}" srcOrd="0" destOrd="0" presId="urn:microsoft.com/office/officeart/2005/8/layout/hProcess6"/>
    <dgm:cxn modelId="{DE59E224-8E93-4745-BEF1-E6C9350CE709}" type="presOf" srcId="{ACF5E274-176F-4FEF-A6F7-E2B5AC06B20B}" destId="{C19E0B77-4885-4EC3-ACEA-ACC9C17F6682}" srcOrd="1" destOrd="0" presId="urn:microsoft.com/office/officeart/2005/8/layout/hProcess6"/>
    <dgm:cxn modelId="{7785B1C3-9B6D-41BB-8C1D-8D15E59F21B9}" type="presOf" srcId="{725BC304-048B-44E2-82D1-27112F49C776}" destId="{E3269229-C62B-4B46-BD1A-715BB1D78C41}" srcOrd="1" destOrd="0" presId="urn:microsoft.com/office/officeart/2005/8/layout/hProcess6"/>
    <dgm:cxn modelId="{574123EB-721D-4879-B1B0-53B626C97701}" type="presOf" srcId="{C28EE31A-CECD-40ED-8E21-4646E4F1D233}" destId="{BAEF3C9F-C111-450A-A308-D94D208920A6}" srcOrd="0" destOrd="0" presId="urn:microsoft.com/office/officeart/2005/8/layout/hProcess6"/>
    <dgm:cxn modelId="{71C36D66-49DC-4BF5-A7D4-A1187BFAB970}" srcId="{8311D019-B06D-4E57-8253-4E74101FE3D6}" destId="{725BC304-048B-44E2-82D1-27112F49C776}" srcOrd="0" destOrd="0" parTransId="{E5D48382-7CA7-4C0A-BBFA-DE98136FDE6E}" sibTransId="{443004B2-4948-4BE1-B358-94E7F8F86312}"/>
    <dgm:cxn modelId="{0A0F6307-176A-46E0-AC2D-8512150E2A1C}" srcId="{A790D0D8-6B16-4BED-8000-22FDEC1BE286}" destId="{8311D019-B06D-4E57-8253-4E74101FE3D6}" srcOrd="3" destOrd="0" parTransId="{DB2108FA-F17B-4BBF-A828-602DFE543266}" sibTransId="{5B85DA5D-B070-4BAB-A8BF-058B592DC950}"/>
    <dgm:cxn modelId="{7CDE3903-055D-426A-938E-08C7FB39D4E4}" type="presOf" srcId="{ACF5E274-176F-4FEF-A6F7-E2B5AC06B20B}" destId="{7EF27384-86A1-4979-8C2B-89A0E63B3CFF}" srcOrd="0" destOrd="0" presId="urn:microsoft.com/office/officeart/2005/8/layout/hProcess6"/>
    <dgm:cxn modelId="{D082304D-2390-4410-8384-4644372A44C0}" type="presOf" srcId="{E285916F-DA4D-4873-A570-09DDF808BF19}" destId="{ECBBEEE6-5911-4C72-87B0-6D9A020B9369}" srcOrd="0" destOrd="0" presId="urn:microsoft.com/office/officeart/2005/8/layout/hProcess6"/>
    <dgm:cxn modelId="{CCC6C4E2-A136-4FA5-B379-2792519AF33B}" type="presOf" srcId="{D7EDC503-92C7-412D-8873-D4B8431E8691}" destId="{4631C361-5D86-415E-9C48-B89866293D7E}" srcOrd="1" destOrd="0" presId="urn:microsoft.com/office/officeart/2005/8/layout/hProcess6"/>
    <dgm:cxn modelId="{AE6A1265-E97B-48BC-B7B2-E129CA5F8780}" type="presParOf" srcId="{E2B9DE35-9FA9-4C05-BE4A-0FE4BCF2AB6E}" destId="{B1CEE469-9B05-43DA-8F9E-6369E96BC672}" srcOrd="0" destOrd="0" presId="urn:microsoft.com/office/officeart/2005/8/layout/hProcess6"/>
    <dgm:cxn modelId="{F732D1C7-EDCA-43CA-A437-B13EB87696AA}" type="presParOf" srcId="{B1CEE469-9B05-43DA-8F9E-6369E96BC672}" destId="{C234FE46-ABD8-4265-B504-9EB2EC59921F}" srcOrd="0" destOrd="0" presId="urn:microsoft.com/office/officeart/2005/8/layout/hProcess6"/>
    <dgm:cxn modelId="{E1781818-E671-4463-B1AE-EB70AC6658F6}" type="presParOf" srcId="{B1CEE469-9B05-43DA-8F9E-6369E96BC672}" destId="{7EF27384-86A1-4979-8C2B-89A0E63B3CFF}" srcOrd="1" destOrd="0" presId="urn:microsoft.com/office/officeart/2005/8/layout/hProcess6"/>
    <dgm:cxn modelId="{75C819FC-812D-49C5-8A00-2B773C88829C}" type="presParOf" srcId="{B1CEE469-9B05-43DA-8F9E-6369E96BC672}" destId="{C19E0B77-4885-4EC3-ACEA-ACC9C17F6682}" srcOrd="2" destOrd="0" presId="urn:microsoft.com/office/officeart/2005/8/layout/hProcess6"/>
    <dgm:cxn modelId="{F47E8E7A-5D9D-48A6-88C9-8ECE02A8CD7A}" type="presParOf" srcId="{B1CEE469-9B05-43DA-8F9E-6369E96BC672}" destId="{BAEF3C9F-C111-450A-A308-D94D208920A6}" srcOrd="3" destOrd="0" presId="urn:microsoft.com/office/officeart/2005/8/layout/hProcess6"/>
    <dgm:cxn modelId="{F3395644-EE71-405D-BEC1-744BC166966F}" type="presParOf" srcId="{E2B9DE35-9FA9-4C05-BE4A-0FE4BCF2AB6E}" destId="{0685043B-8192-474A-BDD6-E23346854F6D}" srcOrd="1" destOrd="0" presId="urn:microsoft.com/office/officeart/2005/8/layout/hProcess6"/>
    <dgm:cxn modelId="{8BDB8D5D-198F-4342-B61D-DF4BCD83E47F}" type="presParOf" srcId="{E2B9DE35-9FA9-4C05-BE4A-0FE4BCF2AB6E}" destId="{65A94341-E21D-487D-A16B-D7094CB0A073}" srcOrd="2" destOrd="0" presId="urn:microsoft.com/office/officeart/2005/8/layout/hProcess6"/>
    <dgm:cxn modelId="{B36C8291-3EE7-4E57-A7D5-B3FC7E63AF37}" type="presParOf" srcId="{65A94341-E21D-487D-A16B-D7094CB0A073}" destId="{D3D1B4F6-8086-41FA-BAD9-93209C9A61D7}" srcOrd="0" destOrd="0" presId="urn:microsoft.com/office/officeart/2005/8/layout/hProcess6"/>
    <dgm:cxn modelId="{4FD0CB6E-1C54-4810-9E75-C25D22165CBB}" type="presParOf" srcId="{65A94341-E21D-487D-A16B-D7094CB0A073}" destId="{82D6DF7F-7C37-4411-B491-9C5270A659C7}" srcOrd="1" destOrd="0" presId="urn:microsoft.com/office/officeart/2005/8/layout/hProcess6"/>
    <dgm:cxn modelId="{5C9F4EC5-74D5-43A6-A2E1-22CEB448062F}" type="presParOf" srcId="{65A94341-E21D-487D-A16B-D7094CB0A073}" destId="{4E369A7E-CEDE-4EE0-89D0-0E76B2E448B1}" srcOrd="2" destOrd="0" presId="urn:microsoft.com/office/officeart/2005/8/layout/hProcess6"/>
    <dgm:cxn modelId="{50CAD40B-BCE8-4C5B-9A7A-B3016E93AC6E}" type="presParOf" srcId="{65A94341-E21D-487D-A16B-D7094CB0A073}" destId="{ECBBEEE6-5911-4C72-87B0-6D9A020B9369}" srcOrd="3" destOrd="0" presId="urn:microsoft.com/office/officeart/2005/8/layout/hProcess6"/>
    <dgm:cxn modelId="{2E233C57-2D54-49C0-9B7C-31B2DD29EFDD}" type="presParOf" srcId="{E2B9DE35-9FA9-4C05-BE4A-0FE4BCF2AB6E}" destId="{E611BACD-1C07-4C7E-9457-B065D42AE535}" srcOrd="3" destOrd="0" presId="urn:microsoft.com/office/officeart/2005/8/layout/hProcess6"/>
    <dgm:cxn modelId="{E4DCFE62-9638-4586-A8DB-D1422CE07CFA}" type="presParOf" srcId="{E2B9DE35-9FA9-4C05-BE4A-0FE4BCF2AB6E}" destId="{EAD5036A-88C2-4AE6-9169-7AAA97E02C33}" srcOrd="4" destOrd="0" presId="urn:microsoft.com/office/officeart/2005/8/layout/hProcess6"/>
    <dgm:cxn modelId="{304C8814-E210-4D6E-8116-7A0B4CCBA20E}" type="presParOf" srcId="{EAD5036A-88C2-4AE6-9169-7AAA97E02C33}" destId="{8D130637-EDA9-4961-84C7-F690F527BA30}" srcOrd="0" destOrd="0" presId="urn:microsoft.com/office/officeart/2005/8/layout/hProcess6"/>
    <dgm:cxn modelId="{266DCAE8-E8A1-4521-896F-EEA6C414C2B8}" type="presParOf" srcId="{EAD5036A-88C2-4AE6-9169-7AAA97E02C33}" destId="{771FBFCF-1985-435A-A07C-5D87B5EAF981}" srcOrd="1" destOrd="0" presId="urn:microsoft.com/office/officeart/2005/8/layout/hProcess6"/>
    <dgm:cxn modelId="{94B9FE95-47D9-4AD5-A00D-F866EA126CF5}" type="presParOf" srcId="{EAD5036A-88C2-4AE6-9169-7AAA97E02C33}" destId="{4631C361-5D86-415E-9C48-B89866293D7E}" srcOrd="2" destOrd="0" presId="urn:microsoft.com/office/officeart/2005/8/layout/hProcess6"/>
    <dgm:cxn modelId="{4E9D4A09-B335-4D1B-BF6B-BDB8BE902B1F}" type="presParOf" srcId="{EAD5036A-88C2-4AE6-9169-7AAA97E02C33}" destId="{9CE3FFCA-802F-42D2-8289-CDFFF11FDDDA}" srcOrd="3" destOrd="0" presId="urn:microsoft.com/office/officeart/2005/8/layout/hProcess6"/>
    <dgm:cxn modelId="{9D908C58-AA61-42B7-9635-8DD2993BFDA8}" type="presParOf" srcId="{E2B9DE35-9FA9-4C05-BE4A-0FE4BCF2AB6E}" destId="{DD3E9536-E742-4CD2-B5DD-C06680E81A41}" srcOrd="5" destOrd="0" presId="urn:microsoft.com/office/officeart/2005/8/layout/hProcess6"/>
    <dgm:cxn modelId="{D212DFB6-E45D-4D41-8B57-465BABC9754D}" type="presParOf" srcId="{E2B9DE35-9FA9-4C05-BE4A-0FE4BCF2AB6E}" destId="{D86B8D98-3960-4916-9485-74CCD3AAB3E3}" srcOrd="6" destOrd="0" presId="urn:microsoft.com/office/officeart/2005/8/layout/hProcess6"/>
    <dgm:cxn modelId="{4E883E92-33AA-4593-94AE-D857654AB8DA}" type="presParOf" srcId="{D86B8D98-3960-4916-9485-74CCD3AAB3E3}" destId="{4A3C42DE-2E8A-4F14-9F72-2C681A4EA7AB}" srcOrd="0" destOrd="0" presId="urn:microsoft.com/office/officeart/2005/8/layout/hProcess6"/>
    <dgm:cxn modelId="{D43F8752-D346-4A95-AAF2-28FAE434889C}" type="presParOf" srcId="{D86B8D98-3960-4916-9485-74CCD3AAB3E3}" destId="{18CCD2DD-1B6A-417F-88C6-933851E42F4D}" srcOrd="1" destOrd="0" presId="urn:microsoft.com/office/officeart/2005/8/layout/hProcess6"/>
    <dgm:cxn modelId="{E7B006B9-860B-408B-BAE2-2F002DFE7186}" type="presParOf" srcId="{D86B8D98-3960-4916-9485-74CCD3AAB3E3}" destId="{E3269229-C62B-4B46-BD1A-715BB1D78C41}" srcOrd="2" destOrd="0" presId="urn:microsoft.com/office/officeart/2005/8/layout/hProcess6"/>
    <dgm:cxn modelId="{D9BB1205-7424-45B3-BCDD-E3DD62330015}" type="presParOf" srcId="{D86B8D98-3960-4916-9485-74CCD3AAB3E3}" destId="{B6C00B8D-F0E4-441A-9491-5DF67EC69DB1}"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AE1A3B-17A4-4679-BDC0-8A92645B109E}" type="doc">
      <dgm:prSet loTypeId="urn:microsoft.com/office/officeart/2005/8/layout/radial2#1" loCatId="relationship" qsTypeId="urn:microsoft.com/office/officeart/2005/8/quickstyle/simple1#1" qsCatId="simple" csTypeId="urn:microsoft.com/office/officeart/2005/8/colors/colorful5#1" csCatId="colorful" phldr="1"/>
      <dgm:spPr/>
      <dgm:t>
        <a:bodyPr/>
        <a:lstStyle/>
        <a:p>
          <a:endParaRPr lang="zh-CN" altLang="en-US"/>
        </a:p>
      </dgm:t>
    </dgm:pt>
    <dgm:pt modelId="{5E27DB86-6829-419B-9D55-D9101C6DAADE}">
      <dgm:prSet phldrT="[文本]"/>
      <dgm:spPr/>
      <dgm:t>
        <a:bodyPr/>
        <a:lstStyle/>
        <a:p>
          <a:r>
            <a:rPr lang="zh-CN" altLang="en-US" dirty="0" smtClean="0">
              <a:latin typeface="宋体" panose="02010600030101010101" pitchFamily="2" charset="-122"/>
              <a:ea typeface="宋体" panose="02010600030101010101" pitchFamily="2" charset="-122"/>
            </a:rPr>
            <a:t>经营管理</a:t>
          </a:r>
          <a:endParaRPr lang="zh-CN" altLang="en-US" dirty="0">
            <a:latin typeface="宋体" panose="02010600030101010101" pitchFamily="2" charset="-122"/>
            <a:ea typeface="宋体" panose="02010600030101010101" pitchFamily="2" charset="-122"/>
          </a:endParaRPr>
        </a:p>
      </dgm:t>
    </dgm:pt>
    <dgm:pt modelId="{3B2C5483-9800-40F7-968A-C01202B77EE9}" type="parTrans" cxnId="{BF3525AA-702F-4445-897F-F92243FF18B7}">
      <dgm:prSet/>
      <dgm:spPr/>
      <dgm:t>
        <a:bodyPr/>
        <a:lstStyle/>
        <a:p>
          <a:endParaRPr lang="zh-CN" altLang="en-US"/>
        </a:p>
      </dgm:t>
    </dgm:pt>
    <dgm:pt modelId="{F998AB66-438B-4630-B64F-94F23D3DBFB5}" type="sibTrans" cxnId="{BF3525AA-702F-4445-897F-F92243FF18B7}">
      <dgm:prSet/>
      <dgm:spPr/>
      <dgm:t>
        <a:bodyPr/>
        <a:lstStyle/>
        <a:p>
          <a:endParaRPr lang="zh-CN" altLang="en-US"/>
        </a:p>
      </dgm:t>
    </dgm:pt>
    <dgm:pt modelId="{29163F5D-809B-4761-A9C9-8753B03B6EAA}">
      <dgm:prSet phldrT="[文本]"/>
      <dgm:spPr/>
      <dgm:t>
        <a:bodyPr/>
        <a:lstStyle/>
        <a:p>
          <a:r>
            <a:rPr lang="zh-CN" altLang="en-US" dirty="0" smtClean="0">
              <a:latin typeface="宋体" panose="02010600030101010101" pitchFamily="2" charset="-122"/>
              <a:ea typeface="宋体" panose="02010600030101010101" pitchFamily="2" charset="-122"/>
            </a:rPr>
            <a:t>科研技术</a:t>
          </a:r>
          <a:endParaRPr lang="zh-CN" altLang="en-US" dirty="0">
            <a:latin typeface="宋体" panose="02010600030101010101" pitchFamily="2" charset="-122"/>
            <a:ea typeface="宋体" panose="02010600030101010101" pitchFamily="2" charset="-122"/>
          </a:endParaRPr>
        </a:p>
      </dgm:t>
    </dgm:pt>
    <dgm:pt modelId="{C851E2E3-228D-4101-A6F3-B14EB1E8E2B2}" type="parTrans" cxnId="{A02176A8-211B-449C-B160-C7E07F14B24C}">
      <dgm:prSet/>
      <dgm:spPr/>
      <dgm:t>
        <a:bodyPr/>
        <a:lstStyle/>
        <a:p>
          <a:endParaRPr lang="zh-CN" altLang="en-US"/>
        </a:p>
      </dgm:t>
    </dgm:pt>
    <dgm:pt modelId="{291C46DE-7030-4796-B797-98AF8CFAD070}" type="sibTrans" cxnId="{A02176A8-211B-449C-B160-C7E07F14B24C}">
      <dgm:prSet/>
      <dgm:spPr/>
      <dgm:t>
        <a:bodyPr/>
        <a:lstStyle/>
        <a:p>
          <a:endParaRPr lang="zh-CN" altLang="en-US"/>
        </a:p>
      </dgm:t>
    </dgm:pt>
    <dgm:pt modelId="{067A6D77-69E5-4BA0-902F-2D901005588D}">
      <dgm:prSet phldrT="[文本]"/>
      <dgm:spPr/>
      <dgm:t>
        <a:bodyPr/>
        <a:lstStyle/>
        <a:p>
          <a:r>
            <a:rPr lang="zh-CN" altLang="en-US" dirty="0" smtClean="0">
              <a:latin typeface="宋体" panose="02010600030101010101" pitchFamily="2" charset="-122"/>
              <a:ea typeface="宋体" panose="02010600030101010101" pitchFamily="2" charset="-122"/>
            </a:rPr>
            <a:t>职业技能</a:t>
          </a:r>
          <a:endParaRPr lang="zh-CN" altLang="en-US" dirty="0">
            <a:latin typeface="宋体" panose="02010600030101010101" pitchFamily="2" charset="-122"/>
            <a:ea typeface="宋体" panose="02010600030101010101" pitchFamily="2" charset="-122"/>
          </a:endParaRPr>
        </a:p>
      </dgm:t>
    </dgm:pt>
    <dgm:pt modelId="{059451C9-1199-4750-A4D9-5EBC8EF8C6BF}" type="parTrans" cxnId="{9FBB2AE2-DD79-42F9-83E0-E1688FEDC712}">
      <dgm:prSet/>
      <dgm:spPr/>
      <dgm:t>
        <a:bodyPr/>
        <a:lstStyle/>
        <a:p>
          <a:endParaRPr lang="zh-CN" altLang="en-US"/>
        </a:p>
      </dgm:t>
    </dgm:pt>
    <dgm:pt modelId="{CD78F631-51AA-45BA-8459-C49E31DAED93}" type="sibTrans" cxnId="{9FBB2AE2-DD79-42F9-83E0-E1688FEDC712}">
      <dgm:prSet/>
      <dgm:spPr/>
      <dgm:t>
        <a:bodyPr/>
        <a:lstStyle/>
        <a:p>
          <a:endParaRPr lang="zh-CN" altLang="en-US"/>
        </a:p>
      </dgm:t>
    </dgm:pt>
    <dgm:pt modelId="{2A87E55E-7834-4135-9856-39E165E1EA65}" type="pres">
      <dgm:prSet presAssocID="{53AE1A3B-17A4-4679-BDC0-8A92645B109E}" presName="composite" presStyleCnt="0">
        <dgm:presLayoutVars>
          <dgm:chMax val="5"/>
          <dgm:dir/>
          <dgm:animLvl val="ctr"/>
          <dgm:resizeHandles val="exact"/>
        </dgm:presLayoutVars>
      </dgm:prSet>
      <dgm:spPr/>
      <dgm:t>
        <a:bodyPr/>
        <a:lstStyle/>
        <a:p>
          <a:endParaRPr lang="zh-CN" altLang="en-US"/>
        </a:p>
      </dgm:t>
    </dgm:pt>
    <dgm:pt modelId="{1D2F7952-9E79-4F2C-822E-BE7579F61ED0}" type="pres">
      <dgm:prSet presAssocID="{53AE1A3B-17A4-4679-BDC0-8A92645B109E}" presName="cycle" presStyleCnt="0"/>
      <dgm:spPr/>
    </dgm:pt>
    <dgm:pt modelId="{435DDA0E-9909-4394-BE43-21FE02978C2A}" type="pres">
      <dgm:prSet presAssocID="{53AE1A3B-17A4-4679-BDC0-8A92645B109E}" presName="centerShape" presStyleCnt="0"/>
      <dgm:spPr/>
    </dgm:pt>
    <dgm:pt modelId="{CCFD049A-0A35-4737-9E7D-596542ACBB8B}" type="pres">
      <dgm:prSet presAssocID="{53AE1A3B-17A4-4679-BDC0-8A92645B109E}" presName="connSite" presStyleLbl="node1" presStyleIdx="0" presStyleCnt="4"/>
      <dgm:spPr/>
    </dgm:pt>
    <dgm:pt modelId="{88374692-33DD-4A7D-B1E0-470C017624F4}" type="pres">
      <dgm:prSet presAssocID="{53AE1A3B-17A4-4679-BDC0-8A92645B109E}" presName="visible" presStyleLbl="node1" presStyleIdx="0" presStyleCnt="4" custLinFactNeighborX="740" custLinFactNeighborY="-4597"/>
      <dgm:spPr>
        <a:solidFill>
          <a:schemeClr val="accent2">
            <a:lumMod val="40000"/>
            <a:lumOff val="60000"/>
          </a:schemeClr>
        </a:solidFill>
      </dgm:spPr>
      <dgm:t>
        <a:bodyPr/>
        <a:lstStyle/>
        <a:p>
          <a:endParaRPr lang="zh-CN" altLang="en-US"/>
        </a:p>
      </dgm:t>
    </dgm:pt>
    <dgm:pt modelId="{58A8F353-41A1-4EEA-AFF0-4618EC793B73}" type="pres">
      <dgm:prSet presAssocID="{3B2C5483-9800-40F7-968A-C01202B77EE9}" presName="Name25" presStyleLbl="parChTrans1D1" presStyleIdx="0" presStyleCnt="3"/>
      <dgm:spPr/>
      <dgm:t>
        <a:bodyPr/>
        <a:lstStyle/>
        <a:p>
          <a:endParaRPr lang="zh-CN" altLang="en-US"/>
        </a:p>
      </dgm:t>
    </dgm:pt>
    <dgm:pt modelId="{406403CA-2826-4A51-840C-EB74A603BE9A}" type="pres">
      <dgm:prSet presAssocID="{5E27DB86-6829-419B-9D55-D9101C6DAADE}" presName="node" presStyleCnt="0"/>
      <dgm:spPr/>
    </dgm:pt>
    <dgm:pt modelId="{960AB217-180A-44A8-9D3E-77BCBBA18F71}" type="pres">
      <dgm:prSet presAssocID="{5E27DB86-6829-419B-9D55-D9101C6DAADE}" presName="parentNode" presStyleLbl="node1" presStyleIdx="1" presStyleCnt="4">
        <dgm:presLayoutVars>
          <dgm:chMax val="1"/>
          <dgm:bulletEnabled val="1"/>
        </dgm:presLayoutVars>
      </dgm:prSet>
      <dgm:spPr/>
      <dgm:t>
        <a:bodyPr/>
        <a:lstStyle/>
        <a:p>
          <a:endParaRPr lang="zh-CN" altLang="en-US"/>
        </a:p>
      </dgm:t>
    </dgm:pt>
    <dgm:pt modelId="{33E64367-7124-48D4-9565-439404AA40D2}" type="pres">
      <dgm:prSet presAssocID="{5E27DB86-6829-419B-9D55-D9101C6DAADE}" presName="childNode" presStyleLbl="revTx" presStyleIdx="0" presStyleCnt="0">
        <dgm:presLayoutVars>
          <dgm:bulletEnabled val="1"/>
        </dgm:presLayoutVars>
      </dgm:prSet>
      <dgm:spPr/>
      <dgm:t>
        <a:bodyPr/>
        <a:lstStyle/>
        <a:p>
          <a:endParaRPr lang="zh-CN" altLang="en-US"/>
        </a:p>
      </dgm:t>
    </dgm:pt>
    <dgm:pt modelId="{23D13A70-C782-422F-9B28-B8B30B256196}" type="pres">
      <dgm:prSet presAssocID="{C851E2E3-228D-4101-A6F3-B14EB1E8E2B2}" presName="Name25" presStyleLbl="parChTrans1D1" presStyleIdx="1" presStyleCnt="3"/>
      <dgm:spPr/>
      <dgm:t>
        <a:bodyPr/>
        <a:lstStyle/>
        <a:p>
          <a:endParaRPr lang="zh-CN" altLang="en-US"/>
        </a:p>
      </dgm:t>
    </dgm:pt>
    <dgm:pt modelId="{925B8948-E7A9-452C-8AF7-906329F70945}" type="pres">
      <dgm:prSet presAssocID="{29163F5D-809B-4761-A9C9-8753B03B6EAA}" presName="node" presStyleCnt="0"/>
      <dgm:spPr/>
    </dgm:pt>
    <dgm:pt modelId="{A6E84436-3BBA-4F77-9455-B4437E139C77}" type="pres">
      <dgm:prSet presAssocID="{29163F5D-809B-4761-A9C9-8753B03B6EAA}" presName="parentNode" presStyleLbl="node1" presStyleIdx="2" presStyleCnt="4">
        <dgm:presLayoutVars>
          <dgm:chMax val="1"/>
          <dgm:bulletEnabled val="1"/>
        </dgm:presLayoutVars>
      </dgm:prSet>
      <dgm:spPr/>
      <dgm:t>
        <a:bodyPr/>
        <a:lstStyle/>
        <a:p>
          <a:endParaRPr lang="zh-CN" altLang="en-US"/>
        </a:p>
      </dgm:t>
    </dgm:pt>
    <dgm:pt modelId="{01521F05-650C-436D-A5FD-E9D73A8A5A55}" type="pres">
      <dgm:prSet presAssocID="{29163F5D-809B-4761-A9C9-8753B03B6EAA}" presName="childNode" presStyleLbl="revTx" presStyleIdx="0" presStyleCnt="0">
        <dgm:presLayoutVars>
          <dgm:bulletEnabled val="1"/>
        </dgm:presLayoutVars>
      </dgm:prSet>
      <dgm:spPr/>
      <dgm:t>
        <a:bodyPr/>
        <a:lstStyle/>
        <a:p>
          <a:endParaRPr lang="zh-CN" altLang="en-US"/>
        </a:p>
      </dgm:t>
    </dgm:pt>
    <dgm:pt modelId="{1B8BAF78-6620-486E-9256-4836CA8B3F70}" type="pres">
      <dgm:prSet presAssocID="{059451C9-1199-4750-A4D9-5EBC8EF8C6BF}" presName="Name25" presStyleLbl="parChTrans1D1" presStyleIdx="2" presStyleCnt="3"/>
      <dgm:spPr/>
      <dgm:t>
        <a:bodyPr/>
        <a:lstStyle/>
        <a:p>
          <a:endParaRPr lang="zh-CN" altLang="en-US"/>
        </a:p>
      </dgm:t>
    </dgm:pt>
    <dgm:pt modelId="{7C58C027-A2F7-4F24-A607-2B30F5ABF87F}" type="pres">
      <dgm:prSet presAssocID="{067A6D77-69E5-4BA0-902F-2D901005588D}" presName="node" presStyleCnt="0"/>
      <dgm:spPr/>
    </dgm:pt>
    <dgm:pt modelId="{4838C60B-247C-4E8E-AE99-8D92036ECD16}" type="pres">
      <dgm:prSet presAssocID="{067A6D77-69E5-4BA0-902F-2D901005588D}" presName="parentNode" presStyleLbl="node1" presStyleIdx="3" presStyleCnt="4">
        <dgm:presLayoutVars>
          <dgm:chMax val="1"/>
          <dgm:bulletEnabled val="1"/>
        </dgm:presLayoutVars>
      </dgm:prSet>
      <dgm:spPr/>
      <dgm:t>
        <a:bodyPr/>
        <a:lstStyle/>
        <a:p>
          <a:endParaRPr lang="zh-CN" altLang="en-US"/>
        </a:p>
      </dgm:t>
    </dgm:pt>
    <dgm:pt modelId="{826F6581-4511-421B-BEF1-A81B59E299C1}" type="pres">
      <dgm:prSet presAssocID="{067A6D77-69E5-4BA0-902F-2D901005588D}" presName="childNode" presStyleLbl="revTx" presStyleIdx="0" presStyleCnt="0">
        <dgm:presLayoutVars>
          <dgm:bulletEnabled val="1"/>
        </dgm:presLayoutVars>
      </dgm:prSet>
      <dgm:spPr/>
      <dgm:t>
        <a:bodyPr/>
        <a:lstStyle/>
        <a:p>
          <a:endParaRPr lang="zh-CN" altLang="en-US"/>
        </a:p>
      </dgm:t>
    </dgm:pt>
  </dgm:ptLst>
  <dgm:cxnLst>
    <dgm:cxn modelId="{4D6B34DF-517A-4037-8955-7FB0223CDA3C}" type="presOf" srcId="{29163F5D-809B-4761-A9C9-8753B03B6EAA}" destId="{A6E84436-3BBA-4F77-9455-B4437E139C77}" srcOrd="0" destOrd="0" presId="urn:microsoft.com/office/officeart/2005/8/layout/radial2#1"/>
    <dgm:cxn modelId="{414B6604-856D-41C4-8473-EB03F822E161}" type="presOf" srcId="{059451C9-1199-4750-A4D9-5EBC8EF8C6BF}" destId="{1B8BAF78-6620-486E-9256-4836CA8B3F70}" srcOrd="0" destOrd="0" presId="urn:microsoft.com/office/officeart/2005/8/layout/radial2#1"/>
    <dgm:cxn modelId="{EF1FB377-5F25-4F1D-B56C-318B74ABE65B}" type="presOf" srcId="{53AE1A3B-17A4-4679-BDC0-8A92645B109E}" destId="{2A87E55E-7834-4135-9856-39E165E1EA65}" srcOrd="0" destOrd="0" presId="urn:microsoft.com/office/officeart/2005/8/layout/radial2#1"/>
    <dgm:cxn modelId="{B3618FAA-E7D6-44CF-A9E8-6C335617DB6F}" type="presOf" srcId="{067A6D77-69E5-4BA0-902F-2D901005588D}" destId="{4838C60B-247C-4E8E-AE99-8D92036ECD16}" srcOrd="0" destOrd="0" presId="urn:microsoft.com/office/officeart/2005/8/layout/radial2#1"/>
    <dgm:cxn modelId="{66D32EC8-7876-46ED-84EF-3687CB78CCD0}" type="presOf" srcId="{C851E2E3-228D-4101-A6F3-B14EB1E8E2B2}" destId="{23D13A70-C782-422F-9B28-B8B30B256196}" srcOrd="0" destOrd="0" presId="urn:microsoft.com/office/officeart/2005/8/layout/radial2#1"/>
    <dgm:cxn modelId="{CE12F212-ADB1-4D06-A588-13D49BC5230C}" type="presOf" srcId="{5E27DB86-6829-419B-9D55-D9101C6DAADE}" destId="{960AB217-180A-44A8-9D3E-77BCBBA18F71}" srcOrd="0" destOrd="0" presId="urn:microsoft.com/office/officeart/2005/8/layout/radial2#1"/>
    <dgm:cxn modelId="{CC8056A3-254F-4F11-9B26-2333D853388B}" type="presOf" srcId="{3B2C5483-9800-40F7-968A-C01202B77EE9}" destId="{58A8F353-41A1-4EEA-AFF0-4618EC793B73}" srcOrd="0" destOrd="0" presId="urn:microsoft.com/office/officeart/2005/8/layout/radial2#1"/>
    <dgm:cxn modelId="{A02176A8-211B-449C-B160-C7E07F14B24C}" srcId="{53AE1A3B-17A4-4679-BDC0-8A92645B109E}" destId="{29163F5D-809B-4761-A9C9-8753B03B6EAA}" srcOrd="1" destOrd="0" parTransId="{C851E2E3-228D-4101-A6F3-B14EB1E8E2B2}" sibTransId="{291C46DE-7030-4796-B797-98AF8CFAD070}"/>
    <dgm:cxn modelId="{9FBB2AE2-DD79-42F9-83E0-E1688FEDC712}" srcId="{53AE1A3B-17A4-4679-BDC0-8A92645B109E}" destId="{067A6D77-69E5-4BA0-902F-2D901005588D}" srcOrd="2" destOrd="0" parTransId="{059451C9-1199-4750-A4D9-5EBC8EF8C6BF}" sibTransId="{CD78F631-51AA-45BA-8459-C49E31DAED93}"/>
    <dgm:cxn modelId="{BF3525AA-702F-4445-897F-F92243FF18B7}" srcId="{53AE1A3B-17A4-4679-BDC0-8A92645B109E}" destId="{5E27DB86-6829-419B-9D55-D9101C6DAADE}" srcOrd="0" destOrd="0" parTransId="{3B2C5483-9800-40F7-968A-C01202B77EE9}" sibTransId="{F998AB66-438B-4630-B64F-94F23D3DBFB5}"/>
    <dgm:cxn modelId="{263FF744-9A63-46C2-92AD-A8911806F59A}" type="presParOf" srcId="{2A87E55E-7834-4135-9856-39E165E1EA65}" destId="{1D2F7952-9E79-4F2C-822E-BE7579F61ED0}" srcOrd="0" destOrd="0" presId="urn:microsoft.com/office/officeart/2005/8/layout/radial2#1"/>
    <dgm:cxn modelId="{3107AFF8-FCA7-4BEB-A1C3-9EE628F8A77C}" type="presParOf" srcId="{1D2F7952-9E79-4F2C-822E-BE7579F61ED0}" destId="{435DDA0E-9909-4394-BE43-21FE02978C2A}" srcOrd="0" destOrd="0" presId="urn:microsoft.com/office/officeart/2005/8/layout/radial2#1"/>
    <dgm:cxn modelId="{667E09F7-4E57-4790-A57A-F1D9AF46167C}" type="presParOf" srcId="{435DDA0E-9909-4394-BE43-21FE02978C2A}" destId="{CCFD049A-0A35-4737-9E7D-596542ACBB8B}" srcOrd="0" destOrd="0" presId="urn:microsoft.com/office/officeart/2005/8/layout/radial2#1"/>
    <dgm:cxn modelId="{BE45B4CD-DD15-4165-97E6-527B8CA9F2CD}" type="presParOf" srcId="{435DDA0E-9909-4394-BE43-21FE02978C2A}" destId="{88374692-33DD-4A7D-B1E0-470C017624F4}" srcOrd="1" destOrd="0" presId="urn:microsoft.com/office/officeart/2005/8/layout/radial2#1"/>
    <dgm:cxn modelId="{21D0B316-B8A3-4B71-AAC6-2EC35023B450}" type="presParOf" srcId="{1D2F7952-9E79-4F2C-822E-BE7579F61ED0}" destId="{58A8F353-41A1-4EEA-AFF0-4618EC793B73}" srcOrd="1" destOrd="0" presId="urn:microsoft.com/office/officeart/2005/8/layout/radial2#1"/>
    <dgm:cxn modelId="{B5484550-DE7C-4617-95FB-120C74DE00CA}" type="presParOf" srcId="{1D2F7952-9E79-4F2C-822E-BE7579F61ED0}" destId="{406403CA-2826-4A51-840C-EB74A603BE9A}" srcOrd="2" destOrd="0" presId="urn:microsoft.com/office/officeart/2005/8/layout/radial2#1"/>
    <dgm:cxn modelId="{0F8DFAD6-E48D-43E2-8429-A163AF86F504}" type="presParOf" srcId="{406403CA-2826-4A51-840C-EB74A603BE9A}" destId="{960AB217-180A-44A8-9D3E-77BCBBA18F71}" srcOrd="0" destOrd="0" presId="urn:microsoft.com/office/officeart/2005/8/layout/radial2#1"/>
    <dgm:cxn modelId="{D79F140A-A8DD-45B7-A21C-4590D7FD6AB9}" type="presParOf" srcId="{406403CA-2826-4A51-840C-EB74A603BE9A}" destId="{33E64367-7124-48D4-9565-439404AA40D2}" srcOrd="1" destOrd="0" presId="urn:microsoft.com/office/officeart/2005/8/layout/radial2#1"/>
    <dgm:cxn modelId="{BA232A0A-7262-44B0-B3B6-9FEEAB47B5E7}" type="presParOf" srcId="{1D2F7952-9E79-4F2C-822E-BE7579F61ED0}" destId="{23D13A70-C782-422F-9B28-B8B30B256196}" srcOrd="3" destOrd="0" presId="urn:microsoft.com/office/officeart/2005/8/layout/radial2#1"/>
    <dgm:cxn modelId="{1F1EA296-05DB-4A8D-932D-0A72DD1AF28C}" type="presParOf" srcId="{1D2F7952-9E79-4F2C-822E-BE7579F61ED0}" destId="{925B8948-E7A9-452C-8AF7-906329F70945}" srcOrd="4" destOrd="0" presId="urn:microsoft.com/office/officeart/2005/8/layout/radial2#1"/>
    <dgm:cxn modelId="{5A1A86D9-913E-487B-AE68-9F940CC12690}" type="presParOf" srcId="{925B8948-E7A9-452C-8AF7-906329F70945}" destId="{A6E84436-3BBA-4F77-9455-B4437E139C77}" srcOrd="0" destOrd="0" presId="urn:microsoft.com/office/officeart/2005/8/layout/radial2#1"/>
    <dgm:cxn modelId="{8754F21A-1B56-4200-91BA-585E3A0516AD}" type="presParOf" srcId="{925B8948-E7A9-452C-8AF7-906329F70945}" destId="{01521F05-650C-436D-A5FD-E9D73A8A5A55}" srcOrd="1" destOrd="0" presId="urn:microsoft.com/office/officeart/2005/8/layout/radial2#1"/>
    <dgm:cxn modelId="{BC3CD42F-F292-41E7-83DF-E26367E5443B}" type="presParOf" srcId="{1D2F7952-9E79-4F2C-822E-BE7579F61ED0}" destId="{1B8BAF78-6620-486E-9256-4836CA8B3F70}" srcOrd="5" destOrd="0" presId="urn:microsoft.com/office/officeart/2005/8/layout/radial2#1"/>
    <dgm:cxn modelId="{832DE332-B2A7-4FD4-9F32-63ACD89D5A3A}" type="presParOf" srcId="{1D2F7952-9E79-4F2C-822E-BE7579F61ED0}" destId="{7C58C027-A2F7-4F24-A607-2B30F5ABF87F}" srcOrd="6" destOrd="0" presId="urn:microsoft.com/office/officeart/2005/8/layout/radial2#1"/>
    <dgm:cxn modelId="{DA420C3E-B7D3-41C8-93AD-DC3BDD47642E}" type="presParOf" srcId="{7C58C027-A2F7-4F24-A607-2B30F5ABF87F}" destId="{4838C60B-247C-4E8E-AE99-8D92036ECD16}" srcOrd="0" destOrd="0" presId="urn:microsoft.com/office/officeart/2005/8/layout/radial2#1"/>
    <dgm:cxn modelId="{E15F44EE-A2EB-485C-8199-B5BBD6FAE578}" type="presParOf" srcId="{7C58C027-A2F7-4F24-A607-2B30F5ABF87F}" destId="{826F6581-4511-421B-BEF1-A81B59E299C1}" srcOrd="1" destOrd="0" presId="urn:microsoft.com/office/officeart/2005/8/layout/radial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82D2E-DDCB-4849-B368-845BDE92212D}">
      <dsp:nvSpPr>
        <dsp:cNvPr id="0" name=""/>
        <dsp:cNvSpPr/>
      </dsp:nvSpPr>
      <dsp:spPr>
        <a:xfrm>
          <a:off x="0" y="624116"/>
          <a:ext cx="2571768" cy="103135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zh-CN" altLang="en-US" sz="4100" kern="1200" dirty="0" smtClean="0">
              <a:latin typeface="宋体" panose="02010600030101010101" pitchFamily="2" charset="-122"/>
              <a:ea typeface="宋体" panose="02010600030101010101" pitchFamily="2" charset="-122"/>
            </a:rPr>
            <a:t>国内第一</a:t>
          </a:r>
          <a:endParaRPr lang="zh-CN" altLang="en-US" sz="4100" kern="1200" dirty="0">
            <a:latin typeface="宋体" panose="02010600030101010101" pitchFamily="2" charset="-122"/>
            <a:ea typeface="宋体" panose="02010600030101010101" pitchFamily="2" charset="-122"/>
          </a:endParaRPr>
        </a:p>
      </dsp:txBody>
      <dsp:txXfrm>
        <a:off x="50347" y="674463"/>
        <a:ext cx="2471074" cy="930661"/>
      </dsp:txXfrm>
    </dsp:sp>
    <dsp:sp modelId="{B74A0E62-CD71-4AD5-90AA-C0B9A244B713}">
      <dsp:nvSpPr>
        <dsp:cNvPr id="0" name=""/>
        <dsp:cNvSpPr/>
      </dsp:nvSpPr>
      <dsp:spPr>
        <a:xfrm>
          <a:off x="0" y="1773552"/>
          <a:ext cx="2571768" cy="103135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zh-CN" altLang="en-US" sz="4100" kern="1200" dirty="0" smtClean="0">
              <a:latin typeface="宋体" panose="02010600030101010101" pitchFamily="2" charset="-122"/>
              <a:ea typeface="宋体" panose="02010600030101010101" pitchFamily="2" charset="-122"/>
            </a:rPr>
            <a:t>全球前十</a:t>
          </a:r>
          <a:endParaRPr lang="zh-CN" altLang="en-US" sz="4100" kern="1200" dirty="0">
            <a:latin typeface="宋体" panose="02010600030101010101" pitchFamily="2" charset="-122"/>
            <a:ea typeface="宋体" panose="02010600030101010101" pitchFamily="2" charset="-122"/>
          </a:endParaRPr>
        </a:p>
      </dsp:txBody>
      <dsp:txXfrm>
        <a:off x="50347" y="1823899"/>
        <a:ext cx="2471074" cy="930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27384-86A1-4979-8C2B-89A0E63B3CFF}">
      <dsp:nvSpPr>
        <dsp:cNvPr id="0" name=""/>
        <dsp:cNvSpPr/>
      </dsp:nvSpPr>
      <dsp:spPr>
        <a:xfrm>
          <a:off x="283875" y="1503910"/>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宋体" panose="02010600030101010101" pitchFamily="2" charset="-122"/>
              <a:ea typeface="宋体" panose="02010600030101010101" pitchFamily="2" charset="-122"/>
            </a:rPr>
            <a:t>企业文化</a:t>
          </a:r>
          <a:endParaRPr lang="zh-CN" altLang="en-US" sz="2000" kern="1200" dirty="0">
            <a:latin typeface="宋体" panose="02010600030101010101" pitchFamily="2" charset="-122"/>
            <a:ea typeface="宋体" panose="02010600030101010101" pitchFamily="2" charset="-122"/>
          </a:endParaRPr>
        </a:p>
      </dsp:txBody>
      <dsp:txXfrm>
        <a:off x="591360" y="1665178"/>
        <a:ext cx="599596" cy="752586"/>
      </dsp:txXfrm>
    </dsp:sp>
    <dsp:sp modelId="{BAEF3C9F-C111-450A-A308-D94D208920A6}">
      <dsp:nvSpPr>
        <dsp:cNvPr id="0" name=""/>
        <dsp:cNvSpPr/>
      </dsp:nvSpPr>
      <dsp:spPr>
        <a:xfrm>
          <a:off x="2674" y="1724514"/>
          <a:ext cx="614970" cy="61497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1</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92734" y="1814574"/>
        <a:ext cx="434850" cy="434850"/>
      </dsp:txXfrm>
    </dsp:sp>
    <dsp:sp modelId="{82D6DF7F-7C37-4411-B491-9C5270A659C7}">
      <dsp:nvSpPr>
        <dsp:cNvPr id="0" name=""/>
        <dsp:cNvSpPr/>
      </dsp:nvSpPr>
      <dsp:spPr>
        <a:xfrm>
          <a:off x="1924456" y="1494438"/>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宋体" panose="02010600030101010101" pitchFamily="2" charset="-122"/>
              <a:ea typeface="宋体" panose="02010600030101010101" pitchFamily="2" charset="-122"/>
            </a:rPr>
            <a:t>通用技能</a:t>
          </a:r>
          <a:endParaRPr lang="zh-CN" altLang="en-US" sz="2000" kern="1200" dirty="0">
            <a:latin typeface="宋体" panose="02010600030101010101" pitchFamily="2" charset="-122"/>
            <a:ea typeface="宋体" panose="02010600030101010101" pitchFamily="2" charset="-122"/>
          </a:endParaRPr>
        </a:p>
      </dsp:txBody>
      <dsp:txXfrm>
        <a:off x="2231941" y="1655706"/>
        <a:ext cx="599596" cy="752586"/>
      </dsp:txXfrm>
    </dsp:sp>
    <dsp:sp modelId="{ECBBEEE6-5911-4C72-87B0-6D9A020B9369}">
      <dsp:nvSpPr>
        <dsp:cNvPr id="0" name=""/>
        <dsp:cNvSpPr/>
      </dsp:nvSpPr>
      <dsp:spPr>
        <a:xfrm>
          <a:off x="1616971" y="1724514"/>
          <a:ext cx="614970" cy="61497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3</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1707031" y="1814574"/>
        <a:ext cx="434850" cy="434850"/>
      </dsp:txXfrm>
    </dsp:sp>
    <dsp:sp modelId="{771FBFCF-1985-435A-A07C-5D87B5EAF981}">
      <dsp:nvSpPr>
        <dsp:cNvPr id="0" name=""/>
        <dsp:cNvSpPr/>
      </dsp:nvSpPr>
      <dsp:spPr>
        <a:xfrm>
          <a:off x="3538753" y="1494438"/>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宋体" panose="02010600030101010101" pitchFamily="2" charset="-122"/>
              <a:ea typeface="宋体" panose="02010600030101010101" pitchFamily="2" charset="-122"/>
            </a:rPr>
            <a:t>专业知识</a:t>
          </a:r>
          <a:endParaRPr lang="zh-CN" altLang="en-US" sz="2000" kern="1200" dirty="0">
            <a:latin typeface="宋体" panose="02010600030101010101" pitchFamily="2" charset="-122"/>
            <a:ea typeface="宋体" panose="02010600030101010101" pitchFamily="2" charset="-122"/>
          </a:endParaRPr>
        </a:p>
      </dsp:txBody>
      <dsp:txXfrm>
        <a:off x="3846238" y="1655706"/>
        <a:ext cx="599596" cy="752586"/>
      </dsp:txXfrm>
    </dsp:sp>
    <dsp:sp modelId="{9CE3FFCA-802F-42D2-8289-CDFFF11FDDDA}">
      <dsp:nvSpPr>
        <dsp:cNvPr id="0" name=""/>
        <dsp:cNvSpPr/>
      </dsp:nvSpPr>
      <dsp:spPr>
        <a:xfrm>
          <a:off x="3231268" y="1724514"/>
          <a:ext cx="614970" cy="61497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6</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3321328" y="1814574"/>
        <a:ext cx="434850" cy="434850"/>
      </dsp:txXfrm>
    </dsp:sp>
    <dsp:sp modelId="{18CCD2DD-1B6A-417F-88C6-933851E42F4D}">
      <dsp:nvSpPr>
        <dsp:cNvPr id="0" name=""/>
        <dsp:cNvSpPr/>
      </dsp:nvSpPr>
      <dsp:spPr>
        <a:xfrm>
          <a:off x="5202429" y="1500201"/>
          <a:ext cx="1229940" cy="107512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endParaRPr lang="zh-CN" altLang="en-US" sz="2000" kern="1200" dirty="0"/>
        </a:p>
      </dsp:txBody>
      <dsp:txXfrm>
        <a:off x="5509915" y="1661469"/>
        <a:ext cx="599596" cy="752586"/>
      </dsp:txXfrm>
    </dsp:sp>
    <dsp:sp modelId="{B6C00B8D-F0E4-441A-9491-5DF67EC69DB1}">
      <dsp:nvSpPr>
        <dsp:cNvPr id="0" name=""/>
        <dsp:cNvSpPr/>
      </dsp:nvSpPr>
      <dsp:spPr>
        <a:xfrm>
          <a:off x="4845565" y="1724514"/>
          <a:ext cx="708390" cy="61497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宋体" panose="02010600030101010101" pitchFamily="2" charset="-122"/>
              <a:ea typeface="宋体" panose="02010600030101010101" pitchFamily="2" charset="-122"/>
            </a:rPr>
            <a:t>12</a:t>
          </a:r>
          <a:r>
            <a:rPr lang="zh-CN" altLang="en-US" sz="1200" kern="1200" dirty="0" smtClean="0">
              <a:latin typeface="宋体" panose="02010600030101010101" pitchFamily="2" charset="-122"/>
              <a:ea typeface="宋体" panose="02010600030101010101" pitchFamily="2" charset="-122"/>
            </a:rPr>
            <a:t>个月</a:t>
          </a:r>
          <a:endParaRPr lang="zh-CN" altLang="en-US" sz="1200" kern="1200" dirty="0">
            <a:latin typeface="宋体" panose="02010600030101010101" pitchFamily="2" charset="-122"/>
            <a:ea typeface="宋体" panose="02010600030101010101" pitchFamily="2" charset="-122"/>
          </a:endParaRPr>
        </a:p>
      </dsp:txBody>
      <dsp:txXfrm>
        <a:off x="4949306" y="1814574"/>
        <a:ext cx="500908" cy="434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AF78-6620-486E-9256-4836CA8B3F70}">
      <dsp:nvSpPr>
        <dsp:cNvPr id="0" name=""/>
        <dsp:cNvSpPr/>
      </dsp:nvSpPr>
      <dsp:spPr>
        <a:xfrm rot="2562425">
          <a:off x="2371109" y="2300257"/>
          <a:ext cx="497203" cy="43417"/>
        </a:xfrm>
        <a:custGeom>
          <a:avLst/>
          <a:gdLst/>
          <a:ahLst/>
          <a:cxnLst/>
          <a:rect l="0" t="0" r="0" b="0"/>
          <a:pathLst>
            <a:path>
              <a:moveTo>
                <a:pt x="0" y="21708"/>
              </a:moveTo>
              <a:lnTo>
                <a:pt x="497203" y="217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13A70-C782-422F-9B28-B8B30B256196}">
      <dsp:nvSpPr>
        <dsp:cNvPr id="0" name=""/>
        <dsp:cNvSpPr/>
      </dsp:nvSpPr>
      <dsp:spPr>
        <a:xfrm>
          <a:off x="2437030" y="1621365"/>
          <a:ext cx="552912" cy="43417"/>
        </a:xfrm>
        <a:custGeom>
          <a:avLst/>
          <a:gdLst/>
          <a:ahLst/>
          <a:cxnLst/>
          <a:rect l="0" t="0" r="0" b="0"/>
          <a:pathLst>
            <a:path>
              <a:moveTo>
                <a:pt x="0" y="21708"/>
              </a:moveTo>
              <a:lnTo>
                <a:pt x="552912" y="217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8F353-41A1-4EEA-AFF0-4618EC793B73}">
      <dsp:nvSpPr>
        <dsp:cNvPr id="0" name=""/>
        <dsp:cNvSpPr/>
      </dsp:nvSpPr>
      <dsp:spPr>
        <a:xfrm rot="19037575">
          <a:off x="2371109" y="942472"/>
          <a:ext cx="497203" cy="43417"/>
        </a:xfrm>
        <a:custGeom>
          <a:avLst/>
          <a:gdLst/>
          <a:ahLst/>
          <a:cxnLst/>
          <a:rect l="0" t="0" r="0" b="0"/>
          <a:pathLst>
            <a:path>
              <a:moveTo>
                <a:pt x="0" y="21708"/>
              </a:moveTo>
              <a:lnTo>
                <a:pt x="497203" y="217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74692-33DD-4A7D-B1E0-470C017624F4}">
      <dsp:nvSpPr>
        <dsp:cNvPr id="0" name=""/>
        <dsp:cNvSpPr/>
      </dsp:nvSpPr>
      <dsp:spPr>
        <a:xfrm>
          <a:off x="1106092" y="780681"/>
          <a:ext cx="1579560" cy="157956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AB217-180A-44A8-9D3E-77BCBBA18F71}">
      <dsp:nvSpPr>
        <dsp:cNvPr id="0" name=""/>
        <dsp:cNvSpPr/>
      </dsp:nvSpPr>
      <dsp:spPr>
        <a:xfrm>
          <a:off x="2676735" y="297"/>
          <a:ext cx="947736" cy="947736"/>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宋体" panose="02010600030101010101" pitchFamily="2" charset="-122"/>
              <a:ea typeface="宋体" panose="02010600030101010101" pitchFamily="2" charset="-122"/>
            </a:rPr>
            <a:t>经营管理</a:t>
          </a:r>
          <a:endParaRPr lang="zh-CN" altLang="en-US" sz="2100" kern="1200" dirty="0">
            <a:latin typeface="宋体" panose="02010600030101010101" pitchFamily="2" charset="-122"/>
            <a:ea typeface="宋体" panose="02010600030101010101" pitchFamily="2" charset="-122"/>
          </a:endParaRPr>
        </a:p>
      </dsp:txBody>
      <dsp:txXfrm>
        <a:off x="2815528" y="139090"/>
        <a:ext cx="670150" cy="670150"/>
      </dsp:txXfrm>
    </dsp:sp>
    <dsp:sp modelId="{A6E84436-3BBA-4F77-9455-B4437E139C77}">
      <dsp:nvSpPr>
        <dsp:cNvPr id="0" name=""/>
        <dsp:cNvSpPr/>
      </dsp:nvSpPr>
      <dsp:spPr>
        <a:xfrm>
          <a:off x="2989943" y="1169205"/>
          <a:ext cx="947736" cy="947736"/>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宋体" panose="02010600030101010101" pitchFamily="2" charset="-122"/>
              <a:ea typeface="宋体" panose="02010600030101010101" pitchFamily="2" charset="-122"/>
            </a:rPr>
            <a:t>科研技术</a:t>
          </a:r>
          <a:endParaRPr lang="zh-CN" altLang="en-US" sz="2100" kern="1200" dirty="0">
            <a:latin typeface="宋体" panose="02010600030101010101" pitchFamily="2" charset="-122"/>
            <a:ea typeface="宋体" panose="02010600030101010101" pitchFamily="2" charset="-122"/>
          </a:endParaRPr>
        </a:p>
      </dsp:txBody>
      <dsp:txXfrm>
        <a:off x="3128736" y="1307998"/>
        <a:ext cx="670150" cy="670150"/>
      </dsp:txXfrm>
    </dsp:sp>
    <dsp:sp modelId="{4838C60B-247C-4E8E-AE99-8D92036ECD16}">
      <dsp:nvSpPr>
        <dsp:cNvPr id="0" name=""/>
        <dsp:cNvSpPr/>
      </dsp:nvSpPr>
      <dsp:spPr>
        <a:xfrm>
          <a:off x="2676735" y="2338113"/>
          <a:ext cx="947736" cy="94773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宋体" panose="02010600030101010101" pitchFamily="2" charset="-122"/>
              <a:ea typeface="宋体" panose="02010600030101010101" pitchFamily="2" charset="-122"/>
            </a:rPr>
            <a:t>职业技能</a:t>
          </a:r>
          <a:endParaRPr lang="zh-CN" altLang="en-US" sz="2100" kern="1200" dirty="0">
            <a:latin typeface="宋体" panose="02010600030101010101" pitchFamily="2" charset="-122"/>
            <a:ea typeface="宋体" panose="02010600030101010101" pitchFamily="2" charset="-122"/>
          </a:endParaRPr>
        </a:p>
      </dsp:txBody>
      <dsp:txXfrm>
        <a:off x="2815528" y="2476906"/>
        <a:ext cx="670150" cy="670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a:defRPr/>
            </a:pPr>
            <a:endParaRPr lang="zh-CN" altLang="en-US"/>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ea typeface="宋体" panose="02010600030101010101" pitchFamily="2" charset="-122"/>
              </a:defRPr>
            </a:lvl1pPr>
          </a:lstStyle>
          <a:p>
            <a:pPr>
              <a:defRPr/>
            </a:pPr>
            <a:fld id="{52A1ACEC-8D35-4C0D-849F-19A6C64CBA1D}" type="datetimeFigureOut">
              <a:rPr lang="zh-CN" altLang="en-US"/>
              <a:pPr>
                <a:defRPr/>
              </a:pPr>
              <a:t>2019-9-2</a:t>
            </a:fld>
            <a:endParaRPr lang="en-US" altLang="zh-CN"/>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a:defRPr/>
            </a:pPr>
            <a:endParaRPr lang="en-US" altLang="zh-CN"/>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0" hangingPunct="0">
              <a:defRPr sz="1200">
                <a:ea typeface="宋体" panose="02010600030101010101" pitchFamily="2" charset="-122"/>
              </a:defRPr>
            </a:lvl1pPr>
          </a:lstStyle>
          <a:p>
            <a:pPr>
              <a:defRPr/>
            </a:pPr>
            <a:fld id="{A612403F-A795-49A7-AFA5-5176A7E1A069}" type="slidenum">
              <a:rPr lang="zh-CN" altLang="en-US"/>
              <a:pPr>
                <a:defRPr/>
              </a:pPr>
              <a:t>‹#›</a:t>
            </a:fld>
            <a:endParaRPr lang="en-US" altLang="zh-CN"/>
          </a:p>
        </p:txBody>
      </p:sp>
    </p:spTree>
    <p:extLst>
      <p:ext uri="{BB962C8B-B14F-4D97-AF65-F5344CB8AC3E}">
        <p14:creationId xmlns:p14="http://schemas.microsoft.com/office/powerpoint/2010/main" xmlns="" val="3218542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7" name="Picture 6"/>
          <p:cNvPicPr>
            <a:picLocks noChangeAspect="1"/>
          </p:cNvPicPr>
          <p:nvPr userDrawn="1"/>
        </p:nvPicPr>
        <p:blipFill>
          <a:blip r:embed="rId3" cstate="print"/>
          <a:srcRect/>
          <a:stretch>
            <a:fillRect/>
          </a:stretch>
        </p:blipFill>
        <p:spPr bwMode="auto">
          <a:xfrm>
            <a:off x="7912104" y="-117475"/>
            <a:ext cx="1133475" cy="1133475"/>
          </a:xfrm>
          <a:prstGeom prst="rect">
            <a:avLst/>
          </a:prstGeom>
          <a:noFill/>
          <a:ln w="9525">
            <a:noFill/>
            <a:miter lim="800000"/>
            <a:headEnd/>
            <a:tailEnd/>
          </a:ln>
        </p:spPr>
      </p:pic>
      <p:pic>
        <p:nvPicPr>
          <p:cNvPr id="18" name="Picture 1"/>
          <p:cNvPicPr>
            <a:picLocks noChangeAspect="1"/>
          </p:cNvPicPr>
          <p:nvPr userDrawn="1"/>
        </p:nvPicPr>
        <p:blipFill>
          <a:blip r:embed="rId4" cstate="print"/>
          <a:srcRect/>
          <a:stretch>
            <a:fillRect/>
          </a:stretch>
        </p:blipFill>
        <p:spPr bwMode="auto">
          <a:xfrm>
            <a:off x="251520" y="169715"/>
            <a:ext cx="1665288" cy="234951"/>
          </a:xfrm>
          <a:prstGeom prst="rect">
            <a:avLst/>
          </a:prstGeom>
          <a:noFill/>
          <a:ln w="9525">
            <a:noFill/>
            <a:miter lim="800000"/>
            <a:headEnd/>
            <a:tailEnd/>
          </a:ln>
        </p:spPr>
      </p:pic>
      <p:pic>
        <p:nvPicPr>
          <p:cNvPr id="19" name="Picture 4"/>
          <p:cNvPicPr>
            <a:picLocks noChangeAspect="1"/>
          </p:cNvPicPr>
          <p:nvPr userDrawn="1"/>
        </p:nvPicPr>
        <p:blipFill>
          <a:blip r:embed="rId5" cstate="print"/>
          <a:srcRect/>
          <a:stretch>
            <a:fillRect/>
          </a:stretch>
        </p:blipFill>
        <p:spPr bwMode="auto">
          <a:xfrm>
            <a:off x="2060579" y="188641"/>
            <a:ext cx="2093913" cy="219075"/>
          </a:xfrm>
          <a:prstGeom prst="rect">
            <a:avLst/>
          </a:prstGeom>
          <a:noFill/>
          <a:ln w="9525">
            <a:noFill/>
            <a:miter lim="800000"/>
            <a:headEnd/>
            <a:tailEnd/>
          </a:ln>
        </p:spPr>
      </p:pic>
      <p:sp>
        <p:nvSpPr>
          <p:cNvPr id="20" name="TextBox 19"/>
          <p:cNvSpPr txBox="1"/>
          <p:nvPr userDrawn="1"/>
        </p:nvSpPr>
        <p:spPr>
          <a:xfrm>
            <a:off x="7668344" y="6237312"/>
            <a:ext cx="1296144" cy="400110"/>
          </a:xfrm>
          <a:prstGeom prst="rect">
            <a:avLst/>
          </a:prstGeom>
          <a:noFill/>
        </p:spPr>
        <p:txBody>
          <a:bodyPr wrap="square" rtlCol="0">
            <a:spAutoFit/>
          </a:bodyPr>
          <a:lstStyle/>
          <a:p>
            <a:r>
              <a:rPr lang="zh-CN" altLang="en-US" b="1" dirty="0">
                <a:effectLst>
                  <a:outerShdw blurRad="50800" dist="38100" dir="2700000" algn="tl" rotWithShape="0">
                    <a:prstClr val="black">
                      <a:alpha val="40000"/>
                    </a:prstClr>
                  </a:outerShdw>
                  <a:reflection blurRad="6350" stA="55000" endA="300" endPos="45500" dir="5400000" sy="-100000" algn="bl" rotWithShape="0"/>
                </a:effectLst>
                <a:latin typeface="+mn-ea"/>
                <a:ea typeface="+mn-ea"/>
              </a:rPr>
              <a:t>熊猫晶体</a:t>
            </a:r>
          </a:p>
        </p:txBody>
      </p:sp>
      <p:pic>
        <p:nvPicPr>
          <p:cNvPr id="7" name="Picture 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1271"/>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79400" y="295595"/>
            <a:ext cx="1665288" cy="23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2060579" y="322581"/>
            <a:ext cx="2093913"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8010558" y="-24"/>
            <a:ext cx="113347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
            <a:extLst>
              <a:ext uri="{FF2B5EF4-FFF2-40B4-BE49-F238E27FC236}">
                <a16:creationId xmlns:a16="http://schemas.microsoft.com/office/drawing/2014/main" xmlns="" id="{3980B5B1-7567-4C1F-83C8-4A29103A7911}"/>
              </a:ext>
            </a:extLst>
          </p:cNvPr>
          <p:cNvSpPr>
            <a:spLocks noChangeArrowheads="1"/>
          </p:cNvSpPr>
          <p:nvPr userDrawn="1"/>
        </p:nvSpPr>
        <p:spPr bwMode="auto">
          <a:xfrm>
            <a:off x="71406" y="6191270"/>
            <a:ext cx="3302000" cy="354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800" tIns="38400" rIns="76800" bIns="38400" anchor="ctr">
            <a:spAutoFit/>
          </a:bodyPr>
          <a:lstStyle>
            <a:lvl1pPr>
              <a:spcBef>
                <a:spcPct val="20000"/>
              </a:spcBef>
              <a:buClr>
                <a:srgbClr val="FF9900"/>
              </a:buClr>
              <a:buFont typeface="Arial" panose="020B0604020202020204" pitchFamily="34" charset="0"/>
              <a:buChar char="•"/>
              <a:defRPr sz="24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1pPr>
            <a:lvl2pPr marL="742950" indent="-285750">
              <a:spcBef>
                <a:spcPct val="20000"/>
              </a:spcBef>
              <a:buClr>
                <a:srgbClr val="FF9900"/>
              </a:buClr>
              <a:buFont typeface="Arial" panose="020B0604020202020204" pitchFamily="34" charset="0"/>
              <a:buChar char="–"/>
              <a:defRPr sz="21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2pPr>
            <a:lvl3pPr marL="1143000" indent="-228600">
              <a:spcBef>
                <a:spcPct val="20000"/>
              </a:spcBef>
              <a:buClr>
                <a:srgbClr val="FF9900"/>
              </a:buClr>
              <a:buFont typeface="Arial" panose="020B0604020202020204" pitchFamily="34" charset="0"/>
              <a:buChar char="•"/>
              <a:defRPr>
                <a:solidFill>
                  <a:srgbClr val="000090"/>
                </a:solidFill>
                <a:latin typeface="Calibri" panose="020F0502020204030204" pitchFamily="34" charset="0"/>
                <a:ea typeface="MS PGothic" panose="020B0600070205080204" pitchFamily="34" charset="-128"/>
                <a:sym typeface="MS PGothic" panose="020B0600070205080204" pitchFamily="34" charset="-128"/>
              </a:defRPr>
            </a:lvl3pPr>
            <a:lvl4pPr marL="16002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4pPr>
            <a:lvl5pPr marL="20574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5pPr>
            <a:lvl6pPr marL="25146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6pPr>
            <a:lvl7pPr marL="29718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7pPr>
            <a:lvl8pPr marL="34290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8pPr>
            <a:lvl9pPr marL="38862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9pPr>
          </a:lstStyle>
          <a:p>
            <a:pPr>
              <a:spcBef>
                <a:spcPct val="0"/>
              </a:spcBef>
              <a:buClrTx/>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创新  协同  效率  奉献</a:t>
            </a:r>
            <a:endParaRPr lang="zh-CN" altLang="zh-CN" dirty="0">
              <a:solidFill>
                <a:schemeClr val="tx1"/>
              </a:solidFill>
            </a:endParaRPr>
          </a:p>
        </p:txBody>
      </p:sp>
      <p:sp>
        <p:nvSpPr>
          <p:cNvPr id="14" name="TextBox 12">
            <a:extLst>
              <a:ext uri="{FF2B5EF4-FFF2-40B4-BE49-F238E27FC236}">
                <a16:creationId xmlns:a16="http://schemas.microsoft.com/office/drawing/2014/main" xmlns="" id="{083C0E90-1A31-49B1-B095-2EA15B7B223B}"/>
              </a:ext>
            </a:extLst>
          </p:cNvPr>
          <p:cNvSpPr txBox="1"/>
          <p:nvPr userDrawn="1"/>
        </p:nvSpPr>
        <p:spPr>
          <a:xfrm>
            <a:off x="7847888" y="6191269"/>
            <a:ext cx="1296144" cy="400110"/>
          </a:xfrm>
          <a:prstGeom prst="rect">
            <a:avLst/>
          </a:prstGeom>
          <a:noFill/>
          <a:effectLst/>
        </p:spPr>
        <p:txBody>
          <a:bodyPr wrap="square" rtlCol="0">
            <a:spAutoFit/>
          </a:bodyPr>
          <a:lstStyle/>
          <a:p>
            <a:r>
              <a:rPr lang="zh-CN" altLang="en-US" b="1" i="0" baseline="0" dirty="0">
                <a:solidFill>
                  <a:schemeClr val="bg1"/>
                </a:solidFill>
                <a:effectLst>
                  <a:reflection blurRad="6350" stA="55000" endA="300" endPos="45500" dir="5400000" sy="-100000" algn="bl" rotWithShape="0"/>
                </a:effectLst>
                <a:latin typeface="微软雅黑" pitchFamily="34" charset="-122"/>
                <a:ea typeface="微软雅黑" pitchFamily="34" charset="-122"/>
              </a:rPr>
              <a:t>熊猫晶体</a:t>
            </a:r>
          </a:p>
        </p:txBody>
      </p:sp>
    </p:spTree>
    <p:extLst>
      <p:ext uri="{BB962C8B-B14F-4D97-AF65-F5344CB8AC3E}">
        <p14:creationId xmlns:p14="http://schemas.microsoft.com/office/powerpoint/2010/main" xmlns="" val="33251030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a:stretch>
            <a:fillRect/>
          </a:stretch>
        </p:blipFill>
        <p:spPr bwMode="auto">
          <a:xfrm>
            <a:off x="7912104" y="-117475"/>
            <a:ext cx="1133475" cy="1133475"/>
          </a:xfrm>
          <a:prstGeom prst="rect">
            <a:avLst/>
          </a:prstGeom>
          <a:noFill/>
          <a:ln w="9525">
            <a:noFill/>
            <a:miter lim="800000"/>
            <a:headEnd/>
            <a:tailEnd/>
          </a:ln>
        </p:spPr>
      </p:pic>
      <p:pic>
        <p:nvPicPr>
          <p:cNvPr id="5" name="Picture 1"/>
          <p:cNvPicPr>
            <a:picLocks noChangeAspect="1"/>
          </p:cNvPicPr>
          <p:nvPr userDrawn="1"/>
        </p:nvPicPr>
        <p:blipFill>
          <a:blip r:embed="rId4" cstate="print"/>
          <a:srcRect/>
          <a:stretch>
            <a:fillRect/>
          </a:stretch>
        </p:blipFill>
        <p:spPr bwMode="auto">
          <a:xfrm>
            <a:off x="251520" y="169715"/>
            <a:ext cx="1665288" cy="234951"/>
          </a:xfrm>
          <a:prstGeom prst="rect">
            <a:avLst/>
          </a:prstGeom>
          <a:noFill/>
          <a:ln w="9525">
            <a:noFill/>
            <a:miter lim="800000"/>
            <a:headEnd/>
            <a:tailEnd/>
          </a:ln>
        </p:spPr>
      </p:pic>
      <p:pic>
        <p:nvPicPr>
          <p:cNvPr id="6" name="Picture 4"/>
          <p:cNvPicPr>
            <a:picLocks noChangeAspect="1"/>
          </p:cNvPicPr>
          <p:nvPr userDrawn="1"/>
        </p:nvPicPr>
        <p:blipFill>
          <a:blip r:embed="rId5" cstate="print"/>
          <a:srcRect/>
          <a:stretch>
            <a:fillRect/>
          </a:stretch>
        </p:blipFill>
        <p:spPr bwMode="auto">
          <a:xfrm>
            <a:off x="2060579" y="188641"/>
            <a:ext cx="2093913" cy="219075"/>
          </a:xfrm>
          <a:prstGeom prst="rect">
            <a:avLst/>
          </a:prstGeom>
          <a:noFill/>
          <a:ln w="9525">
            <a:noFill/>
            <a:miter lim="800000"/>
            <a:headEnd/>
            <a:tailEnd/>
          </a:ln>
        </p:spPr>
      </p:pic>
      <p:grpSp>
        <p:nvGrpSpPr>
          <p:cNvPr id="2" name="组合 7"/>
          <p:cNvGrpSpPr/>
          <p:nvPr userDrawn="1"/>
        </p:nvGrpSpPr>
        <p:grpSpPr>
          <a:xfrm>
            <a:off x="0" y="-27384"/>
            <a:ext cx="9144000" cy="6858000"/>
            <a:chOff x="0" y="-27384"/>
            <a:chExt cx="9144000" cy="6858000"/>
          </a:xfrm>
        </p:grpSpPr>
        <p:pic>
          <p:nvPicPr>
            <p:cNvPr id="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58163" y="49213"/>
              <a:ext cx="814387"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9400" y="303213"/>
              <a:ext cx="1665288"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60575" y="330200"/>
              <a:ext cx="2093913"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矩形 5">
            <a:extLst>
              <a:ext uri="{FF2B5EF4-FFF2-40B4-BE49-F238E27FC236}">
                <a16:creationId xmlns:a16="http://schemas.microsoft.com/office/drawing/2014/main" xmlns="" id="{C163F12A-8A5E-4FD5-A541-7ED6BFD192ED}"/>
              </a:ext>
            </a:extLst>
          </p:cNvPr>
          <p:cNvSpPr>
            <a:spLocks/>
          </p:cNvSpPr>
          <p:nvPr userDrawn="1"/>
        </p:nvSpPr>
        <p:spPr bwMode="auto">
          <a:xfrm>
            <a:off x="0" y="6500813"/>
            <a:ext cx="9144000" cy="357187"/>
          </a:xfrm>
          <a:prstGeom prst="rect">
            <a:avLst/>
          </a:prstGeom>
          <a:solidFill>
            <a:srgbClr val="0563B8"/>
          </a:solidFill>
          <a:ln>
            <a:noFill/>
          </a:ln>
          <a:extLst>
            <a:ext uri="{91240B29-F687-4F45-9708-019B960494DF}">
              <a14:hiddenLine xmlns:a14="http://schemas.microsoft.com/office/drawing/2010/main" xmlns="" w="9525">
                <a:solidFill>
                  <a:srgbClr val="000000"/>
                </a:solidFill>
                <a:bevel/>
                <a:headEnd/>
                <a:tailEnd/>
              </a14:hiddenLine>
            </a:ext>
          </a:extLst>
        </p:spPr>
        <p:txBody>
          <a:bodyPr lIns="76800" tIns="38400" rIns="76800" bIns="38400"/>
          <a:lstStyle>
            <a:lvl1pPr>
              <a:spcBef>
                <a:spcPct val="20000"/>
              </a:spcBef>
              <a:buClr>
                <a:srgbClr val="FF9900"/>
              </a:buClr>
              <a:buFont typeface="Arial" panose="020B0604020202020204" pitchFamily="34" charset="0"/>
              <a:buChar char="•"/>
              <a:defRPr sz="24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1pPr>
            <a:lvl2pPr marL="742950" indent="-285750">
              <a:spcBef>
                <a:spcPct val="20000"/>
              </a:spcBef>
              <a:buClr>
                <a:srgbClr val="FF9900"/>
              </a:buClr>
              <a:buFont typeface="Arial" panose="020B0604020202020204" pitchFamily="34" charset="0"/>
              <a:buChar char="–"/>
              <a:defRPr sz="21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2pPr>
            <a:lvl3pPr marL="1143000" indent="-228600">
              <a:spcBef>
                <a:spcPct val="20000"/>
              </a:spcBef>
              <a:buClr>
                <a:srgbClr val="FF9900"/>
              </a:buClr>
              <a:buFont typeface="Arial" panose="020B0604020202020204" pitchFamily="34" charset="0"/>
              <a:buChar char="•"/>
              <a:defRPr>
                <a:solidFill>
                  <a:srgbClr val="000090"/>
                </a:solidFill>
                <a:latin typeface="Calibri" panose="020F0502020204030204" pitchFamily="34" charset="0"/>
                <a:ea typeface="MS PGothic" panose="020B0600070205080204" pitchFamily="34" charset="-128"/>
                <a:sym typeface="MS PGothic" panose="020B0600070205080204" pitchFamily="34" charset="-128"/>
              </a:defRPr>
            </a:lvl3pPr>
            <a:lvl4pPr marL="16002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4pPr>
            <a:lvl5pPr marL="20574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5pPr>
            <a:lvl6pPr marL="25146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6pPr>
            <a:lvl7pPr marL="29718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7pPr>
            <a:lvl8pPr marL="34290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8pPr>
            <a:lvl9pPr marL="38862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9pPr>
          </a:lstStyle>
          <a:p>
            <a:pPr>
              <a:spcBef>
                <a:spcPct val="0"/>
              </a:spcBef>
              <a:buClrTx/>
              <a:buFont typeface="Arial" panose="020B0604020202020204" pitchFamily="34" charset="0"/>
              <a:buNone/>
            </a:pPr>
            <a:endParaRPr lang="zh-CN" altLang="zh-CN" sz="1500" b="1">
              <a:solidFill>
                <a:schemeClr val="tx1"/>
              </a:solidFill>
              <a:sym typeface="Calibri" panose="020F0502020204030204" pitchFamily="34" charset="0"/>
            </a:endParaRPr>
          </a:p>
        </p:txBody>
      </p:sp>
      <p:sp>
        <p:nvSpPr>
          <p:cNvPr id="15" name="Rectangle 1">
            <a:extLst>
              <a:ext uri="{FF2B5EF4-FFF2-40B4-BE49-F238E27FC236}">
                <a16:creationId xmlns:a16="http://schemas.microsoft.com/office/drawing/2014/main" xmlns="" id="{B80049A9-E0CF-4F25-981F-E4A3B82819C9}"/>
              </a:ext>
            </a:extLst>
          </p:cNvPr>
          <p:cNvSpPr>
            <a:spLocks noChangeArrowheads="1"/>
          </p:cNvSpPr>
          <p:nvPr userDrawn="1"/>
        </p:nvSpPr>
        <p:spPr bwMode="auto">
          <a:xfrm>
            <a:off x="138113" y="6486527"/>
            <a:ext cx="3302000" cy="354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800" tIns="38400" rIns="76800" bIns="38400" anchor="ctr">
            <a:spAutoFit/>
          </a:bodyPr>
          <a:lstStyle>
            <a:lvl1pPr>
              <a:spcBef>
                <a:spcPct val="20000"/>
              </a:spcBef>
              <a:buClr>
                <a:srgbClr val="FF9900"/>
              </a:buClr>
              <a:buFont typeface="Arial" panose="020B0604020202020204" pitchFamily="34" charset="0"/>
              <a:buChar char="•"/>
              <a:defRPr sz="24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1pPr>
            <a:lvl2pPr marL="742950" indent="-285750">
              <a:spcBef>
                <a:spcPct val="20000"/>
              </a:spcBef>
              <a:buClr>
                <a:srgbClr val="FF9900"/>
              </a:buClr>
              <a:buFont typeface="Arial" panose="020B0604020202020204" pitchFamily="34" charset="0"/>
              <a:buChar char="–"/>
              <a:defRPr sz="21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2pPr>
            <a:lvl3pPr marL="1143000" indent="-228600">
              <a:spcBef>
                <a:spcPct val="20000"/>
              </a:spcBef>
              <a:buClr>
                <a:srgbClr val="FF9900"/>
              </a:buClr>
              <a:buFont typeface="Arial" panose="020B0604020202020204" pitchFamily="34" charset="0"/>
              <a:buChar char="•"/>
              <a:defRPr>
                <a:solidFill>
                  <a:srgbClr val="000090"/>
                </a:solidFill>
                <a:latin typeface="Calibri" panose="020F0502020204030204" pitchFamily="34" charset="0"/>
                <a:ea typeface="MS PGothic" panose="020B0600070205080204" pitchFamily="34" charset="-128"/>
                <a:sym typeface="MS PGothic" panose="020B0600070205080204" pitchFamily="34" charset="-128"/>
              </a:defRPr>
            </a:lvl3pPr>
            <a:lvl4pPr marL="16002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4pPr>
            <a:lvl5pPr marL="2057400" indent="-228600">
              <a:spcBef>
                <a:spcPct val="20000"/>
              </a:spcBef>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5pPr>
            <a:lvl6pPr marL="25146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6pPr>
            <a:lvl7pPr marL="29718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7pPr>
            <a:lvl8pPr marL="34290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8pPr>
            <a:lvl9pPr marL="3886200" indent="-228600" defTabSz="457200" eaLnBrk="0" fontAlgn="base" hangingPunct="0">
              <a:spcBef>
                <a:spcPct val="20000"/>
              </a:spcBef>
              <a:spcAft>
                <a:spcPct val="0"/>
              </a:spcAft>
              <a:buClr>
                <a:srgbClr val="FF9900"/>
              </a:buClr>
              <a:buFont typeface="Arial" panose="020B0604020202020204" pitchFamily="34" charset="0"/>
              <a:buChar char="»"/>
              <a:defRPr sz="1500">
                <a:solidFill>
                  <a:srgbClr val="000090"/>
                </a:solidFill>
                <a:latin typeface="Calibri" panose="020F0502020204030204" pitchFamily="34" charset="0"/>
                <a:ea typeface="MS PGothic" panose="020B0600070205080204" pitchFamily="34" charset="-128"/>
                <a:sym typeface="MS PGothic" panose="020B0600070205080204" pitchFamily="34" charset="-128"/>
              </a:defRPr>
            </a:lvl9pPr>
          </a:lstStyle>
          <a:p>
            <a:pPr>
              <a:spcBef>
                <a:spcPct val="0"/>
              </a:spcBef>
              <a:buClrTx/>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创新  协同  效率  奉献</a:t>
            </a:r>
            <a:endParaRPr lang="zh-CN" altLang="zh-CN" dirty="0">
              <a:solidFill>
                <a:schemeClr val="tx1"/>
              </a:solidFill>
            </a:endParaRPr>
          </a:p>
        </p:txBody>
      </p:sp>
      <p:sp>
        <p:nvSpPr>
          <p:cNvPr id="13" name="TextBox 12"/>
          <p:cNvSpPr txBox="1"/>
          <p:nvPr userDrawn="1"/>
        </p:nvSpPr>
        <p:spPr>
          <a:xfrm>
            <a:off x="7740352" y="6444044"/>
            <a:ext cx="1296144" cy="400110"/>
          </a:xfrm>
          <a:prstGeom prst="rect">
            <a:avLst/>
          </a:prstGeom>
          <a:noFill/>
        </p:spPr>
        <p:txBody>
          <a:bodyPr wrap="square" rtlCol="0">
            <a:spAutoFit/>
          </a:bodyPr>
          <a:lstStyle/>
          <a:p>
            <a:r>
              <a:rPr lang="zh-CN" altLang="en-US" b="1" i="0" baseline="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n-ea"/>
                <a:ea typeface="+mn-ea"/>
              </a:rPr>
              <a:t>熊猫晶体</a:t>
            </a:r>
          </a:p>
        </p:txBody>
      </p:sp>
    </p:spTree>
    <p:extLst>
      <p:ext uri="{BB962C8B-B14F-4D97-AF65-F5344CB8AC3E}">
        <p14:creationId xmlns:p14="http://schemas.microsoft.com/office/powerpoint/2010/main" xmlns="" val="407579803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40352" y="6228020"/>
            <a:ext cx="1296144" cy="400110"/>
          </a:xfrm>
          <a:prstGeom prst="rect">
            <a:avLst/>
          </a:prstGeom>
          <a:noFill/>
        </p:spPr>
        <p:txBody>
          <a:bodyPr wrap="square" rtlCol="0">
            <a:spAutoFit/>
          </a:bodyPr>
          <a:lstStyle/>
          <a:p>
            <a:r>
              <a:rPr lang="zh-CN" altLang="en-US" b="0" i="0" baseline="0" dirty="0">
                <a:effectLst>
                  <a:outerShdw blurRad="50800" dist="38100" dir="2700000" algn="tl" rotWithShape="0">
                    <a:prstClr val="black">
                      <a:alpha val="40000"/>
                    </a:prstClr>
                  </a:outerShdw>
                  <a:reflection blurRad="6350" stA="55000" endA="300" endPos="45500" dir="5400000" sy="-100000" algn="bl" rotWithShape="0"/>
                </a:effectLst>
                <a:latin typeface="+mn-ea"/>
                <a:ea typeface="+mn-ea"/>
              </a:rPr>
              <a:t>熊猫晶体</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2060"/>
          </a:solidFill>
          <a:latin typeface="+mj-lt"/>
          <a:ea typeface="+mj-ea"/>
          <a:cs typeface="+mj-cs"/>
        </a:defRPr>
      </a:lvl1pPr>
      <a:lvl2pPr algn="l" rtl="0" eaLnBrk="0" fontAlgn="base" hangingPunct="0">
        <a:spcBef>
          <a:spcPct val="0"/>
        </a:spcBef>
        <a:spcAft>
          <a:spcPct val="0"/>
        </a:spcAft>
        <a:defRPr sz="2400">
          <a:solidFill>
            <a:srgbClr val="002060"/>
          </a:solidFill>
          <a:latin typeface="Arial" charset="0"/>
          <a:ea typeface="黑体" pitchFamily="2" charset="-122"/>
        </a:defRPr>
      </a:lvl2pPr>
      <a:lvl3pPr algn="l" rtl="0" eaLnBrk="0" fontAlgn="base" hangingPunct="0">
        <a:spcBef>
          <a:spcPct val="0"/>
        </a:spcBef>
        <a:spcAft>
          <a:spcPct val="0"/>
        </a:spcAft>
        <a:defRPr sz="2400">
          <a:solidFill>
            <a:srgbClr val="002060"/>
          </a:solidFill>
          <a:latin typeface="Arial" charset="0"/>
          <a:ea typeface="黑体" pitchFamily="2" charset="-122"/>
        </a:defRPr>
      </a:lvl3pPr>
      <a:lvl4pPr algn="l" rtl="0" eaLnBrk="0" fontAlgn="base" hangingPunct="0">
        <a:spcBef>
          <a:spcPct val="0"/>
        </a:spcBef>
        <a:spcAft>
          <a:spcPct val="0"/>
        </a:spcAft>
        <a:defRPr sz="2400">
          <a:solidFill>
            <a:srgbClr val="002060"/>
          </a:solidFill>
          <a:latin typeface="Arial" charset="0"/>
          <a:ea typeface="黑体" pitchFamily="2" charset="-122"/>
        </a:defRPr>
      </a:lvl4pPr>
      <a:lvl5pPr algn="l" rtl="0" eaLnBrk="0" fontAlgn="base" hangingPunct="0">
        <a:spcBef>
          <a:spcPct val="0"/>
        </a:spcBef>
        <a:spcAft>
          <a:spcPct val="0"/>
        </a:spcAft>
        <a:defRPr sz="2400">
          <a:solidFill>
            <a:srgbClr val="002060"/>
          </a:solidFill>
          <a:latin typeface="Arial" charset="0"/>
          <a:ea typeface="黑体" pitchFamily="2" charset="-122"/>
        </a:defRPr>
      </a:lvl5pPr>
      <a:lvl6pPr marL="457200" algn="l" rtl="0" eaLnBrk="1" fontAlgn="base" hangingPunct="1">
        <a:spcBef>
          <a:spcPct val="0"/>
        </a:spcBef>
        <a:spcAft>
          <a:spcPct val="0"/>
        </a:spcAft>
        <a:defRPr sz="2400">
          <a:solidFill>
            <a:schemeClr val="tx2"/>
          </a:solidFill>
          <a:latin typeface="Arial" charset="0"/>
          <a:ea typeface="黑体" pitchFamily="2" charset="-122"/>
        </a:defRPr>
      </a:lvl6pPr>
      <a:lvl7pPr marL="914400" algn="l" rtl="0" eaLnBrk="1" fontAlgn="base" hangingPunct="1">
        <a:spcBef>
          <a:spcPct val="0"/>
        </a:spcBef>
        <a:spcAft>
          <a:spcPct val="0"/>
        </a:spcAft>
        <a:defRPr sz="2400">
          <a:solidFill>
            <a:schemeClr val="tx2"/>
          </a:solidFill>
          <a:latin typeface="Arial" charset="0"/>
          <a:ea typeface="黑体" pitchFamily="2" charset="-122"/>
        </a:defRPr>
      </a:lvl7pPr>
      <a:lvl8pPr marL="1371600" algn="l" rtl="0" eaLnBrk="1" fontAlgn="base" hangingPunct="1">
        <a:spcBef>
          <a:spcPct val="0"/>
        </a:spcBef>
        <a:spcAft>
          <a:spcPct val="0"/>
        </a:spcAft>
        <a:defRPr sz="2400">
          <a:solidFill>
            <a:schemeClr val="tx2"/>
          </a:solidFill>
          <a:latin typeface="Arial" charset="0"/>
          <a:ea typeface="黑体" pitchFamily="2" charset="-122"/>
        </a:defRPr>
      </a:lvl8pPr>
      <a:lvl9pPr marL="1828800" algn="l" rtl="0" eaLnBrk="1" fontAlgn="base" hangingPunct="1">
        <a:spcBef>
          <a:spcPct val="0"/>
        </a:spcBef>
        <a:spcAft>
          <a:spcPct val="0"/>
        </a:spcAft>
        <a:defRPr sz="2400">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har char="•"/>
        <a:defRPr sz="16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1600">
          <a:solidFill>
            <a:srgbClr val="002060"/>
          </a:solidFill>
          <a:latin typeface="+mn-lt"/>
          <a:ea typeface="+mn-ea"/>
        </a:defRPr>
      </a:lvl2pPr>
      <a:lvl3pPr marL="1143000" indent="-228600" algn="l" rtl="0" eaLnBrk="0" fontAlgn="base" hangingPunct="0">
        <a:spcBef>
          <a:spcPct val="20000"/>
        </a:spcBef>
        <a:spcAft>
          <a:spcPct val="0"/>
        </a:spcAft>
        <a:buChar char="•"/>
        <a:defRPr sz="1600">
          <a:solidFill>
            <a:srgbClr val="002060"/>
          </a:solidFill>
          <a:latin typeface="+mn-lt"/>
          <a:ea typeface="+mn-ea"/>
        </a:defRPr>
      </a:lvl3pPr>
      <a:lvl4pPr marL="1600200" indent="-228600" algn="l" rtl="0" eaLnBrk="0" fontAlgn="base" hangingPunct="0">
        <a:spcBef>
          <a:spcPct val="20000"/>
        </a:spcBef>
        <a:spcAft>
          <a:spcPct val="0"/>
        </a:spcAft>
        <a:buChar char="–"/>
        <a:defRPr sz="1600">
          <a:solidFill>
            <a:srgbClr val="002060"/>
          </a:solidFill>
          <a:latin typeface="+mn-lt"/>
          <a:ea typeface="+mn-ea"/>
        </a:defRPr>
      </a:lvl4pPr>
      <a:lvl5pPr marL="2057400" indent="-228600" algn="l" rtl="0" eaLnBrk="0" fontAlgn="base" hangingPunct="0">
        <a:spcBef>
          <a:spcPct val="20000"/>
        </a:spcBef>
        <a:spcAft>
          <a:spcPct val="0"/>
        </a:spcAft>
        <a:buChar char="»"/>
        <a:defRPr sz="1600">
          <a:solidFill>
            <a:srgbClr val="002060"/>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18" Type="http://schemas.openxmlformats.org/officeDocument/2006/relationships/image" Target="../media/image53.jpeg"/><Relationship Id="rId26" Type="http://schemas.openxmlformats.org/officeDocument/2006/relationships/image" Target="../media/image61.jpeg"/><Relationship Id="rId3" Type="http://schemas.openxmlformats.org/officeDocument/2006/relationships/image" Target="../media/image38.png"/><Relationship Id="rId21" Type="http://schemas.openxmlformats.org/officeDocument/2006/relationships/image" Target="../media/image56.jpeg"/><Relationship Id="rId34" Type="http://schemas.openxmlformats.org/officeDocument/2006/relationships/image" Target="../media/image68.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5" Type="http://schemas.openxmlformats.org/officeDocument/2006/relationships/image" Target="../media/image60.jpeg"/><Relationship Id="rId33" Type="http://schemas.openxmlformats.org/officeDocument/2006/relationships/image" Target="../media/image67.jpeg"/><Relationship Id="rId2" Type="http://schemas.openxmlformats.org/officeDocument/2006/relationships/image" Target="../media/image37.png"/><Relationship Id="rId16" Type="http://schemas.openxmlformats.org/officeDocument/2006/relationships/image" Target="../media/image51.jpeg"/><Relationship Id="rId20" Type="http://schemas.openxmlformats.org/officeDocument/2006/relationships/image" Target="../media/image55.jpeg"/><Relationship Id="rId29" Type="http://schemas.openxmlformats.org/officeDocument/2006/relationships/hyperlink" Target="http://www.dahuatech.com/index.asp" TargetMode="Externa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24" Type="http://schemas.openxmlformats.org/officeDocument/2006/relationships/image" Target="../media/image59.jpeg"/><Relationship Id="rId32" Type="http://schemas.openxmlformats.org/officeDocument/2006/relationships/image" Target="../media/image66.png"/><Relationship Id="rId5" Type="http://schemas.openxmlformats.org/officeDocument/2006/relationships/image" Target="../media/image40.jpeg"/><Relationship Id="rId15" Type="http://schemas.openxmlformats.org/officeDocument/2006/relationships/image" Target="../media/image50.png"/><Relationship Id="rId23" Type="http://schemas.openxmlformats.org/officeDocument/2006/relationships/image" Target="../media/image58.jpeg"/><Relationship Id="rId28" Type="http://schemas.openxmlformats.org/officeDocument/2006/relationships/image" Target="../media/image63.jpeg"/><Relationship Id="rId10" Type="http://schemas.openxmlformats.org/officeDocument/2006/relationships/image" Target="../media/image45.jpeg"/><Relationship Id="rId19" Type="http://schemas.openxmlformats.org/officeDocument/2006/relationships/image" Target="../media/image54.jpeg"/><Relationship Id="rId31" Type="http://schemas.openxmlformats.org/officeDocument/2006/relationships/image" Target="../media/image65.jpeg"/><Relationship Id="rId4" Type="http://schemas.openxmlformats.org/officeDocument/2006/relationships/image" Target="../media/image39.png"/><Relationship Id="rId9" Type="http://schemas.openxmlformats.org/officeDocument/2006/relationships/image" Target="../media/image44.jpeg"/><Relationship Id="rId14" Type="http://schemas.openxmlformats.org/officeDocument/2006/relationships/image" Target="../media/image49.jpeg"/><Relationship Id="rId22" Type="http://schemas.openxmlformats.org/officeDocument/2006/relationships/image" Target="../media/image57.jpeg"/><Relationship Id="rId27" Type="http://schemas.openxmlformats.org/officeDocument/2006/relationships/image" Target="../media/image62.jpeg"/><Relationship Id="rId30"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8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Layout" Target="../diagrams/layout2.xml"/><Relationship Id="rId7" Type="http://schemas.openxmlformats.org/officeDocument/2006/relationships/image" Target="../media/image8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image" Target="../media/image8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785786" y="2285993"/>
            <a:ext cx="7643866" cy="1797049"/>
          </a:xfrm>
          <a:prstGeom prst="rect">
            <a:avLst/>
          </a:prstGeom>
        </p:spPr>
        <p:txBody>
          <a:bodyPr/>
          <a:lstStyle/>
          <a:p>
            <a:pPr algn="ctr" eaLnBrk="1" hangingPunct="1"/>
            <a:r>
              <a:rPr lang="zh-CN" altLang="en-US" sz="4800" b="1" kern="1200" dirty="0" smtClean="0">
                <a:solidFill>
                  <a:schemeClr val="bg1"/>
                </a:solidFill>
                <a:latin typeface="方正小标宋简体" panose="03000509000000000000" pitchFamily="65" charset="-122"/>
                <a:ea typeface="方正小标宋简体" panose="03000509000000000000" pitchFamily="65" charset="-122"/>
              </a:rPr>
              <a:t>南京中</a:t>
            </a:r>
            <a:r>
              <a:rPr lang="zh-CN" altLang="en-US" sz="4800" b="1" kern="1200" dirty="0">
                <a:solidFill>
                  <a:schemeClr val="bg1"/>
                </a:solidFill>
                <a:latin typeface="方正小标宋简体" panose="03000509000000000000" pitchFamily="65" charset="-122"/>
                <a:ea typeface="方正小标宋简体" panose="03000509000000000000" pitchFamily="65" charset="-122"/>
              </a:rPr>
              <a:t>电熊猫晶体科技</a:t>
            </a:r>
            <a:r>
              <a:rPr lang="zh-CN" altLang="en-US" sz="4800" b="1" kern="1200" dirty="0" smtClean="0">
                <a:solidFill>
                  <a:schemeClr val="bg1"/>
                </a:solidFill>
                <a:latin typeface="方正小标宋简体" panose="03000509000000000000" pitchFamily="65" charset="-122"/>
                <a:ea typeface="方正小标宋简体" panose="03000509000000000000" pitchFamily="65" charset="-122"/>
              </a:rPr>
              <a:t>公司</a:t>
            </a:r>
            <a:r>
              <a:rPr lang="en-US" altLang="zh-CN" sz="4800" b="1" kern="1200" dirty="0" smtClean="0">
                <a:solidFill>
                  <a:schemeClr val="bg1"/>
                </a:solidFill>
                <a:latin typeface="方正小标宋简体" panose="03000509000000000000" pitchFamily="65" charset="-122"/>
                <a:ea typeface="方正小标宋简体" panose="03000509000000000000" pitchFamily="65" charset="-122"/>
              </a:rPr>
              <a:t/>
            </a:r>
            <a:br>
              <a:rPr lang="en-US" altLang="zh-CN" sz="4800" b="1" kern="1200" dirty="0" smtClean="0">
                <a:solidFill>
                  <a:schemeClr val="bg1"/>
                </a:solidFill>
                <a:latin typeface="方正小标宋简体" panose="03000509000000000000" pitchFamily="65" charset="-122"/>
                <a:ea typeface="方正小标宋简体" panose="03000509000000000000" pitchFamily="65" charset="-122"/>
              </a:rPr>
            </a:br>
            <a:r>
              <a:rPr lang="zh-CN" altLang="en-US" sz="4800" b="1" kern="1200" dirty="0" smtClean="0">
                <a:solidFill>
                  <a:schemeClr val="bg1"/>
                </a:solidFill>
                <a:latin typeface="方正小标宋简体" panose="03000509000000000000" pitchFamily="65" charset="-122"/>
                <a:ea typeface="方正小标宋简体" panose="03000509000000000000" pitchFamily="65" charset="-122"/>
              </a:rPr>
              <a:t>校园宣讲</a:t>
            </a:r>
            <a:endParaRPr lang="zh-CN" altLang="en-US" sz="4800" b="1" kern="1200" dirty="0">
              <a:solidFill>
                <a:schemeClr val="bg1"/>
              </a:solidFill>
              <a:latin typeface="方正小标宋简体" panose="03000509000000000000" pitchFamily="65" charset="-122"/>
              <a:ea typeface="方正小标宋简体" panose="03000509000000000000" pitchFamily="65"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79"/>
          <p:cNvSpPr>
            <a:spLocks noChangeArrowheads="1"/>
          </p:cNvSpPr>
          <p:nvPr/>
        </p:nvSpPr>
        <p:spPr bwMode="auto">
          <a:xfrm>
            <a:off x="285720" y="928671"/>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graphicFrame>
        <p:nvGraphicFramePr>
          <p:cNvPr id="27" name="图示 26"/>
          <p:cNvGraphicFramePr/>
          <p:nvPr/>
        </p:nvGraphicFramePr>
        <p:xfrm>
          <a:off x="6143636" y="1523987"/>
          <a:ext cx="257176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 name="组合 28"/>
          <p:cNvGrpSpPr/>
          <p:nvPr/>
        </p:nvGrpSpPr>
        <p:grpSpPr>
          <a:xfrm>
            <a:off x="142845" y="1623511"/>
            <a:ext cx="6048671" cy="4318621"/>
            <a:chOff x="251520" y="2062589"/>
            <a:chExt cx="6048671" cy="3238966"/>
          </a:xfrm>
        </p:grpSpPr>
        <p:grpSp>
          <p:nvGrpSpPr>
            <p:cNvPr id="30" name="组合 10"/>
            <p:cNvGrpSpPr/>
            <p:nvPr/>
          </p:nvGrpSpPr>
          <p:grpSpPr>
            <a:xfrm>
              <a:off x="251520" y="2062589"/>
              <a:ext cx="6048671" cy="3238966"/>
              <a:chOff x="1446621" y="1696824"/>
              <a:chExt cx="6512676" cy="4397715"/>
            </a:xfrm>
          </p:grpSpPr>
          <p:sp>
            <p:nvSpPr>
              <p:cNvPr id="32" name="八边形 5"/>
              <p:cNvSpPr>
                <a:spLocks noChangeArrowheads="1"/>
              </p:cNvSpPr>
              <p:nvPr/>
            </p:nvSpPr>
            <p:spPr bwMode="auto">
              <a:xfrm>
                <a:off x="3348038" y="2965450"/>
                <a:ext cx="2238375" cy="2033588"/>
              </a:xfrm>
              <a:prstGeom prst="octagon">
                <a:avLst>
                  <a:gd name="adj" fmla="val 29287"/>
                </a:avLst>
              </a:prstGeom>
              <a:solidFill>
                <a:srgbClr val="0070C0"/>
              </a:solidFill>
              <a:ln w="28575">
                <a:solidFill>
                  <a:srgbClr val="0453F2"/>
                </a:solidFill>
                <a:round/>
                <a:headEnd type="diamond" w="med" len="med"/>
                <a:tailEnd type="diamond" w="med" len="med"/>
              </a:ln>
            </p:spPr>
            <p:txBody>
              <a:bodyPr anchor="ctr"/>
              <a:lstStyle/>
              <a:p>
                <a:pPr algn="ctr"/>
                <a:r>
                  <a:rPr lang="zh-CN" altLang="en-US" sz="2800" b="1" dirty="0" smtClean="0">
                    <a:solidFill>
                      <a:srgbClr val="FFC000"/>
                    </a:solidFill>
                    <a:latin typeface="微软雅黑" panose="020B0503020204020204" pitchFamily="34" charset="-122"/>
                    <a:ea typeface="微软雅黑" panose="020B0503020204020204" pitchFamily="34" charset="-122"/>
                  </a:rPr>
                  <a:t>行业</a:t>
                </a:r>
                <a:endParaRPr lang="en-US" altLang="zh-CN" sz="2800" b="1" dirty="0">
                  <a:solidFill>
                    <a:srgbClr val="FFC000"/>
                  </a:solidFill>
                  <a:latin typeface="微软雅黑" panose="020B0503020204020204" pitchFamily="34" charset="-122"/>
                  <a:ea typeface="微软雅黑" panose="020B0503020204020204" pitchFamily="34" charset="-122"/>
                </a:endParaRPr>
              </a:p>
              <a:p>
                <a:pPr algn="ctr"/>
                <a:r>
                  <a:rPr lang="zh-CN" altLang="en-US" sz="2800" b="1" dirty="0">
                    <a:solidFill>
                      <a:srgbClr val="FFC000"/>
                    </a:solidFill>
                    <a:latin typeface="微软雅黑" panose="020B0503020204020204" pitchFamily="34" charset="-122"/>
                    <a:ea typeface="微软雅黑" panose="020B0503020204020204" pitchFamily="34" charset="-122"/>
                  </a:rPr>
                  <a:t>地位</a:t>
                </a:r>
              </a:p>
            </p:txBody>
          </p:sp>
          <p:sp>
            <p:nvSpPr>
              <p:cNvPr id="33" name="Rectangle 24"/>
              <p:cNvSpPr>
                <a:spLocks noChangeArrowheads="1"/>
              </p:cNvSpPr>
              <p:nvPr/>
            </p:nvSpPr>
            <p:spPr bwMode="auto">
              <a:xfrm>
                <a:off x="3348038" y="1696824"/>
                <a:ext cx="2376487" cy="720851"/>
              </a:xfrm>
              <a:prstGeom prst="rect">
                <a:avLst/>
              </a:prstGeom>
              <a:noFill/>
              <a:ln w="9525">
                <a:noFill/>
                <a:miter lim="800000"/>
              </a:ln>
            </p:spPr>
            <p:txBody>
              <a:bodyPr>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中国电子元件</a:t>
                </a:r>
              </a:p>
              <a:p>
                <a:pPr algn="ctr"/>
                <a:r>
                  <a:rPr lang="zh-CN" altLang="en-US" b="1" dirty="0">
                    <a:solidFill>
                      <a:srgbClr val="25213F"/>
                    </a:solidFill>
                    <a:latin typeface="微软雅黑" panose="020B0503020204020204" pitchFamily="34" charset="-122"/>
                    <a:ea typeface="微软雅黑" panose="020B0503020204020204" pitchFamily="34" charset="-122"/>
                  </a:rPr>
                  <a:t>协会理事单位</a:t>
                </a:r>
              </a:p>
            </p:txBody>
          </p:sp>
          <p:sp>
            <p:nvSpPr>
              <p:cNvPr id="34" name="Rectangle 25"/>
              <p:cNvSpPr>
                <a:spLocks noChangeArrowheads="1"/>
              </p:cNvSpPr>
              <p:nvPr/>
            </p:nvSpPr>
            <p:spPr bwMode="auto">
              <a:xfrm>
                <a:off x="1524153" y="2378844"/>
                <a:ext cx="1946275" cy="720851"/>
              </a:xfrm>
              <a:prstGeom prst="rect">
                <a:avLst/>
              </a:prstGeom>
              <a:noFill/>
              <a:ln w="9525">
                <a:noFill/>
                <a:miter lim="800000"/>
              </a:ln>
            </p:spPr>
            <p:txBody>
              <a:bodyPr wrap="square">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压电晶体分会</a:t>
                </a:r>
              </a:p>
              <a:p>
                <a:pPr algn="ctr"/>
                <a:r>
                  <a:rPr lang="zh-CN" altLang="en-US" b="1" dirty="0">
                    <a:solidFill>
                      <a:srgbClr val="25213F"/>
                    </a:solidFill>
                    <a:latin typeface="微软雅黑" panose="020B0503020204020204" pitchFamily="34" charset="-122"/>
                    <a:ea typeface="微软雅黑" panose="020B0503020204020204" pitchFamily="34" charset="-122"/>
                  </a:rPr>
                  <a:t>副理事长单位</a:t>
                </a:r>
              </a:p>
            </p:txBody>
          </p:sp>
          <p:sp>
            <p:nvSpPr>
              <p:cNvPr id="35" name="Rectangle 26"/>
              <p:cNvSpPr>
                <a:spLocks noChangeArrowheads="1"/>
              </p:cNvSpPr>
              <p:nvPr/>
            </p:nvSpPr>
            <p:spPr bwMode="auto">
              <a:xfrm>
                <a:off x="5555810" y="2378844"/>
                <a:ext cx="2119730" cy="720851"/>
              </a:xfrm>
              <a:prstGeom prst="rect">
                <a:avLst/>
              </a:prstGeom>
              <a:noFill/>
              <a:ln w="9525">
                <a:noFill/>
                <a:miter lim="800000"/>
              </a:ln>
            </p:spPr>
            <p:txBody>
              <a:bodyPr wrap="square">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压电晶体标准</a:t>
                </a:r>
              </a:p>
              <a:p>
                <a:pPr algn="ctr"/>
                <a:r>
                  <a:rPr lang="zh-CN" altLang="en-US" b="1" dirty="0">
                    <a:solidFill>
                      <a:srgbClr val="25213F"/>
                    </a:solidFill>
                    <a:latin typeface="微软雅黑" panose="020B0503020204020204" pitchFamily="34" charset="-122"/>
                    <a:ea typeface="微软雅黑" panose="020B0503020204020204" pitchFamily="34" charset="-122"/>
                  </a:rPr>
                  <a:t>专家组成员单位</a:t>
                </a:r>
              </a:p>
            </p:txBody>
          </p:sp>
          <p:sp>
            <p:nvSpPr>
              <p:cNvPr id="36" name="Rectangle 27"/>
              <p:cNvSpPr>
                <a:spLocks noChangeArrowheads="1"/>
              </p:cNvSpPr>
              <p:nvPr/>
            </p:nvSpPr>
            <p:spPr bwMode="auto">
              <a:xfrm>
                <a:off x="1446621" y="3552073"/>
                <a:ext cx="1585913" cy="720851"/>
              </a:xfrm>
              <a:prstGeom prst="rect">
                <a:avLst/>
              </a:prstGeom>
              <a:noFill/>
              <a:ln w="9525">
                <a:noFill/>
                <a:miter lim="800000"/>
              </a:ln>
            </p:spPr>
            <p:txBody>
              <a:bodyPr>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国家高新</a:t>
                </a:r>
                <a:endParaRPr lang="en-US" altLang="zh-CN" b="1" dirty="0">
                  <a:solidFill>
                    <a:srgbClr val="25213F"/>
                  </a:solidFill>
                  <a:latin typeface="微软雅黑" panose="020B0503020204020204" pitchFamily="34" charset="-122"/>
                  <a:ea typeface="微软雅黑" panose="020B0503020204020204" pitchFamily="34" charset="-122"/>
                </a:endParaRPr>
              </a:p>
              <a:p>
                <a:pPr algn="ctr"/>
                <a:r>
                  <a:rPr lang="zh-CN" altLang="en-US" b="1" dirty="0">
                    <a:solidFill>
                      <a:srgbClr val="25213F"/>
                    </a:solidFill>
                    <a:latin typeface="微软雅黑" panose="020B0503020204020204" pitchFamily="34" charset="-122"/>
                    <a:ea typeface="微软雅黑" panose="020B0503020204020204" pitchFamily="34" charset="-122"/>
                  </a:rPr>
                  <a:t>技术企业</a:t>
                </a:r>
              </a:p>
            </p:txBody>
          </p:sp>
          <p:sp>
            <p:nvSpPr>
              <p:cNvPr id="37" name="Rectangle 28"/>
              <p:cNvSpPr>
                <a:spLocks noChangeArrowheads="1"/>
              </p:cNvSpPr>
              <p:nvPr/>
            </p:nvSpPr>
            <p:spPr bwMode="auto">
              <a:xfrm>
                <a:off x="3708398" y="5373688"/>
                <a:ext cx="1584324" cy="720851"/>
              </a:xfrm>
              <a:prstGeom prst="rect">
                <a:avLst/>
              </a:prstGeom>
              <a:noFill/>
              <a:ln w="9525">
                <a:noFill/>
                <a:miter lim="800000"/>
              </a:ln>
            </p:spPr>
            <p:txBody>
              <a:bodyPr>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南京市企业</a:t>
                </a:r>
                <a:endParaRPr lang="en-US" altLang="zh-CN" b="1" dirty="0">
                  <a:solidFill>
                    <a:srgbClr val="25213F"/>
                  </a:solidFill>
                  <a:latin typeface="微软雅黑" panose="020B0503020204020204" pitchFamily="34" charset="-122"/>
                  <a:ea typeface="微软雅黑" panose="020B0503020204020204" pitchFamily="34" charset="-122"/>
                </a:endParaRPr>
              </a:p>
              <a:p>
                <a:pPr algn="ctr"/>
                <a:r>
                  <a:rPr lang="zh-CN" altLang="en-US" b="1" dirty="0">
                    <a:solidFill>
                      <a:srgbClr val="25213F"/>
                    </a:solidFill>
                    <a:latin typeface="微软雅黑" panose="020B0503020204020204" pitchFamily="34" charset="-122"/>
                    <a:ea typeface="微软雅黑" panose="020B0503020204020204" pitchFamily="34" charset="-122"/>
                  </a:rPr>
                  <a:t>技术中心</a:t>
                </a:r>
              </a:p>
            </p:txBody>
          </p:sp>
          <p:sp>
            <p:nvSpPr>
              <p:cNvPr id="38" name="Rectangle 29"/>
              <p:cNvSpPr>
                <a:spLocks noChangeArrowheads="1"/>
              </p:cNvSpPr>
              <p:nvPr/>
            </p:nvSpPr>
            <p:spPr bwMode="auto">
              <a:xfrm>
                <a:off x="1519654" y="4921250"/>
                <a:ext cx="2045872" cy="720851"/>
              </a:xfrm>
              <a:prstGeom prst="rect">
                <a:avLst/>
              </a:prstGeom>
              <a:noFill/>
              <a:ln w="9525">
                <a:noFill/>
                <a:miter lim="800000"/>
              </a:ln>
            </p:spPr>
            <p:txBody>
              <a:bodyPr wrap="square">
                <a:spAutoFit/>
              </a:bodyPr>
              <a:lstStyle/>
              <a:p>
                <a:pPr algn="ctr"/>
                <a:r>
                  <a:rPr lang="zh-CN" altLang="en-US" b="1" dirty="0" smtClean="0">
                    <a:solidFill>
                      <a:srgbClr val="25213F"/>
                    </a:solidFill>
                    <a:latin typeface="微软雅黑" panose="020B0503020204020204" pitchFamily="34" charset="-122"/>
                    <a:ea typeface="微软雅黑" panose="020B0503020204020204" pitchFamily="34" charset="-122"/>
                  </a:rPr>
                  <a:t>河北省企业</a:t>
                </a:r>
                <a:endParaRPr lang="en-US" altLang="zh-CN" b="1" dirty="0" smtClean="0">
                  <a:solidFill>
                    <a:srgbClr val="25213F"/>
                  </a:solidFill>
                  <a:latin typeface="微软雅黑" panose="020B0503020204020204" pitchFamily="34" charset="-122"/>
                  <a:ea typeface="微软雅黑" panose="020B0503020204020204" pitchFamily="34" charset="-122"/>
                </a:endParaRPr>
              </a:p>
              <a:p>
                <a:pPr algn="ctr"/>
                <a:r>
                  <a:rPr lang="zh-CN" altLang="en-US" b="1" dirty="0" smtClean="0">
                    <a:solidFill>
                      <a:srgbClr val="25213F"/>
                    </a:solidFill>
                    <a:latin typeface="微软雅黑" panose="020B0503020204020204" pitchFamily="34" charset="-122"/>
                    <a:ea typeface="微软雅黑" panose="020B0503020204020204" pitchFamily="34" charset="-122"/>
                  </a:rPr>
                  <a:t>技术中心</a:t>
                </a:r>
                <a:endParaRPr lang="zh-CN" altLang="en-US" b="1" dirty="0">
                  <a:solidFill>
                    <a:srgbClr val="25213F"/>
                  </a:solidFill>
                  <a:latin typeface="微软雅黑" panose="020B0503020204020204" pitchFamily="34" charset="-122"/>
                  <a:ea typeface="微软雅黑" panose="020B0503020204020204" pitchFamily="34" charset="-122"/>
                </a:endParaRPr>
              </a:p>
            </p:txBody>
          </p:sp>
          <p:sp>
            <p:nvSpPr>
              <p:cNvPr id="39" name="上箭头 4"/>
              <p:cNvSpPr>
                <a:spLocks noChangeArrowheads="1"/>
              </p:cNvSpPr>
              <p:nvPr/>
            </p:nvSpPr>
            <p:spPr bwMode="auto">
              <a:xfrm rot="10800000">
                <a:off x="4140200" y="2565400"/>
                <a:ext cx="719138" cy="639763"/>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0" name="上箭头 16"/>
              <p:cNvSpPr>
                <a:spLocks noChangeArrowheads="1"/>
              </p:cNvSpPr>
              <p:nvPr/>
            </p:nvSpPr>
            <p:spPr bwMode="auto">
              <a:xfrm rot="7972245">
                <a:off x="3228181" y="2915445"/>
                <a:ext cx="720725" cy="639762"/>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1" name="上箭头 18"/>
              <p:cNvSpPr>
                <a:spLocks noChangeArrowheads="1"/>
              </p:cNvSpPr>
              <p:nvPr/>
            </p:nvSpPr>
            <p:spPr bwMode="auto">
              <a:xfrm rot="5400000">
                <a:off x="2883694" y="3685381"/>
                <a:ext cx="720725" cy="639763"/>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2" name="上箭头 19"/>
              <p:cNvSpPr>
                <a:spLocks noChangeArrowheads="1"/>
              </p:cNvSpPr>
              <p:nvPr/>
            </p:nvSpPr>
            <p:spPr bwMode="auto">
              <a:xfrm rot="2755007">
                <a:off x="3226594" y="4499769"/>
                <a:ext cx="720725" cy="639763"/>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3" name="上箭头 20"/>
              <p:cNvSpPr>
                <a:spLocks noChangeArrowheads="1"/>
              </p:cNvSpPr>
              <p:nvPr/>
            </p:nvSpPr>
            <p:spPr bwMode="auto">
              <a:xfrm>
                <a:off x="4140200" y="4732338"/>
                <a:ext cx="719138" cy="641350"/>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4" name="上箭头 21"/>
              <p:cNvSpPr>
                <a:spLocks noChangeArrowheads="1"/>
              </p:cNvSpPr>
              <p:nvPr/>
            </p:nvSpPr>
            <p:spPr bwMode="auto">
              <a:xfrm rot="-2697186">
                <a:off x="4981575" y="4427538"/>
                <a:ext cx="719138" cy="641350"/>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5" name="上箭头 22"/>
              <p:cNvSpPr>
                <a:spLocks noChangeArrowheads="1"/>
              </p:cNvSpPr>
              <p:nvPr/>
            </p:nvSpPr>
            <p:spPr bwMode="auto">
              <a:xfrm rot="-5400000">
                <a:off x="5331619" y="3685381"/>
                <a:ext cx="720725" cy="639763"/>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sp>
            <p:nvSpPr>
              <p:cNvPr id="47" name="Rectangle 28"/>
              <p:cNvSpPr>
                <a:spLocks noChangeArrowheads="1"/>
              </p:cNvSpPr>
              <p:nvPr/>
            </p:nvSpPr>
            <p:spPr bwMode="auto">
              <a:xfrm>
                <a:off x="5943467" y="3552073"/>
                <a:ext cx="2015830" cy="1034265"/>
              </a:xfrm>
              <a:prstGeom prst="rect">
                <a:avLst/>
              </a:prstGeom>
              <a:noFill/>
              <a:ln w="9525">
                <a:noFill/>
                <a:miter lim="800000"/>
              </a:ln>
            </p:spPr>
            <p:txBody>
              <a:bodyPr wrap="square">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江苏省企业工程技术研究中心</a:t>
                </a:r>
              </a:p>
            </p:txBody>
          </p:sp>
          <p:sp>
            <p:nvSpPr>
              <p:cNvPr id="48" name="Rectangle 28"/>
              <p:cNvSpPr>
                <a:spLocks noChangeArrowheads="1"/>
              </p:cNvSpPr>
              <p:nvPr/>
            </p:nvSpPr>
            <p:spPr bwMode="auto">
              <a:xfrm>
                <a:off x="5508624" y="4868863"/>
                <a:ext cx="2087563" cy="1034265"/>
              </a:xfrm>
              <a:prstGeom prst="rect">
                <a:avLst/>
              </a:prstGeom>
              <a:noFill/>
              <a:ln w="9525">
                <a:noFill/>
                <a:miter lim="800000"/>
              </a:ln>
            </p:spPr>
            <p:txBody>
              <a:bodyPr wrap="square">
                <a:spAutoFit/>
              </a:bodyPr>
              <a:lstStyle/>
              <a:p>
                <a:pPr algn="ctr"/>
                <a:r>
                  <a:rPr lang="zh-CN" altLang="en-US" b="1" dirty="0">
                    <a:solidFill>
                      <a:srgbClr val="25213F"/>
                    </a:solidFill>
                    <a:latin typeface="微软雅黑" panose="020B0503020204020204" pitchFamily="34" charset="-122"/>
                    <a:ea typeface="微软雅黑" panose="020B0503020204020204" pitchFamily="34" charset="-122"/>
                  </a:rPr>
                  <a:t>南京市企业工程技术研究中心</a:t>
                </a:r>
              </a:p>
            </p:txBody>
          </p:sp>
        </p:grpSp>
        <p:sp>
          <p:nvSpPr>
            <p:cNvPr id="31" name="上箭头 16"/>
            <p:cNvSpPr>
              <a:spLocks noChangeArrowheads="1"/>
            </p:cNvSpPr>
            <p:nvPr/>
          </p:nvSpPr>
          <p:spPr bwMode="auto">
            <a:xfrm rot="13655045">
              <a:off x="3631912" y="2914145"/>
              <a:ext cx="530822" cy="594181"/>
            </a:xfrm>
            <a:prstGeom prst="upArrow">
              <a:avLst>
                <a:gd name="adj1" fmla="val 50000"/>
                <a:gd name="adj2" fmla="val 50000"/>
              </a:avLst>
            </a:prstGeom>
            <a:solidFill>
              <a:srgbClr val="00B0F0"/>
            </a:solidFill>
            <a:ln w="28575">
              <a:solidFill>
                <a:srgbClr val="3747BF"/>
              </a:solidFill>
              <a:round/>
              <a:headEnd type="diamond" w="med" len="med"/>
              <a:tailEnd type="diamond" w="med" len="med"/>
            </a:ln>
          </p:spPr>
          <p:txBody>
            <a:bodyPr anchor="ctr"/>
            <a:lstStyle/>
            <a:p>
              <a:pPr algn="ctr"/>
              <a:endParaRPr lang="zh-CN"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357818" y="2987675"/>
            <a:ext cx="3071834" cy="2105985"/>
            <a:chOff x="5143500" y="2571750"/>
            <a:chExt cx="3223711" cy="1582397"/>
          </a:xfrm>
        </p:grpSpPr>
        <p:pic>
          <p:nvPicPr>
            <p:cNvPr id="16392" name="Picture 44" descr="R"/>
            <p:cNvPicPr>
              <a:picLocks noChangeAspect="1" noChangeArrowheads="1"/>
            </p:cNvPicPr>
            <p:nvPr/>
          </p:nvPicPr>
          <p:blipFill>
            <a:blip r:embed="rId2"/>
            <a:srcRect/>
            <a:stretch>
              <a:fillRect/>
            </a:stretch>
          </p:blipFill>
          <p:spPr bwMode="auto">
            <a:xfrm>
              <a:off x="6963358" y="2571750"/>
              <a:ext cx="1168400" cy="1008062"/>
            </a:xfrm>
            <a:prstGeom prst="rect">
              <a:avLst/>
            </a:prstGeom>
            <a:noFill/>
            <a:ln w="9525">
              <a:noFill/>
              <a:miter lim="800000"/>
              <a:headEnd/>
              <a:tailEnd/>
            </a:ln>
            <a:effectLst>
              <a:outerShdw dist="107763" dir="18900000" algn="ctr" rotWithShape="0">
                <a:srgbClr val="808080">
                  <a:alpha val="50000"/>
                </a:srgbClr>
              </a:outerShdw>
            </a:effectLst>
          </p:spPr>
        </p:pic>
        <p:pic>
          <p:nvPicPr>
            <p:cNvPr id="16389" name="Picture 41" descr="V5032"/>
            <p:cNvPicPr>
              <a:picLocks noChangeAspect="1" noChangeArrowheads="1"/>
            </p:cNvPicPr>
            <p:nvPr/>
          </p:nvPicPr>
          <p:blipFill>
            <a:blip r:embed="rId3"/>
            <a:srcRect/>
            <a:stretch>
              <a:fillRect/>
            </a:stretch>
          </p:blipFill>
          <p:spPr bwMode="auto">
            <a:xfrm>
              <a:off x="5143500" y="2571750"/>
              <a:ext cx="1168400" cy="1008063"/>
            </a:xfrm>
            <a:prstGeom prst="rect">
              <a:avLst/>
            </a:prstGeom>
            <a:noFill/>
            <a:ln w="9525">
              <a:noFill/>
              <a:miter lim="800000"/>
              <a:headEnd/>
              <a:tailEnd/>
            </a:ln>
            <a:effectLst>
              <a:outerShdw dist="107763" dir="18900000" algn="ctr" rotWithShape="0">
                <a:srgbClr val="808080">
                  <a:alpha val="50000"/>
                </a:srgbClr>
              </a:outerShdw>
            </a:effectLst>
          </p:spPr>
        </p:pic>
        <p:sp>
          <p:nvSpPr>
            <p:cNvPr id="16396" name="Text Box 54"/>
            <p:cNvSpPr txBox="1">
              <a:spLocks noChangeArrowheads="1"/>
            </p:cNvSpPr>
            <p:nvPr/>
          </p:nvSpPr>
          <p:spPr bwMode="auto">
            <a:xfrm>
              <a:off x="5301748" y="3714758"/>
              <a:ext cx="3065463" cy="439389"/>
            </a:xfrm>
            <a:prstGeom prst="rect">
              <a:avLst/>
            </a:prstGeom>
            <a:noFill/>
            <a:ln w="9525">
              <a:noFill/>
              <a:miter lim="800000"/>
            </a:ln>
          </p:spPr>
          <p:txBody>
            <a:bodyPr>
              <a:spAutoFit/>
            </a:bodyPr>
            <a:lstStyle/>
            <a:p>
              <a:pPr algn="ctr">
                <a:spcBef>
                  <a:spcPct val="50000"/>
                </a:spcBef>
              </a:pPr>
              <a:r>
                <a:rPr lang="en-US" altLang="zh-CN" sz="1600" b="1" dirty="0">
                  <a:solidFill>
                    <a:schemeClr val="folHlink"/>
                  </a:solidFill>
                </a:rPr>
                <a:t>SMD Clock OSC </a:t>
              </a:r>
              <a:r>
                <a:rPr lang="zh-CN" altLang="en-US" sz="1600" b="1" dirty="0">
                  <a:solidFill>
                    <a:schemeClr val="folHlink"/>
                  </a:solidFill>
                </a:rPr>
                <a:t>：</a:t>
              </a:r>
              <a:r>
                <a:rPr lang="en-US" altLang="zh-CN" sz="1600" b="1" dirty="0">
                  <a:solidFill>
                    <a:schemeClr val="folHlink"/>
                  </a:solidFill>
                </a:rPr>
                <a:t>7050</a:t>
              </a:r>
              <a:r>
                <a:rPr lang="zh-CN" altLang="en-US" sz="1600" b="1" dirty="0">
                  <a:solidFill>
                    <a:schemeClr val="folHlink"/>
                  </a:solidFill>
                </a:rPr>
                <a:t>、</a:t>
              </a:r>
              <a:r>
                <a:rPr lang="en-US" altLang="zh-CN" sz="1600" b="1" dirty="0">
                  <a:solidFill>
                    <a:schemeClr val="folHlink"/>
                  </a:solidFill>
                </a:rPr>
                <a:t>5032</a:t>
              </a:r>
              <a:r>
                <a:rPr lang="zh-CN" altLang="en-US" sz="1600" b="1" dirty="0">
                  <a:solidFill>
                    <a:schemeClr val="folHlink"/>
                  </a:solidFill>
                </a:rPr>
                <a:t>、</a:t>
              </a:r>
              <a:r>
                <a:rPr lang="en-US" altLang="zh-CN" sz="1600" b="1" dirty="0">
                  <a:solidFill>
                    <a:schemeClr val="folHlink"/>
                  </a:solidFill>
                </a:rPr>
                <a:t>3225</a:t>
              </a:r>
              <a:r>
                <a:rPr lang="zh-CN" altLang="en-US" sz="1600" b="1" dirty="0">
                  <a:solidFill>
                    <a:schemeClr val="folHlink"/>
                  </a:solidFill>
                </a:rPr>
                <a:t>、</a:t>
              </a:r>
              <a:r>
                <a:rPr lang="en-US" altLang="zh-CN" sz="1600" b="1" dirty="0">
                  <a:solidFill>
                    <a:schemeClr val="folHlink"/>
                  </a:solidFill>
                </a:rPr>
                <a:t>2520</a:t>
              </a:r>
            </a:p>
          </p:txBody>
        </p:sp>
      </p:grpSp>
      <p:sp>
        <p:nvSpPr>
          <p:cNvPr id="16403" name="Text Box 204"/>
          <p:cNvSpPr txBox="1">
            <a:spLocks noChangeAspect="1" noChangeArrowheads="1"/>
          </p:cNvSpPr>
          <p:nvPr/>
        </p:nvSpPr>
        <p:spPr bwMode="auto">
          <a:xfrm>
            <a:off x="5214942" y="1710042"/>
            <a:ext cx="3714776" cy="361637"/>
          </a:xfrm>
          <a:prstGeom prst="rect">
            <a:avLst/>
          </a:prstGeom>
          <a:gradFill rotWithShape="1">
            <a:gsLst>
              <a:gs pos="0">
                <a:srgbClr val="3366FF"/>
              </a:gs>
              <a:gs pos="100000">
                <a:srgbClr val="182F76"/>
              </a:gs>
            </a:gsLst>
            <a:lin ang="5400000" scaled="1"/>
          </a:gradFill>
          <a:ln w="9525">
            <a:noFill/>
            <a:miter lim="800000"/>
          </a:ln>
          <a:effectLst>
            <a:outerShdw dist="35921" dir="2700000" algn="ctr" rotWithShape="0">
              <a:schemeClr val="bg2">
                <a:alpha val="50000"/>
              </a:schemeClr>
            </a:outerShdw>
          </a:effectLst>
        </p:spPr>
        <p:txBody>
          <a:bodyPr wrap="square">
            <a:spAutoFit/>
          </a:bodyPr>
          <a:lstStyle/>
          <a:p>
            <a:pPr algn="ctr">
              <a:lnSpc>
                <a:spcPts val="2100"/>
              </a:lnSpc>
              <a:spcBef>
                <a:spcPct val="50000"/>
              </a:spcBef>
            </a:pPr>
            <a:r>
              <a:rPr lang="zh-CN" altLang="en-US" b="1" dirty="0" smtClean="0">
                <a:solidFill>
                  <a:srgbClr val="66FF99"/>
                </a:solidFill>
              </a:rPr>
              <a:t>表贴振荡器产品及应用领域</a:t>
            </a:r>
            <a:endParaRPr lang="en-US" altLang="zh-CN" b="1" dirty="0">
              <a:solidFill>
                <a:srgbClr val="66FF99"/>
              </a:solidFill>
            </a:endParaRPr>
          </a:p>
        </p:txBody>
      </p:sp>
      <p:sp>
        <p:nvSpPr>
          <p:cNvPr id="20" name="AutoShape 479"/>
          <p:cNvSpPr>
            <a:spLocks noChangeArrowheads="1"/>
          </p:cNvSpPr>
          <p:nvPr/>
        </p:nvSpPr>
        <p:spPr bwMode="auto">
          <a:xfrm>
            <a:off x="190484" y="954074"/>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grpSp>
        <p:nvGrpSpPr>
          <p:cNvPr id="25" name="组合 24"/>
          <p:cNvGrpSpPr/>
          <p:nvPr/>
        </p:nvGrpSpPr>
        <p:grpSpPr>
          <a:xfrm>
            <a:off x="642910" y="1785926"/>
            <a:ext cx="3786214" cy="2583910"/>
            <a:chOff x="642910" y="1785926"/>
            <a:chExt cx="3786214" cy="2583910"/>
          </a:xfrm>
        </p:grpSpPr>
        <p:pic>
          <p:nvPicPr>
            <p:cNvPr id="23" name="图片 22" descr="固定通讯类.jpg"/>
            <p:cNvPicPr>
              <a:picLocks noChangeAspect="1"/>
            </p:cNvPicPr>
            <p:nvPr/>
          </p:nvPicPr>
          <p:blipFill>
            <a:blip r:embed="rId4"/>
            <a:stretch>
              <a:fillRect/>
            </a:stretch>
          </p:blipFill>
          <p:spPr>
            <a:xfrm>
              <a:off x="642910" y="1785926"/>
              <a:ext cx="3786214" cy="2130552"/>
            </a:xfrm>
            <a:prstGeom prst="rect">
              <a:avLst/>
            </a:prstGeom>
          </p:spPr>
        </p:pic>
        <p:sp>
          <p:nvSpPr>
            <p:cNvPr id="26" name="TextBox 25"/>
            <p:cNvSpPr txBox="1"/>
            <p:nvPr/>
          </p:nvSpPr>
          <p:spPr>
            <a:xfrm>
              <a:off x="2071670" y="4000504"/>
              <a:ext cx="1000132" cy="369332"/>
            </a:xfrm>
            <a:prstGeom prst="rect">
              <a:avLst/>
            </a:prstGeom>
            <a:noFill/>
          </p:spPr>
          <p:txBody>
            <a:bodyPr wrap="square" rtlCol="0">
              <a:spAutoFit/>
            </a:bodyPr>
            <a:lstStyle/>
            <a:p>
              <a:r>
                <a:rPr lang="zh-CN" altLang="en-US" sz="1800" dirty="0" smtClean="0"/>
                <a:t>基站</a:t>
              </a:r>
            </a:p>
          </p:txBody>
        </p:sp>
      </p:grpSp>
      <p:grpSp>
        <p:nvGrpSpPr>
          <p:cNvPr id="30" name="组合 29"/>
          <p:cNvGrpSpPr/>
          <p:nvPr/>
        </p:nvGrpSpPr>
        <p:grpSpPr>
          <a:xfrm>
            <a:off x="642910" y="4643447"/>
            <a:ext cx="1785950" cy="1726655"/>
            <a:chOff x="571472" y="4643446"/>
            <a:chExt cx="1785950" cy="1726654"/>
          </a:xfrm>
        </p:grpSpPr>
        <p:pic>
          <p:nvPicPr>
            <p:cNvPr id="24" name="Picture 12" descr="C:\Documents and Settings\Administrator\桌面\UPS电源.jpg"/>
            <p:cNvPicPr>
              <a:picLocks noChangeArrowheads="1"/>
            </p:cNvPicPr>
            <p:nvPr/>
          </p:nvPicPr>
          <p:blipFill>
            <a:blip r:embed="rId5"/>
            <a:srcRect/>
            <a:stretch>
              <a:fillRect/>
            </a:stretch>
          </p:blipFill>
          <p:spPr bwMode="auto">
            <a:xfrm>
              <a:off x="571472" y="4643446"/>
              <a:ext cx="1785950" cy="1214446"/>
            </a:xfrm>
            <a:prstGeom prst="rect">
              <a:avLst/>
            </a:prstGeom>
            <a:noFill/>
            <a:ln w="9525">
              <a:noFill/>
              <a:miter lim="800000"/>
              <a:headEnd/>
              <a:tailEnd/>
            </a:ln>
          </p:spPr>
        </p:pic>
        <p:sp>
          <p:nvSpPr>
            <p:cNvPr id="27" name="TextBox 26"/>
            <p:cNvSpPr txBox="1"/>
            <p:nvPr/>
          </p:nvSpPr>
          <p:spPr>
            <a:xfrm>
              <a:off x="928662" y="6000768"/>
              <a:ext cx="1214446" cy="369332"/>
            </a:xfrm>
            <a:prstGeom prst="rect">
              <a:avLst/>
            </a:prstGeom>
            <a:noFill/>
          </p:spPr>
          <p:txBody>
            <a:bodyPr wrap="square" rtlCol="0">
              <a:spAutoFit/>
            </a:bodyPr>
            <a:lstStyle/>
            <a:p>
              <a:r>
                <a:rPr lang="zh-CN" altLang="en-US" sz="1800" dirty="0" smtClean="0"/>
                <a:t>电源</a:t>
              </a:r>
            </a:p>
          </p:txBody>
        </p:sp>
      </p:grpSp>
      <p:grpSp>
        <p:nvGrpSpPr>
          <p:cNvPr id="31" name="组合 30"/>
          <p:cNvGrpSpPr/>
          <p:nvPr/>
        </p:nvGrpSpPr>
        <p:grpSpPr>
          <a:xfrm>
            <a:off x="2857488" y="4631306"/>
            <a:ext cx="1857388" cy="1726655"/>
            <a:chOff x="2857488" y="4572008"/>
            <a:chExt cx="1857388" cy="1726654"/>
          </a:xfrm>
        </p:grpSpPr>
        <p:sp>
          <p:nvSpPr>
            <p:cNvPr id="28" name="TextBox 27"/>
            <p:cNvSpPr txBox="1"/>
            <p:nvPr/>
          </p:nvSpPr>
          <p:spPr>
            <a:xfrm>
              <a:off x="3286116" y="5929330"/>
              <a:ext cx="1214446" cy="369332"/>
            </a:xfrm>
            <a:prstGeom prst="rect">
              <a:avLst/>
            </a:prstGeom>
            <a:noFill/>
          </p:spPr>
          <p:txBody>
            <a:bodyPr wrap="square" rtlCol="0">
              <a:spAutoFit/>
            </a:bodyPr>
            <a:lstStyle/>
            <a:p>
              <a:r>
                <a:rPr lang="zh-CN" altLang="en-US" sz="1800" dirty="0" smtClean="0"/>
                <a:t>电表</a:t>
              </a:r>
            </a:p>
          </p:txBody>
        </p:sp>
        <p:pic>
          <p:nvPicPr>
            <p:cNvPr id="29" name="图片 28" descr="2.JPG"/>
            <p:cNvPicPr>
              <a:picLocks noChangeAspect="1"/>
            </p:cNvPicPr>
            <p:nvPr/>
          </p:nvPicPr>
          <p:blipFill>
            <a:blip r:embed="rId6"/>
            <a:stretch>
              <a:fillRect/>
            </a:stretch>
          </p:blipFill>
          <p:spPr>
            <a:xfrm>
              <a:off x="2857488" y="4572008"/>
              <a:ext cx="1857388" cy="1285872"/>
            </a:xfrm>
            <a:prstGeom prst="rect">
              <a:avLst/>
            </a:prstGeom>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928926" y="2643183"/>
            <a:ext cx="3500462" cy="2617410"/>
            <a:chOff x="984621" y="2786063"/>
            <a:chExt cx="3843648" cy="1827568"/>
          </a:xfrm>
        </p:grpSpPr>
        <p:pic>
          <p:nvPicPr>
            <p:cNvPr id="15365" name="Picture 14" descr="7050(1P)DB"/>
            <p:cNvPicPr>
              <a:picLocks noChangeAspect="1" noChangeArrowheads="1"/>
            </p:cNvPicPr>
            <p:nvPr/>
          </p:nvPicPr>
          <p:blipFill>
            <a:blip r:embed="rId2"/>
            <a:srcRect/>
            <a:stretch>
              <a:fillRect/>
            </a:stretch>
          </p:blipFill>
          <p:spPr bwMode="auto">
            <a:xfrm>
              <a:off x="1714507" y="2786063"/>
              <a:ext cx="1928826" cy="992187"/>
            </a:xfrm>
            <a:prstGeom prst="rect">
              <a:avLst/>
            </a:prstGeom>
            <a:solidFill>
              <a:srgbClr val="006600"/>
            </a:solidFill>
            <a:ln w="9525">
              <a:noFill/>
              <a:miter lim="800000"/>
              <a:headEnd/>
              <a:tailEnd/>
            </a:ln>
            <a:effectLst>
              <a:prstShdw prst="shdw13" dist="53882" dir="13500000">
                <a:srgbClr val="808080">
                  <a:alpha val="50000"/>
                </a:srgbClr>
              </a:prstShdw>
            </a:effectLst>
          </p:spPr>
        </p:pic>
        <p:sp>
          <p:nvSpPr>
            <p:cNvPr id="15372" name="Text Box 39"/>
            <p:cNvSpPr txBox="1">
              <a:spLocks noChangeArrowheads="1"/>
            </p:cNvSpPr>
            <p:nvPr/>
          </p:nvSpPr>
          <p:spPr bwMode="auto">
            <a:xfrm>
              <a:off x="984621" y="4205321"/>
              <a:ext cx="3843648" cy="408310"/>
            </a:xfrm>
            <a:prstGeom prst="rect">
              <a:avLst/>
            </a:prstGeom>
            <a:noFill/>
            <a:ln w="9525">
              <a:noFill/>
              <a:miter lim="800000"/>
            </a:ln>
          </p:spPr>
          <p:txBody>
            <a:bodyPr wrap="square">
              <a:spAutoFit/>
            </a:bodyPr>
            <a:lstStyle/>
            <a:p>
              <a:pPr algn="ctr">
                <a:spcBef>
                  <a:spcPct val="50000"/>
                </a:spcBef>
              </a:pPr>
              <a:r>
                <a:rPr lang="en-US" altLang="zh-CN" sz="1600" b="1" dirty="0" smtClean="0">
                  <a:solidFill>
                    <a:schemeClr val="folHlink"/>
                  </a:solidFill>
                </a:rPr>
                <a:t>  7050</a:t>
              </a:r>
              <a:r>
                <a:rPr lang="zh-CN" altLang="en-US" sz="1600" b="1" dirty="0">
                  <a:solidFill>
                    <a:schemeClr val="folHlink"/>
                  </a:solidFill>
                </a:rPr>
                <a:t>，</a:t>
              </a:r>
              <a:r>
                <a:rPr lang="en-US" altLang="zh-CN" sz="1600" b="1" dirty="0">
                  <a:solidFill>
                    <a:schemeClr val="folHlink"/>
                  </a:solidFill>
                </a:rPr>
                <a:t>6035</a:t>
              </a:r>
              <a:r>
                <a:rPr lang="zh-CN" altLang="en-US" sz="1600" b="1" dirty="0">
                  <a:solidFill>
                    <a:schemeClr val="folHlink"/>
                  </a:solidFill>
                </a:rPr>
                <a:t>，</a:t>
              </a:r>
              <a:r>
                <a:rPr lang="en-US" altLang="zh-CN" sz="1600" b="1" dirty="0" smtClean="0">
                  <a:solidFill>
                    <a:schemeClr val="folHlink"/>
                  </a:solidFill>
                </a:rPr>
                <a:t>5032</a:t>
              </a:r>
              <a:r>
                <a:rPr lang="zh-CN" altLang="en-US" sz="1600" b="1" dirty="0" smtClean="0">
                  <a:solidFill>
                    <a:schemeClr val="folHlink"/>
                  </a:solidFill>
                </a:rPr>
                <a:t>，</a:t>
              </a:r>
              <a:r>
                <a:rPr lang="en-US" altLang="zh-CN" sz="1600" b="1" dirty="0" smtClean="0">
                  <a:solidFill>
                    <a:schemeClr val="folHlink"/>
                  </a:solidFill>
                </a:rPr>
                <a:t>3225</a:t>
              </a:r>
              <a:r>
                <a:rPr lang="zh-CN" altLang="en-US" sz="1600" b="1" dirty="0" smtClean="0">
                  <a:solidFill>
                    <a:schemeClr val="folHlink"/>
                  </a:solidFill>
                </a:rPr>
                <a:t>，</a:t>
              </a:r>
              <a:r>
                <a:rPr lang="en-US" altLang="zh-CN" sz="1600" b="1" dirty="0" smtClean="0">
                  <a:solidFill>
                    <a:schemeClr val="folHlink"/>
                  </a:solidFill>
                </a:rPr>
                <a:t>2520</a:t>
              </a:r>
              <a:r>
                <a:rPr lang="zh-CN" altLang="en-US" sz="1600" b="1" dirty="0" smtClean="0">
                  <a:solidFill>
                    <a:schemeClr val="folHlink"/>
                  </a:solidFill>
                </a:rPr>
                <a:t>，</a:t>
              </a:r>
              <a:r>
                <a:rPr lang="en-US" altLang="zh-CN" sz="1600" b="1" dirty="0" smtClean="0">
                  <a:solidFill>
                    <a:schemeClr val="folHlink"/>
                  </a:solidFill>
                </a:rPr>
                <a:t>2016</a:t>
              </a:r>
              <a:r>
                <a:rPr lang="zh-CN" altLang="en-US" sz="1600" b="1" dirty="0" smtClean="0">
                  <a:solidFill>
                    <a:schemeClr val="folHlink"/>
                  </a:solidFill>
                </a:rPr>
                <a:t>，</a:t>
              </a:r>
              <a:r>
                <a:rPr lang="en-US" altLang="zh-CN" sz="1600" b="1" dirty="0" smtClean="0">
                  <a:solidFill>
                    <a:schemeClr val="folHlink"/>
                  </a:solidFill>
                </a:rPr>
                <a:t>1612</a:t>
              </a:r>
              <a:endParaRPr lang="en-US" altLang="zh-CN" sz="1600" b="1" dirty="0">
                <a:solidFill>
                  <a:schemeClr val="folHlink"/>
                </a:solidFill>
              </a:endParaRPr>
            </a:p>
          </p:txBody>
        </p:sp>
      </p:grpSp>
      <p:sp>
        <p:nvSpPr>
          <p:cNvPr id="15382" name="Text Box 204"/>
          <p:cNvSpPr txBox="1">
            <a:spLocks noChangeAspect="1" noChangeArrowheads="1"/>
          </p:cNvSpPr>
          <p:nvPr/>
        </p:nvSpPr>
        <p:spPr bwMode="auto">
          <a:xfrm>
            <a:off x="3000364" y="1352853"/>
            <a:ext cx="3286148" cy="361637"/>
          </a:xfrm>
          <a:prstGeom prst="rect">
            <a:avLst/>
          </a:prstGeom>
          <a:gradFill rotWithShape="1">
            <a:gsLst>
              <a:gs pos="0">
                <a:srgbClr val="3366FF"/>
              </a:gs>
              <a:gs pos="100000">
                <a:srgbClr val="182F76"/>
              </a:gs>
            </a:gsLst>
            <a:lin ang="5400000" scaled="1"/>
          </a:gradFill>
          <a:ln w="9525">
            <a:noFill/>
            <a:miter lim="800000"/>
          </a:ln>
          <a:effectLst>
            <a:outerShdw dist="35921" dir="2700000" algn="ctr" rotWithShape="0">
              <a:schemeClr val="bg2">
                <a:alpha val="50000"/>
              </a:schemeClr>
            </a:outerShdw>
          </a:effectLst>
        </p:spPr>
        <p:txBody>
          <a:bodyPr wrap="square">
            <a:spAutoFit/>
          </a:bodyPr>
          <a:lstStyle/>
          <a:p>
            <a:pPr algn="ctr">
              <a:lnSpc>
                <a:spcPts val="2100"/>
              </a:lnSpc>
              <a:spcBef>
                <a:spcPct val="50000"/>
              </a:spcBef>
            </a:pPr>
            <a:r>
              <a:rPr lang="zh-CN" altLang="en-US" b="1" dirty="0" smtClean="0">
                <a:solidFill>
                  <a:srgbClr val="66FF99"/>
                </a:solidFill>
              </a:rPr>
              <a:t>表贴谐振器产品及应用领域</a:t>
            </a:r>
            <a:endParaRPr lang="en-US" altLang="zh-CN" b="1" dirty="0">
              <a:solidFill>
                <a:srgbClr val="66FF99"/>
              </a:solidFill>
            </a:endParaRPr>
          </a:p>
        </p:txBody>
      </p:sp>
      <p:sp>
        <p:nvSpPr>
          <p:cNvPr id="29" name="AutoShape 479"/>
          <p:cNvSpPr>
            <a:spLocks noChangeArrowheads="1"/>
          </p:cNvSpPr>
          <p:nvPr/>
        </p:nvSpPr>
        <p:spPr bwMode="auto">
          <a:xfrm>
            <a:off x="190484" y="954074"/>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grpSp>
        <p:nvGrpSpPr>
          <p:cNvPr id="22" name="组合 21"/>
          <p:cNvGrpSpPr/>
          <p:nvPr/>
        </p:nvGrpSpPr>
        <p:grpSpPr>
          <a:xfrm>
            <a:off x="6643702" y="3810003"/>
            <a:ext cx="1928826" cy="1849240"/>
            <a:chOff x="6786578" y="4000504"/>
            <a:chExt cx="1928826" cy="2231659"/>
          </a:xfrm>
        </p:grpSpPr>
        <p:pic>
          <p:nvPicPr>
            <p:cNvPr id="37" name="图片 36" descr="安防图片.jpg"/>
            <p:cNvPicPr>
              <a:picLocks noChangeAspect="1"/>
            </p:cNvPicPr>
            <p:nvPr/>
          </p:nvPicPr>
          <p:blipFill>
            <a:blip r:embed="rId3" cstate="print"/>
            <a:stretch>
              <a:fillRect/>
            </a:stretch>
          </p:blipFill>
          <p:spPr>
            <a:xfrm>
              <a:off x="6786578" y="4000504"/>
              <a:ext cx="1928826" cy="1643074"/>
            </a:xfrm>
            <a:prstGeom prst="rect">
              <a:avLst/>
            </a:prstGeom>
          </p:spPr>
        </p:pic>
        <p:sp>
          <p:nvSpPr>
            <p:cNvPr id="40" name="TextBox 39"/>
            <p:cNvSpPr txBox="1"/>
            <p:nvPr/>
          </p:nvSpPr>
          <p:spPr>
            <a:xfrm>
              <a:off x="7072330" y="5786454"/>
              <a:ext cx="1500198" cy="445709"/>
            </a:xfrm>
            <a:prstGeom prst="rect">
              <a:avLst/>
            </a:prstGeom>
            <a:noFill/>
          </p:spPr>
          <p:txBody>
            <a:bodyPr wrap="square" rtlCol="0">
              <a:spAutoFit/>
            </a:bodyPr>
            <a:lstStyle/>
            <a:p>
              <a:r>
                <a:rPr lang="zh-CN" altLang="en-US" sz="1800" dirty="0" smtClean="0"/>
                <a:t>监控设备</a:t>
              </a:r>
            </a:p>
          </p:txBody>
        </p:sp>
      </p:grpSp>
      <p:grpSp>
        <p:nvGrpSpPr>
          <p:cNvPr id="21" name="组合 20"/>
          <p:cNvGrpSpPr/>
          <p:nvPr/>
        </p:nvGrpSpPr>
        <p:grpSpPr>
          <a:xfrm>
            <a:off x="6786578" y="1714489"/>
            <a:ext cx="1571636" cy="1630486"/>
            <a:chOff x="6715140" y="2000240"/>
            <a:chExt cx="1857388" cy="1939534"/>
          </a:xfrm>
        </p:grpSpPr>
        <p:pic>
          <p:nvPicPr>
            <p:cNvPr id="36" name="图片 35" descr="蓝牙图片.jpg"/>
            <p:cNvPicPr>
              <a:picLocks noChangeAspect="1"/>
            </p:cNvPicPr>
            <p:nvPr/>
          </p:nvPicPr>
          <p:blipFill>
            <a:blip r:embed="rId4"/>
            <a:stretch>
              <a:fillRect/>
            </a:stretch>
          </p:blipFill>
          <p:spPr>
            <a:xfrm>
              <a:off x="6715140" y="2000240"/>
              <a:ext cx="1500198" cy="1428760"/>
            </a:xfrm>
            <a:prstGeom prst="rect">
              <a:avLst/>
            </a:prstGeom>
          </p:spPr>
        </p:pic>
        <p:sp>
          <p:nvSpPr>
            <p:cNvPr id="41" name="TextBox 40"/>
            <p:cNvSpPr txBox="1"/>
            <p:nvPr/>
          </p:nvSpPr>
          <p:spPr>
            <a:xfrm>
              <a:off x="7072330" y="3500437"/>
              <a:ext cx="1500198" cy="439337"/>
            </a:xfrm>
            <a:prstGeom prst="rect">
              <a:avLst/>
            </a:prstGeom>
            <a:noFill/>
          </p:spPr>
          <p:txBody>
            <a:bodyPr wrap="square" rtlCol="0">
              <a:spAutoFit/>
            </a:bodyPr>
            <a:lstStyle/>
            <a:p>
              <a:r>
                <a:rPr lang="zh-CN" altLang="en-US" sz="1800" dirty="0" smtClean="0"/>
                <a:t>蓝牙</a:t>
              </a:r>
            </a:p>
          </p:txBody>
        </p:sp>
      </p:grpSp>
      <p:grpSp>
        <p:nvGrpSpPr>
          <p:cNvPr id="23" name="组合 22"/>
          <p:cNvGrpSpPr/>
          <p:nvPr/>
        </p:nvGrpSpPr>
        <p:grpSpPr>
          <a:xfrm>
            <a:off x="714348" y="1571612"/>
            <a:ext cx="1643074" cy="2012406"/>
            <a:chOff x="857224" y="571480"/>
            <a:chExt cx="1643074" cy="2012406"/>
          </a:xfrm>
        </p:grpSpPr>
        <p:pic>
          <p:nvPicPr>
            <p:cNvPr id="35" name="图片 34" descr="手机图片.jpg"/>
            <p:cNvPicPr>
              <a:picLocks noChangeAspect="1"/>
            </p:cNvPicPr>
            <p:nvPr/>
          </p:nvPicPr>
          <p:blipFill>
            <a:blip r:embed="rId5" cstate="print"/>
            <a:stretch>
              <a:fillRect/>
            </a:stretch>
          </p:blipFill>
          <p:spPr>
            <a:xfrm>
              <a:off x="857224" y="571480"/>
              <a:ext cx="1285884" cy="1428760"/>
            </a:xfrm>
            <a:prstGeom prst="rect">
              <a:avLst/>
            </a:prstGeom>
          </p:spPr>
        </p:pic>
        <p:sp>
          <p:nvSpPr>
            <p:cNvPr id="42" name="TextBox 41"/>
            <p:cNvSpPr txBox="1"/>
            <p:nvPr/>
          </p:nvSpPr>
          <p:spPr>
            <a:xfrm>
              <a:off x="1000100" y="2214554"/>
              <a:ext cx="1500198" cy="369332"/>
            </a:xfrm>
            <a:prstGeom prst="rect">
              <a:avLst/>
            </a:prstGeom>
            <a:noFill/>
          </p:spPr>
          <p:txBody>
            <a:bodyPr wrap="square" rtlCol="0">
              <a:spAutoFit/>
            </a:bodyPr>
            <a:lstStyle/>
            <a:p>
              <a:r>
                <a:rPr lang="zh-CN" altLang="en-US" sz="1800" dirty="0" smtClean="0"/>
                <a:t>  手机</a:t>
              </a:r>
            </a:p>
          </p:txBody>
        </p:sp>
      </p:grpSp>
      <p:grpSp>
        <p:nvGrpSpPr>
          <p:cNvPr id="24" name="组合 23"/>
          <p:cNvGrpSpPr/>
          <p:nvPr/>
        </p:nvGrpSpPr>
        <p:grpSpPr>
          <a:xfrm>
            <a:off x="642910" y="4286256"/>
            <a:ext cx="1785950" cy="2155282"/>
            <a:chOff x="642910" y="4572008"/>
            <a:chExt cx="1785950" cy="2155282"/>
          </a:xfrm>
        </p:grpSpPr>
        <p:pic>
          <p:nvPicPr>
            <p:cNvPr id="39" name="图片 38" descr="电话机2.jpg"/>
            <p:cNvPicPr>
              <a:picLocks noChangeAspect="1"/>
            </p:cNvPicPr>
            <p:nvPr/>
          </p:nvPicPr>
          <p:blipFill>
            <a:blip r:embed="rId6" cstate="print"/>
            <a:stretch>
              <a:fillRect/>
            </a:stretch>
          </p:blipFill>
          <p:spPr>
            <a:xfrm>
              <a:off x="642910" y="4572008"/>
              <a:ext cx="1785950" cy="1643074"/>
            </a:xfrm>
            <a:prstGeom prst="rect">
              <a:avLst/>
            </a:prstGeom>
          </p:spPr>
        </p:pic>
        <p:sp>
          <p:nvSpPr>
            <p:cNvPr id="43" name="TextBox 42"/>
            <p:cNvSpPr txBox="1"/>
            <p:nvPr/>
          </p:nvSpPr>
          <p:spPr>
            <a:xfrm>
              <a:off x="928662" y="6357958"/>
              <a:ext cx="1500198" cy="369332"/>
            </a:xfrm>
            <a:prstGeom prst="rect">
              <a:avLst/>
            </a:prstGeom>
            <a:noFill/>
          </p:spPr>
          <p:txBody>
            <a:bodyPr wrap="square" rtlCol="0">
              <a:spAutoFit/>
            </a:bodyPr>
            <a:lstStyle/>
            <a:p>
              <a:r>
                <a:rPr lang="zh-CN" altLang="en-US" sz="1800" dirty="0" smtClean="0"/>
                <a:t>电话机</a:t>
              </a: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500694" y="2447920"/>
            <a:ext cx="3357586" cy="1977725"/>
            <a:chOff x="901700" y="2571750"/>
            <a:chExt cx="2667010" cy="1379086"/>
          </a:xfrm>
        </p:grpSpPr>
        <p:pic>
          <p:nvPicPr>
            <p:cNvPr id="11" name="Picture 40" descr="T5032"/>
            <p:cNvPicPr>
              <a:picLocks noChangeAspect="1" noChangeArrowheads="1"/>
            </p:cNvPicPr>
            <p:nvPr/>
          </p:nvPicPr>
          <p:blipFill>
            <a:blip r:embed="rId2"/>
            <a:srcRect/>
            <a:stretch>
              <a:fillRect/>
            </a:stretch>
          </p:blipFill>
          <p:spPr bwMode="auto">
            <a:xfrm>
              <a:off x="901700" y="2571750"/>
              <a:ext cx="1169988" cy="1008063"/>
            </a:xfrm>
            <a:prstGeom prst="rect">
              <a:avLst/>
            </a:prstGeom>
            <a:noFill/>
            <a:ln w="9525">
              <a:noFill/>
              <a:miter lim="800000"/>
              <a:headEnd/>
              <a:tailEnd/>
            </a:ln>
            <a:effectLst>
              <a:prstShdw prst="shdw13" dist="53882" dir="13500000">
                <a:srgbClr val="808080">
                  <a:alpha val="50000"/>
                </a:srgbClr>
              </a:prstShdw>
            </a:effectLst>
          </p:spPr>
        </p:pic>
        <p:pic>
          <p:nvPicPr>
            <p:cNvPr id="12" name="Picture 42" descr="OP"/>
            <p:cNvPicPr>
              <a:picLocks noChangeAspect="1" noChangeArrowheads="1"/>
            </p:cNvPicPr>
            <p:nvPr/>
          </p:nvPicPr>
          <p:blipFill>
            <a:blip r:embed="rId3"/>
            <a:srcRect/>
            <a:stretch>
              <a:fillRect/>
            </a:stretch>
          </p:blipFill>
          <p:spPr bwMode="auto">
            <a:xfrm>
              <a:off x="2401898" y="2571751"/>
              <a:ext cx="1166812" cy="10080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effectLst>
              <a:prstShdw prst="shdw13" dist="53882" dir="13500000">
                <a:srgbClr val="808080">
                  <a:alpha val="50000"/>
                </a:srgbClr>
              </a:prstShdw>
            </a:effectLst>
          </p:spPr>
        </p:pic>
        <p:sp>
          <p:nvSpPr>
            <p:cNvPr id="13" name="Text Box 52"/>
            <p:cNvSpPr txBox="1">
              <a:spLocks noChangeArrowheads="1"/>
            </p:cNvSpPr>
            <p:nvPr/>
          </p:nvSpPr>
          <p:spPr bwMode="auto">
            <a:xfrm>
              <a:off x="901700" y="3714759"/>
              <a:ext cx="2317750" cy="236077"/>
            </a:xfrm>
            <a:prstGeom prst="rect">
              <a:avLst/>
            </a:prstGeom>
            <a:noFill/>
            <a:ln w="9525">
              <a:noFill/>
              <a:miter lim="800000"/>
            </a:ln>
          </p:spPr>
          <p:txBody>
            <a:bodyPr>
              <a:spAutoFit/>
            </a:bodyPr>
            <a:lstStyle/>
            <a:p>
              <a:pPr algn="ctr">
                <a:spcBef>
                  <a:spcPct val="50000"/>
                </a:spcBef>
              </a:pPr>
              <a:r>
                <a:rPr lang="en-US" altLang="zh-CN" sz="1600" b="1" dirty="0">
                  <a:solidFill>
                    <a:schemeClr val="folHlink"/>
                  </a:solidFill>
                </a:rPr>
                <a:t>SMD VCXO</a:t>
              </a:r>
              <a:r>
                <a:rPr lang="zh-CN" altLang="en-US" sz="1600" b="1" dirty="0">
                  <a:solidFill>
                    <a:schemeClr val="folHlink"/>
                  </a:solidFill>
                </a:rPr>
                <a:t>：</a:t>
              </a:r>
              <a:r>
                <a:rPr lang="en-US" altLang="zh-CN" sz="1600" b="1" dirty="0">
                  <a:solidFill>
                    <a:schemeClr val="folHlink"/>
                  </a:solidFill>
                </a:rPr>
                <a:t>7050</a:t>
              </a:r>
            </a:p>
          </p:txBody>
        </p:sp>
      </p:grpSp>
      <p:sp>
        <p:nvSpPr>
          <p:cNvPr id="15" name="AutoShape 479"/>
          <p:cNvSpPr>
            <a:spLocks noChangeArrowheads="1"/>
          </p:cNvSpPr>
          <p:nvPr/>
        </p:nvSpPr>
        <p:spPr bwMode="auto">
          <a:xfrm>
            <a:off x="190484" y="954074"/>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sp>
        <p:nvSpPr>
          <p:cNvPr id="16" name="Text Box 204"/>
          <p:cNvSpPr txBox="1">
            <a:spLocks noChangeAspect="1" noChangeArrowheads="1"/>
          </p:cNvSpPr>
          <p:nvPr/>
        </p:nvSpPr>
        <p:spPr bwMode="auto">
          <a:xfrm>
            <a:off x="5286380" y="1424290"/>
            <a:ext cx="3714776" cy="361637"/>
          </a:xfrm>
          <a:prstGeom prst="rect">
            <a:avLst/>
          </a:prstGeom>
          <a:gradFill rotWithShape="1">
            <a:gsLst>
              <a:gs pos="0">
                <a:srgbClr val="3366FF"/>
              </a:gs>
              <a:gs pos="100000">
                <a:srgbClr val="182F76"/>
              </a:gs>
            </a:gsLst>
            <a:lin ang="5400000" scaled="1"/>
          </a:gradFill>
          <a:ln w="9525">
            <a:noFill/>
            <a:miter lim="800000"/>
          </a:ln>
          <a:effectLst>
            <a:outerShdw dist="35921" dir="2700000" algn="ctr" rotWithShape="0">
              <a:schemeClr val="bg2">
                <a:alpha val="50000"/>
              </a:schemeClr>
            </a:outerShdw>
          </a:effectLst>
        </p:spPr>
        <p:txBody>
          <a:bodyPr wrap="square">
            <a:spAutoFit/>
          </a:bodyPr>
          <a:lstStyle/>
          <a:p>
            <a:pPr algn="ctr">
              <a:lnSpc>
                <a:spcPts val="2100"/>
              </a:lnSpc>
              <a:spcBef>
                <a:spcPct val="50000"/>
              </a:spcBef>
            </a:pPr>
            <a:r>
              <a:rPr lang="zh-CN" altLang="en-US" b="1" dirty="0" smtClean="0">
                <a:solidFill>
                  <a:srgbClr val="66FF99"/>
                </a:solidFill>
              </a:rPr>
              <a:t>压控振荡器产品及应用领域</a:t>
            </a:r>
            <a:endParaRPr lang="en-US" altLang="zh-CN" b="1" dirty="0">
              <a:solidFill>
                <a:srgbClr val="66FF99"/>
              </a:solidFill>
            </a:endParaRPr>
          </a:p>
        </p:txBody>
      </p:sp>
      <p:grpSp>
        <p:nvGrpSpPr>
          <p:cNvPr id="18" name="组合 17"/>
          <p:cNvGrpSpPr/>
          <p:nvPr/>
        </p:nvGrpSpPr>
        <p:grpSpPr>
          <a:xfrm>
            <a:off x="214282" y="1523988"/>
            <a:ext cx="4429156" cy="2868708"/>
            <a:chOff x="214282" y="1714488"/>
            <a:chExt cx="4429156" cy="3115786"/>
          </a:xfrm>
        </p:grpSpPr>
        <p:pic>
          <p:nvPicPr>
            <p:cNvPr id="14" name="图片 13" descr="卫星通信1.JPG"/>
            <p:cNvPicPr>
              <a:picLocks noChangeAspect="1"/>
            </p:cNvPicPr>
            <p:nvPr/>
          </p:nvPicPr>
          <p:blipFill>
            <a:blip r:embed="rId4"/>
            <a:stretch>
              <a:fillRect/>
            </a:stretch>
          </p:blipFill>
          <p:spPr>
            <a:xfrm>
              <a:off x="214282" y="1714488"/>
              <a:ext cx="4429156" cy="2786082"/>
            </a:xfrm>
            <a:prstGeom prst="rect">
              <a:avLst/>
            </a:prstGeom>
          </p:spPr>
        </p:pic>
        <p:sp>
          <p:nvSpPr>
            <p:cNvPr id="17" name="TextBox 16"/>
            <p:cNvSpPr txBox="1"/>
            <p:nvPr/>
          </p:nvSpPr>
          <p:spPr>
            <a:xfrm>
              <a:off x="1720974" y="4429132"/>
              <a:ext cx="1714512" cy="401142"/>
            </a:xfrm>
            <a:prstGeom prst="rect">
              <a:avLst/>
            </a:prstGeom>
            <a:noFill/>
          </p:spPr>
          <p:txBody>
            <a:bodyPr wrap="square" rtlCol="0">
              <a:spAutoFit/>
            </a:bodyPr>
            <a:lstStyle/>
            <a:p>
              <a:r>
                <a:rPr lang="zh-CN" altLang="en-US" sz="1800" dirty="0" smtClean="0"/>
                <a:t>卫星通信</a:t>
              </a:r>
            </a:p>
          </p:txBody>
        </p:sp>
      </p:grpSp>
      <p:grpSp>
        <p:nvGrpSpPr>
          <p:cNvPr id="22" name="组合 21"/>
          <p:cNvGrpSpPr/>
          <p:nvPr/>
        </p:nvGrpSpPr>
        <p:grpSpPr>
          <a:xfrm>
            <a:off x="285723" y="4572008"/>
            <a:ext cx="1928824" cy="1759113"/>
            <a:chOff x="214282" y="4786322"/>
            <a:chExt cx="2143139" cy="2004664"/>
          </a:xfrm>
        </p:grpSpPr>
        <p:pic>
          <p:nvPicPr>
            <p:cNvPr id="20" name="图片 19" descr="蓝牙耳机图片1.JPG"/>
            <p:cNvPicPr>
              <a:picLocks noChangeAspect="1"/>
            </p:cNvPicPr>
            <p:nvPr/>
          </p:nvPicPr>
          <p:blipFill>
            <a:blip r:embed="rId5" cstate="print"/>
            <a:stretch>
              <a:fillRect/>
            </a:stretch>
          </p:blipFill>
          <p:spPr>
            <a:xfrm>
              <a:off x="214282" y="4786322"/>
              <a:ext cx="2143139" cy="1500198"/>
            </a:xfrm>
            <a:prstGeom prst="rect">
              <a:avLst/>
            </a:prstGeom>
          </p:spPr>
        </p:pic>
        <p:sp>
          <p:nvSpPr>
            <p:cNvPr id="21" name="TextBox 20"/>
            <p:cNvSpPr txBox="1"/>
            <p:nvPr/>
          </p:nvSpPr>
          <p:spPr>
            <a:xfrm>
              <a:off x="500034" y="6370100"/>
              <a:ext cx="1285884" cy="420886"/>
            </a:xfrm>
            <a:prstGeom prst="rect">
              <a:avLst/>
            </a:prstGeom>
            <a:noFill/>
          </p:spPr>
          <p:txBody>
            <a:bodyPr wrap="square" rtlCol="0">
              <a:spAutoFit/>
            </a:bodyPr>
            <a:lstStyle/>
            <a:p>
              <a:r>
                <a:rPr lang="zh-CN" altLang="en-US" sz="1800" dirty="0" smtClean="0"/>
                <a:t>蓝牙耳机</a:t>
              </a:r>
            </a:p>
          </p:txBody>
        </p:sp>
      </p:grpSp>
      <p:grpSp>
        <p:nvGrpSpPr>
          <p:cNvPr id="25" name="组合 24"/>
          <p:cNvGrpSpPr/>
          <p:nvPr/>
        </p:nvGrpSpPr>
        <p:grpSpPr>
          <a:xfrm>
            <a:off x="2643175" y="4667261"/>
            <a:ext cx="2000265" cy="1672379"/>
            <a:chOff x="2643174" y="4857760"/>
            <a:chExt cx="2286017" cy="2001513"/>
          </a:xfrm>
        </p:grpSpPr>
        <p:pic>
          <p:nvPicPr>
            <p:cNvPr id="23" name="图片 22" descr="有线电视中转器.jpg"/>
            <p:cNvPicPr>
              <a:picLocks noChangeAspect="1"/>
            </p:cNvPicPr>
            <p:nvPr/>
          </p:nvPicPr>
          <p:blipFill>
            <a:blip r:embed="rId6"/>
            <a:stretch>
              <a:fillRect/>
            </a:stretch>
          </p:blipFill>
          <p:spPr>
            <a:xfrm>
              <a:off x="2643174" y="4857760"/>
              <a:ext cx="2286016" cy="1500198"/>
            </a:xfrm>
            <a:prstGeom prst="rect">
              <a:avLst/>
            </a:prstGeom>
          </p:spPr>
        </p:pic>
        <p:sp>
          <p:nvSpPr>
            <p:cNvPr id="24" name="TextBox 23"/>
            <p:cNvSpPr txBox="1"/>
            <p:nvPr/>
          </p:nvSpPr>
          <p:spPr>
            <a:xfrm>
              <a:off x="2643175" y="6417254"/>
              <a:ext cx="2286016" cy="442019"/>
            </a:xfrm>
            <a:prstGeom prst="rect">
              <a:avLst/>
            </a:prstGeom>
            <a:noFill/>
          </p:spPr>
          <p:txBody>
            <a:bodyPr wrap="square" rtlCol="0">
              <a:spAutoFit/>
            </a:bodyPr>
            <a:lstStyle/>
            <a:p>
              <a:r>
                <a:rPr lang="zh-CN" altLang="en-US" sz="1800" dirty="0" smtClean="0"/>
                <a:t>有线电视中转器</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3" name="Text Box 204"/>
          <p:cNvSpPr txBox="1">
            <a:spLocks noChangeAspect="1" noChangeArrowheads="1"/>
          </p:cNvSpPr>
          <p:nvPr/>
        </p:nvSpPr>
        <p:spPr bwMode="auto">
          <a:xfrm>
            <a:off x="5286380" y="1710042"/>
            <a:ext cx="3286148" cy="361637"/>
          </a:xfrm>
          <a:prstGeom prst="rect">
            <a:avLst/>
          </a:prstGeom>
          <a:gradFill rotWithShape="1">
            <a:gsLst>
              <a:gs pos="0">
                <a:srgbClr val="3366FF"/>
              </a:gs>
              <a:gs pos="100000">
                <a:srgbClr val="182F76"/>
              </a:gs>
            </a:gsLst>
            <a:lin ang="5400000" scaled="1"/>
          </a:gradFill>
          <a:ln w="9525">
            <a:noFill/>
            <a:miter lim="800000"/>
          </a:ln>
          <a:effectLst>
            <a:outerShdw dist="35921" dir="2700000" algn="ctr" rotWithShape="0">
              <a:schemeClr val="bg2">
                <a:alpha val="50000"/>
              </a:schemeClr>
            </a:outerShdw>
          </a:effectLst>
        </p:spPr>
        <p:txBody>
          <a:bodyPr wrap="square">
            <a:spAutoFit/>
          </a:bodyPr>
          <a:lstStyle/>
          <a:p>
            <a:pPr algn="ctr">
              <a:lnSpc>
                <a:spcPts val="2100"/>
              </a:lnSpc>
              <a:spcBef>
                <a:spcPct val="50000"/>
              </a:spcBef>
            </a:pPr>
            <a:r>
              <a:rPr lang="zh-CN" altLang="en-US" b="1" dirty="0" smtClean="0">
                <a:solidFill>
                  <a:srgbClr val="66FF99"/>
                </a:solidFill>
              </a:rPr>
              <a:t>恒温振荡器产品及应用领域</a:t>
            </a:r>
            <a:endParaRPr lang="en-US" altLang="zh-CN" b="1" dirty="0">
              <a:solidFill>
                <a:srgbClr val="66FF99"/>
              </a:solidFill>
            </a:endParaRPr>
          </a:p>
        </p:txBody>
      </p:sp>
      <p:grpSp>
        <p:nvGrpSpPr>
          <p:cNvPr id="35" name="组合 34"/>
          <p:cNvGrpSpPr/>
          <p:nvPr/>
        </p:nvGrpSpPr>
        <p:grpSpPr>
          <a:xfrm>
            <a:off x="5357819" y="2901727"/>
            <a:ext cx="3143273" cy="1956038"/>
            <a:chOff x="379397" y="4286256"/>
            <a:chExt cx="3347926" cy="1456150"/>
          </a:xfrm>
        </p:grpSpPr>
        <p:sp>
          <p:nvSpPr>
            <p:cNvPr id="16397" name="Text Box 55"/>
            <p:cNvSpPr txBox="1">
              <a:spLocks noChangeArrowheads="1"/>
            </p:cNvSpPr>
            <p:nvPr/>
          </p:nvSpPr>
          <p:spPr bwMode="auto">
            <a:xfrm>
              <a:off x="455486" y="5490373"/>
              <a:ext cx="3271837" cy="252033"/>
            </a:xfrm>
            <a:prstGeom prst="rect">
              <a:avLst/>
            </a:prstGeom>
            <a:noFill/>
            <a:ln w="9525">
              <a:noFill/>
              <a:miter lim="800000"/>
            </a:ln>
          </p:spPr>
          <p:txBody>
            <a:bodyPr wrap="square">
              <a:spAutoFit/>
            </a:bodyPr>
            <a:lstStyle/>
            <a:p>
              <a:pPr algn="ctr">
                <a:spcBef>
                  <a:spcPct val="50000"/>
                </a:spcBef>
              </a:pPr>
              <a:r>
                <a:rPr lang="en-US" altLang="zh-CN" sz="1600" b="1" dirty="0">
                  <a:solidFill>
                    <a:schemeClr val="folHlink"/>
                  </a:solidFill>
                </a:rPr>
                <a:t>OCXO </a:t>
              </a:r>
              <a:r>
                <a:rPr lang="zh-CN" altLang="en-US" sz="1600" b="1" dirty="0">
                  <a:solidFill>
                    <a:schemeClr val="folHlink"/>
                  </a:solidFill>
                </a:rPr>
                <a:t>：</a:t>
              </a:r>
              <a:r>
                <a:rPr lang="en-US" altLang="zh-CN" sz="1600" b="1" dirty="0">
                  <a:solidFill>
                    <a:schemeClr val="folHlink"/>
                  </a:solidFill>
                </a:rPr>
                <a:t>25x25</a:t>
              </a:r>
              <a:r>
                <a:rPr lang="zh-CN" altLang="en-US" sz="1600" b="1" dirty="0">
                  <a:solidFill>
                    <a:schemeClr val="folHlink"/>
                  </a:solidFill>
                </a:rPr>
                <a:t>、</a:t>
              </a:r>
              <a:r>
                <a:rPr lang="en-US" altLang="zh-CN" sz="1600" b="1" dirty="0">
                  <a:solidFill>
                    <a:schemeClr val="folHlink"/>
                  </a:solidFill>
                </a:rPr>
                <a:t>36x27</a:t>
              </a:r>
            </a:p>
          </p:txBody>
        </p:sp>
        <p:pic>
          <p:nvPicPr>
            <p:cNvPr id="16398" name="Picture 60"/>
            <p:cNvPicPr>
              <a:picLocks noChangeAspect="1" noChangeArrowheads="1"/>
            </p:cNvPicPr>
            <p:nvPr/>
          </p:nvPicPr>
          <p:blipFill>
            <a:blip r:embed="rId2"/>
            <a:srcRect/>
            <a:stretch>
              <a:fillRect/>
            </a:stretch>
          </p:blipFill>
          <p:spPr bwMode="auto">
            <a:xfrm>
              <a:off x="2357422" y="4286256"/>
              <a:ext cx="1187450" cy="1008063"/>
            </a:xfrm>
            <a:prstGeom prst="rect">
              <a:avLst/>
            </a:prstGeom>
            <a:solidFill>
              <a:srgbClr val="006600"/>
            </a:solidFill>
            <a:ln w="9525">
              <a:noFill/>
              <a:miter lim="800000"/>
              <a:headEnd/>
              <a:tailEnd/>
            </a:ln>
            <a:effectLst>
              <a:outerShdw dist="107763" dir="18900000" algn="ctr" rotWithShape="0">
                <a:srgbClr val="808080">
                  <a:alpha val="50000"/>
                </a:srgbClr>
              </a:outerShdw>
            </a:effectLst>
          </p:spPr>
        </p:pic>
        <p:pic>
          <p:nvPicPr>
            <p:cNvPr id="16404" name="Picture 59"/>
            <p:cNvPicPr>
              <a:picLocks noChangeAspect="1" noChangeArrowheads="1"/>
            </p:cNvPicPr>
            <p:nvPr/>
          </p:nvPicPr>
          <p:blipFill>
            <a:blip r:embed="rId3"/>
            <a:srcRect/>
            <a:stretch>
              <a:fillRect/>
            </a:stretch>
          </p:blipFill>
          <p:spPr bwMode="auto">
            <a:xfrm>
              <a:off x="379397" y="4337056"/>
              <a:ext cx="1187450" cy="1008063"/>
            </a:xfrm>
            <a:prstGeom prst="rect">
              <a:avLst/>
            </a:prstGeom>
            <a:solidFill>
              <a:srgbClr val="006600"/>
            </a:solidFill>
            <a:ln w="9525">
              <a:noFill/>
              <a:miter lim="800000"/>
              <a:headEnd/>
              <a:tailEnd/>
            </a:ln>
            <a:effectLst>
              <a:outerShdw dist="107763" dir="18900000" algn="ctr" rotWithShape="0">
                <a:srgbClr val="808080">
                  <a:alpha val="50000"/>
                </a:srgbClr>
              </a:outerShdw>
            </a:effectLst>
          </p:spPr>
        </p:pic>
      </p:grpSp>
      <p:sp>
        <p:nvSpPr>
          <p:cNvPr id="20" name="AutoShape 479"/>
          <p:cNvSpPr>
            <a:spLocks noChangeArrowheads="1"/>
          </p:cNvSpPr>
          <p:nvPr/>
        </p:nvSpPr>
        <p:spPr bwMode="auto">
          <a:xfrm>
            <a:off x="190484" y="954074"/>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grpSp>
        <p:nvGrpSpPr>
          <p:cNvPr id="34" name="组合 33"/>
          <p:cNvGrpSpPr/>
          <p:nvPr/>
        </p:nvGrpSpPr>
        <p:grpSpPr>
          <a:xfrm>
            <a:off x="500034" y="4572007"/>
            <a:ext cx="2071702" cy="1655216"/>
            <a:chOff x="4000496" y="4357694"/>
            <a:chExt cx="1434255" cy="1655216"/>
          </a:xfrm>
        </p:grpSpPr>
        <p:pic>
          <p:nvPicPr>
            <p:cNvPr id="27" name="Picture 11" descr="C:\Documents and Settings\Administrator\桌面\航空航天.jpg"/>
            <p:cNvPicPr>
              <a:picLocks noChangeArrowheads="1"/>
            </p:cNvPicPr>
            <p:nvPr/>
          </p:nvPicPr>
          <p:blipFill>
            <a:blip r:embed="rId4"/>
            <a:srcRect/>
            <a:stretch>
              <a:fillRect/>
            </a:stretch>
          </p:blipFill>
          <p:spPr bwMode="auto">
            <a:xfrm>
              <a:off x="4000496" y="4357694"/>
              <a:ext cx="1335341" cy="1143008"/>
            </a:xfrm>
            <a:prstGeom prst="rect">
              <a:avLst/>
            </a:prstGeom>
            <a:noFill/>
            <a:ln w="9525">
              <a:noFill/>
              <a:miter lim="800000"/>
              <a:headEnd/>
              <a:tailEnd/>
            </a:ln>
          </p:spPr>
        </p:pic>
        <p:sp>
          <p:nvSpPr>
            <p:cNvPr id="28" name="TextBox 27"/>
            <p:cNvSpPr txBox="1"/>
            <p:nvPr/>
          </p:nvSpPr>
          <p:spPr>
            <a:xfrm>
              <a:off x="4148867" y="5643578"/>
              <a:ext cx="1285884" cy="369332"/>
            </a:xfrm>
            <a:prstGeom prst="rect">
              <a:avLst/>
            </a:prstGeom>
            <a:noFill/>
          </p:spPr>
          <p:txBody>
            <a:bodyPr wrap="square" rtlCol="0">
              <a:spAutoFit/>
            </a:bodyPr>
            <a:lstStyle/>
            <a:p>
              <a:r>
                <a:rPr lang="zh-CN" altLang="en-US" sz="1800" dirty="0" smtClean="0"/>
                <a:t>航空航天</a:t>
              </a:r>
            </a:p>
          </p:txBody>
        </p:sp>
      </p:grpSp>
      <p:grpSp>
        <p:nvGrpSpPr>
          <p:cNvPr id="29" name="组合 28"/>
          <p:cNvGrpSpPr/>
          <p:nvPr/>
        </p:nvGrpSpPr>
        <p:grpSpPr>
          <a:xfrm>
            <a:off x="2714616" y="4429131"/>
            <a:ext cx="2643205" cy="1798092"/>
            <a:chOff x="5500694" y="4214818"/>
            <a:chExt cx="1966830" cy="1798092"/>
          </a:xfrm>
        </p:grpSpPr>
        <p:pic>
          <p:nvPicPr>
            <p:cNvPr id="30" name="图片 29" descr="计量仪器图.jpg"/>
            <p:cNvPicPr>
              <a:picLocks noChangeAspect="1"/>
            </p:cNvPicPr>
            <p:nvPr/>
          </p:nvPicPr>
          <p:blipFill>
            <a:blip r:embed="rId5"/>
            <a:stretch>
              <a:fillRect/>
            </a:stretch>
          </p:blipFill>
          <p:spPr>
            <a:xfrm>
              <a:off x="5500694" y="4214818"/>
              <a:ext cx="1428760" cy="1357322"/>
            </a:xfrm>
            <a:prstGeom prst="rect">
              <a:avLst/>
            </a:prstGeom>
          </p:spPr>
        </p:pic>
        <p:sp>
          <p:nvSpPr>
            <p:cNvPr id="32" name="TextBox 31"/>
            <p:cNvSpPr txBox="1"/>
            <p:nvPr/>
          </p:nvSpPr>
          <p:spPr>
            <a:xfrm>
              <a:off x="5681574" y="5643578"/>
              <a:ext cx="1785950" cy="369332"/>
            </a:xfrm>
            <a:prstGeom prst="rect">
              <a:avLst/>
            </a:prstGeom>
            <a:noFill/>
          </p:spPr>
          <p:txBody>
            <a:bodyPr wrap="square" rtlCol="0">
              <a:spAutoFit/>
            </a:bodyPr>
            <a:lstStyle/>
            <a:p>
              <a:r>
                <a:rPr lang="en-US" altLang="zh-CN" sz="1800" dirty="0" smtClean="0"/>
                <a:t> </a:t>
              </a:r>
              <a:r>
                <a:rPr lang="zh-CN" altLang="en-US" sz="1800" dirty="0" smtClean="0"/>
                <a:t>计量仪器</a:t>
              </a:r>
            </a:p>
          </p:txBody>
        </p:sp>
      </p:grpSp>
      <p:grpSp>
        <p:nvGrpSpPr>
          <p:cNvPr id="25" name="组合 24"/>
          <p:cNvGrpSpPr/>
          <p:nvPr/>
        </p:nvGrpSpPr>
        <p:grpSpPr>
          <a:xfrm>
            <a:off x="428600" y="1928803"/>
            <a:ext cx="4214839" cy="2512472"/>
            <a:chOff x="7215207" y="4357694"/>
            <a:chExt cx="1727045" cy="2512472"/>
          </a:xfrm>
        </p:grpSpPr>
        <p:pic>
          <p:nvPicPr>
            <p:cNvPr id="31" name="图片 30" descr="电力设备2.JPG"/>
            <p:cNvPicPr>
              <a:picLocks noChangeAspect="1"/>
            </p:cNvPicPr>
            <p:nvPr/>
          </p:nvPicPr>
          <p:blipFill>
            <a:blip r:embed="rId6" cstate="print"/>
            <a:stretch>
              <a:fillRect/>
            </a:stretch>
          </p:blipFill>
          <p:spPr>
            <a:xfrm>
              <a:off x="7215207" y="4357694"/>
              <a:ext cx="1727045" cy="2071702"/>
            </a:xfrm>
            <a:prstGeom prst="rect">
              <a:avLst/>
            </a:prstGeom>
          </p:spPr>
        </p:pic>
        <p:sp>
          <p:nvSpPr>
            <p:cNvPr id="33" name="TextBox 32"/>
            <p:cNvSpPr txBox="1"/>
            <p:nvPr/>
          </p:nvSpPr>
          <p:spPr>
            <a:xfrm>
              <a:off x="7740636" y="6500834"/>
              <a:ext cx="645449" cy="369332"/>
            </a:xfrm>
            <a:prstGeom prst="rect">
              <a:avLst/>
            </a:prstGeom>
            <a:noFill/>
          </p:spPr>
          <p:txBody>
            <a:bodyPr wrap="square" rtlCol="0">
              <a:spAutoFit/>
            </a:bodyPr>
            <a:lstStyle/>
            <a:p>
              <a:r>
                <a:rPr lang="zh-CN" altLang="en-US" sz="1800" dirty="0" smtClean="0"/>
                <a:t>电力设备</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0"/>
          <p:cNvSpPr txBox="1">
            <a:spLocks noChangeArrowheads="1"/>
          </p:cNvSpPr>
          <p:nvPr/>
        </p:nvSpPr>
        <p:spPr bwMode="auto">
          <a:xfrm>
            <a:off x="6143636" y="995662"/>
            <a:ext cx="1714512" cy="361637"/>
          </a:xfrm>
          <a:prstGeom prst="rect">
            <a:avLst/>
          </a:prstGeom>
          <a:gradFill rotWithShape="1">
            <a:gsLst>
              <a:gs pos="0">
                <a:srgbClr val="3366FF"/>
              </a:gs>
              <a:gs pos="100000">
                <a:srgbClr val="182F76"/>
              </a:gs>
            </a:gsLst>
            <a:lin ang="5400000" scaled="1"/>
          </a:gradFill>
          <a:ln w="9525">
            <a:noFill/>
            <a:miter lim="800000"/>
          </a:ln>
          <a:effectLst>
            <a:prstShdw prst="shdw13" dist="53882" dir="13500000">
              <a:schemeClr val="bg2">
                <a:alpha val="50000"/>
              </a:schemeClr>
            </a:prstShdw>
          </a:effectLst>
        </p:spPr>
        <p:txBody>
          <a:bodyPr wrap="square">
            <a:spAutoFit/>
          </a:bodyPr>
          <a:lstStyle/>
          <a:p>
            <a:pPr algn="ctr">
              <a:lnSpc>
                <a:spcPts val="2100"/>
              </a:lnSpc>
              <a:spcBef>
                <a:spcPct val="50000"/>
              </a:spcBef>
            </a:pPr>
            <a:r>
              <a:rPr lang="zh-CN" altLang="en-US" b="1" dirty="0">
                <a:solidFill>
                  <a:srgbClr val="66FF99"/>
                </a:solidFill>
              </a:rPr>
              <a:t>主要客户</a:t>
            </a:r>
            <a:endParaRPr lang="en-US" altLang="zh-CN" b="1" dirty="0">
              <a:solidFill>
                <a:srgbClr val="66FF99"/>
              </a:solidFill>
            </a:endParaRPr>
          </a:p>
        </p:txBody>
      </p:sp>
      <p:grpSp>
        <p:nvGrpSpPr>
          <p:cNvPr id="28678" name="组合 68"/>
          <p:cNvGrpSpPr/>
          <p:nvPr/>
        </p:nvGrpSpPr>
        <p:grpSpPr bwMode="auto">
          <a:xfrm>
            <a:off x="611190" y="2163762"/>
            <a:ext cx="7658561" cy="544511"/>
            <a:chOff x="714348" y="1714488"/>
            <a:chExt cx="7658488" cy="607953"/>
          </a:xfrm>
        </p:grpSpPr>
        <p:sp>
          <p:nvSpPr>
            <p:cNvPr id="28717" name="TextBox 31"/>
            <p:cNvSpPr txBox="1">
              <a:spLocks noChangeArrowheads="1"/>
            </p:cNvSpPr>
            <p:nvPr/>
          </p:nvSpPr>
          <p:spPr bwMode="auto">
            <a:xfrm>
              <a:off x="7340512" y="1923639"/>
              <a:ext cx="1032324" cy="315000"/>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汽车电子</a:t>
              </a:r>
            </a:p>
          </p:txBody>
        </p:sp>
        <p:grpSp>
          <p:nvGrpSpPr>
            <p:cNvPr id="28718" name="组合 67"/>
            <p:cNvGrpSpPr/>
            <p:nvPr/>
          </p:nvGrpSpPr>
          <p:grpSpPr bwMode="auto">
            <a:xfrm>
              <a:off x="714348" y="1714488"/>
              <a:ext cx="6072230" cy="607953"/>
              <a:chOff x="500034" y="1714488"/>
              <a:chExt cx="6072230" cy="607953"/>
            </a:xfrm>
          </p:grpSpPr>
          <p:pic>
            <p:nvPicPr>
              <p:cNvPr id="28719" name="Picture 27" descr="level_1"/>
              <p:cNvPicPr>
                <a:picLocks noChangeArrowheads="1"/>
              </p:cNvPicPr>
              <p:nvPr/>
            </p:nvPicPr>
            <p:blipFill>
              <a:blip r:embed="rId2"/>
              <a:srcRect/>
              <a:stretch>
                <a:fillRect/>
              </a:stretch>
            </p:blipFill>
            <p:spPr bwMode="auto">
              <a:xfrm>
                <a:off x="785781" y="1928955"/>
                <a:ext cx="1142989" cy="313726"/>
              </a:xfrm>
              <a:prstGeom prst="rect">
                <a:avLst/>
              </a:prstGeom>
              <a:noFill/>
              <a:ln w="9525">
                <a:solidFill>
                  <a:schemeClr val="bg1"/>
                </a:solidFill>
                <a:miter lim="800000"/>
                <a:headEnd/>
                <a:tailEnd/>
              </a:ln>
              <a:effectLst>
                <a:outerShdw sx="999" sy="999" algn="ctr" rotWithShape="0">
                  <a:schemeClr val="bg1"/>
                </a:outerShdw>
              </a:effectLst>
            </p:spPr>
          </p:pic>
          <p:pic>
            <p:nvPicPr>
              <p:cNvPr id="28720" name="Picture 30"/>
              <p:cNvPicPr>
                <a:picLocks noChangeArrowheads="1"/>
              </p:cNvPicPr>
              <p:nvPr/>
            </p:nvPicPr>
            <p:blipFill>
              <a:blip r:embed="rId3"/>
              <a:srcRect/>
              <a:stretch>
                <a:fillRect/>
              </a:stretch>
            </p:blipFill>
            <p:spPr bwMode="auto">
              <a:xfrm>
                <a:off x="3500380" y="1714488"/>
                <a:ext cx="1428736" cy="607953"/>
              </a:xfrm>
              <a:prstGeom prst="rect">
                <a:avLst/>
              </a:prstGeom>
              <a:noFill/>
              <a:ln w="9525">
                <a:solidFill>
                  <a:schemeClr val="bg1"/>
                </a:solidFill>
                <a:miter lim="800000"/>
                <a:headEnd/>
                <a:tailEnd/>
              </a:ln>
              <a:effectLst>
                <a:outerShdw sx="999" sy="999" algn="ctr" rotWithShape="0">
                  <a:schemeClr val="bg1"/>
                </a:outerShdw>
              </a:effectLst>
            </p:spPr>
          </p:pic>
          <p:pic>
            <p:nvPicPr>
              <p:cNvPr id="28721" name="Picture 32"/>
              <p:cNvPicPr>
                <a:picLocks noChangeArrowheads="1"/>
              </p:cNvPicPr>
              <p:nvPr/>
            </p:nvPicPr>
            <p:blipFill>
              <a:blip r:embed="rId4"/>
              <a:srcRect/>
              <a:stretch>
                <a:fillRect/>
              </a:stretch>
            </p:blipFill>
            <p:spPr bwMode="auto">
              <a:xfrm>
                <a:off x="5214864" y="1923638"/>
                <a:ext cx="1116002" cy="319043"/>
              </a:xfrm>
              <a:prstGeom prst="rect">
                <a:avLst/>
              </a:prstGeom>
              <a:noFill/>
              <a:ln w="9525">
                <a:solidFill>
                  <a:schemeClr val="bg1"/>
                </a:solidFill>
                <a:miter lim="800000"/>
                <a:headEnd/>
                <a:tailEnd/>
              </a:ln>
              <a:effectLst>
                <a:outerShdw sx="999" sy="999" algn="ctr" rotWithShape="0">
                  <a:schemeClr val="bg1"/>
                </a:outerShdw>
              </a:effectLst>
            </p:spPr>
          </p:pic>
          <p:pic>
            <p:nvPicPr>
              <p:cNvPr id="28722" name="Picture 2" descr="C:\Documents and Settings\Administrator\桌面\埃泰克.jpg"/>
              <p:cNvPicPr>
                <a:picLocks noChangeAspect="1" noChangeArrowheads="1"/>
              </p:cNvPicPr>
              <p:nvPr/>
            </p:nvPicPr>
            <p:blipFill>
              <a:blip r:embed="rId5"/>
              <a:srcRect/>
              <a:stretch>
                <a:fillRect/>
              </a:stretch>
            </p:blipFill>
            <p:spPr bwMode="auto">
              <a:xfrm>
                <a:off x="2214546" y="1923842"/>
                <a:ext cx="928694" cy="318878"/>
              </a:xfrm>
              <a:prstGeom prst="rect">
                <a:avLst/>
              </a:prstGeom>
              <a:noFill/>
              <a:ln w="9525">
                <a:noFill/>
                <a:miter lim="800000"/>
                <a:headEnd/>
                <a:tailEnd/>
              </a:ln>
            </p:spPr>
          </p:pic>
          <p:sp>
            <p:nvSpPr>
              <p:cNvPr id="61" name="圆角矩形 60"/>
              <p:cNvSpPr/>
              <p:nvPr/>
            </p:nvSpPr>
            <p:spPr bwMode="auto">
              <a:xfrm>
                <a:off x="500034" y="1858057"/>
                <a:ext cx="6072129" cy="464384"/>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grpSp>
      </p:grpSp>
      <p:sp>
        <p:nvSpPr>
          <p:cNvPr id="28679" name="TextBox 32"/>
          <p:cNvSpPr txBox="1">
            <a:spLocks noChangeArrowheads="1"/>
          </p:cNvSpPr>
          <p:nvPr/>
        </p:nvSpPr>
        <p:spPr bwMode="auto">
          <a:xfrm>
            <a:off x="323852" y="3081339"/>
            <a:ext cx="516167"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通讯</a:t>
            </a:r>
          </a:p>
        </p:txBody>
      </p:sp>
      <p:sp>
        <p:nvSpPr>
          <p:cNvPr id="28680" name="TextBox 35"/>
          <p:cNvSpPr txBox="1">
            <a:spLocks noChangeArrowheads="1"/>
          </p:cNvSpPr>
          <p:nvPr/>
        </p:nvSpPr>
        <p:spPr bwMode="auto">
          <a:xfrm>
            <a:off x="7742239" y="3857626"/>
            <a:ext cx="1290418"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消费类电子</a:t>
            </a:r>
          </a:p>
        </p:txBody>
      </p:sp>
      <p:pic>
        <p:nvPicPr>
          <p:cNvPr id="64" name="Picture 15" descr="图片5"/>
          <p:cNvPicPr>
            <a:picLocks noChangeArrowheads="1"/>
          </p:cNvPicPr>
          <p:nvPr/>
        </p:nvPicPr>
        <p:blipFill>
          <a:blip r:embed="rId6"/>
          <a:srcRect/>
          <a:stretch>
            <a:fillRect/>
          </a:stretch>
        </p:blipFill>
        <p:spPr bwMode="auto">
          <a:xfrm>
            <a:off x="376935" y="3714751"/>
            <a:ext cx="505689" cy="500063"/>
          </a:xfrm>
          <a:prstGeom prst="rect">
            <a:avLst/>
          </a:prstGeom>
          <a:noFill/>
          <a:ln w="9525" cmpd="sng">
            <a:noFill/>
            <a:prstDash val="solid"/>
            <a:round/>
          </a:ln>
          <a:effectLst/>
          <a:scene3d>
            <a:camera prst="orthographicFront">
              <a:rot lat="0" lon="0" rev="0"/>
            </a:camera>
            <a:lightRig rig="threePt" dir="t"/>
          </a:scene3d>
        </p:spPr>
      </p:pic>
      <p:pic>
        <p:nvPicPr>
          <p:cNvPr id="28682" name="Picture 16" descr="图片6"/>
          <p:cNvPicPr>
            <a:picLocks noChangeAspect="1" noChangeArrowheads="1"/>
          </p:cNvPicPr>
          <p:nvPr/>
        </p:nvPicPr>
        <p:blipFill>
          <a:blip r:embed="rId7"/>
          <a:srcRect/>
          <a:stretch>
            <a:fillRect/>
          </a:stretch>
        </p:blipFill>
        <p:spPr bwMode="auto">
          <a:xfrm>
            <a:off x="1573214" y="3860800"/>
            <a:ext cx="695325" cy="285751"/>
          </a:xfrm>
          <a:prstGeom prst="rect">
            <a:avLst/>
          </a:prstGeom>
          <a:noFill/>
          <a:ln w="9525">
            <a:noFill/>
            <a:miter lim="800000"/>
            <a:headEnd/>
            <a:tailEnd/>
          </a:ln>
        </p:spPr>
      </p:pic>
      <p:pic>
        <p:nvPicPr>
          <p:cNvPr id="28683" name="Picture 30"/>
          <p:cNvPicPr>
            <a:picLocks noChangeArrowheads="1"/>
          </p:cNvPicPr>
          <p:nvPr/>
        </p:nvPicPr>
        <p:blipFill>
          <a:blip r:embed="rId8"/>
          <a:srcRect/>
          <a:stretch>
            <a:fillRect/>
          </a:stretch>
        </p:blipFill>
        <p:spPr bwMode="auto">
          <a:xfrm>
            <a:off x="5073650" y="3786188"/>
            <a:ext cx="577850" cy="417512"/>
          </a:xfrm>
          <a:prstGeom prst="rect">
            <a:avLst/>
          </a:prstGeom>
          <a:noFill/>
          <a:ln w="9525">
            <a:noFill/>
            <a:miter lim="800000"/>
            <a:headEnd/>
            <a:tailEnd/>
          </a:ln>
        </p:spPr>
      </p:pic>
      <p:pic>
        <p:nvPicPr>
          <p:cNvPr id="28684" name="Picture 34" descr="C:\Documents and Settings\Administrator\桌面\美的.jpg"/>
          <p:cNvPicPr>
            <a:picLocks noChangeAspect="1" noChangeArrowheads="1"/>
          </p:cNvPicPr>
          <p:nvPr/>
        </p:nvPicPr>
        <p:blipFill>
          <a:blip r:embed="rId9"/>
          <a:srcRect/>
          <a:stretch>
            <a:fillRect/>
          </a:stretch>
        </p:blipFill>
        <p:spPr bwMode="auto">
          <a:xfrm>
            <a:off x="5694363" y="3819526"/>
            <a:ext cx="677862" cy="384175"/>
          </a:xfrm>
          <a:prstGeom prst="rect">
            <a:avLst/>
          </a:prstGeom>
          <a:noFill/>
          <a:ln w="9525">
            <a:noFill/>
            <a:miter lim="800000"/>
            <a:headEnd/>
            <a:tailEnd/>
          </a:ln>
        </p:spPr>
      </p:pic>
      <p:sp>
        <p:nvSpPr>
          <p:cNvPr id="69" name="圆角矩形 68"/>
          <p:cNvSpPr/>
          <p:nvPr/>
        </p:nvSpPr>
        <p:spPr bwMode="auto">
          <a:xfrm>
            <a:off x="323850" y="3803652"/>
            <a:ext cx="7227888" cy="417513"/>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pic>
        <p:nvPicPr>
          <p:cNvPr id="28686" name="Picture 4" descr="C:\Documents and Settings\Administrator\桌面\未命名.jpg"/>
          <p:cNvPicPr>
            <a:picLocks noChangeAspect="1" noChangeArrowheads="1"/>
          </p:cNvPicPr>
          <p:nvPr/>
        </p:nvPicPr>
        <p:blipFill>
          <a:blip r:embed="rId10"/>
          <a:srcRect/>
          <a:stretch>
            <a:fillRect/>
          </a:stretch>
        </p:blipFill>
        <p:spPr bwMode="auto">
          <a:xfrm>
            <a:off x="896940" y="3857626"/>
            <a:ext cx="650875" cy="285751"/>
          </a:xfrm>
          <a:prstGeom prst="rect">
            <a:avLst/>
          </a:prstGeom>
          <a:noFill/>
          <a:ln w="9525">
            <a:noFill/>
            <a:miter lim="800000"/>
            <a:headEnd/>
            <a:tailEnd/>
          </a:ln>
        </p:spPr>
      </p:pic>
      <p:pic>
        <p:nvPicPr>
          <p:cNvPr id="28687" name="Picture 5" descr="C:\Documents and Settings\Administrator\桌面\Sharp.jpg"/>
          <p:cNvPicPr>
            <a:picLocks noChangeAspect="1" noChangeArrowheads="1"/>
          </p:cNvPicPr>
          <p:nvPr/>
        </p:nvPicPr>
        <p:blipFill>
          <a:blip r:embed="rId11"/>
          <a:srcRect/>
          <a:stretch>
            <a:fillRect/>
          </a:stretch>
        </p:blipFill>
        <p:spPr bwMode="auto">
          <a:xfrm>
            <a:off x="2255838" y="3929063"/>
            <a:ext cx="660400" cy="214312"/>
          </a:xfrm>
          <a:prstGeom prst="rect">
            <a:avLst/>
          </a:prstGeom>
          <a:noFill/>
          <a:ln w="9525">
            <a:noFill/>
            <a:miter lim="800000"/>
            <a:headEnd/>
            <a:tailEnd/>
          </a:ln>
        </p:spPr>
      </p:pic>
      <p:pic>
        <p:nvPicPr>
          <p:cNvPr id="28688" name="Picture 6" descr="C:\Documents and Settings\Administrator\桌面\sony.jpg"/>
          <p:cNvPicPr>
            <a:picLocks noChangeAspect="1" noChangeArrowheads="1"/>
          </p:cNvPicPr>
          <p:nvPr/>
        </p:nvPicPr>
        <p:blipFill>
          <a:blip r:embed="rId12"/>
          <a:srcRect/>
          <a:stretch>
            <a:fillRect/>
          </a:stretch>
        </p:blipFill>
        <p:spPr bwMode="auto">
          <a:xfrm>
            <a:off x="2935288" y="3857626"/>
            <a:ext cx="557212" cy="285751"/>
          </a:xfrm>
          <a:prstGeom prst="rect">
            <a:avLst/>
          </a:prstGeom>
          <a:noFill/>
          <a:ln w="9525">
            <a:noFill/>
            <a:miter lim="800000"/>
            <a:headEnd/>
            <a:tailEnd/>
          </a:ln>
        </p:spPr>
      </p:pic>
      <p:pic>
        <p:nvPicPr>
          <p:cNvPr id="28689" name="Picture 7" descr="C:\Documents and Settings\Administrator\桌面\LG.jpg"/>
          <p:cNvPicPr>
            <a:picLocks noChangeAspect="1" noChangeArrowheads="1"/>
          </p:cNvPicPr>
          <p:nvPr/>
        </p:nvPicPr>
        <p:blipFill>
          <a:blip r:embed="rId13"/>
          <a:srcRect/>
          <a:stretch>
            <a:fillRect/>
          </a:stretch>
        </p:blipFill>
        <p:spPr bwMode="auto">
          <a:xfrm>
            <a:off x="4427540" y="3816351"/>
            <a:ext cx="649287" cy="333375"/>
          </a:xfrm>
          <a:prstGeom prst="rect">
            <a:avLst/>
          </a:prstGeom>
          <a:noFill/>
          <a:ln w="9525">
            <a:noFill/>
            <a:miter lim="800000"/>
            <a:headEnd/>
            <a:tailEnd/>
          </a:ln>
        </p:spPr>
      </p:pic>
      <p:sp>
        <p:nvSpPr>
          <p:cNvPr id="28690" name="TextBox 34"/>
          <p:cNvSpPr txBox="1">
            <a:spLocks noChangeArrowheads="1"/>
          </p:cNvSpPr>
          <p:nvPr/>
        </p:nvSpPr>
        <p:spPr bwMode="auto">
          <a:xfrm>
            <a:off x="7259638" y="5627689"/>
            <a:ext cx="1139736"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全球</a:t>
            </a:r>
            <a:r>
              <a:rPr lang="en-US" altLang="zh-CN" b="1">
                <a:solidFill>
                  <a:srgbClr val="00009A"/>
                </a:solidFill>
                <a:latin typeface="Tahoma" panose="020B0604030504040204" pitchFamily="34" charset="0"/>
              </a:rPr>
              <a:t> EMS</a:t>
            </a:r>
            <a:endParaRPr lang="zh-CN" altLang="en-US" b="1">
              <a:solidFill>
                <a:srgbClr val="00009A"/>
              </a:solidFill>
              <a:latin typeface="Tahoma" panose="020B0604030504040204" pitchFamily="34" charset="0"/>
            </a:endParaRPr>
          </a:p>
        </p:txBody>
      </p:sp>
      <p:grpSp>
        <p:nvGrpSpPr>
          <p:cNvPr id="28691" name="Group 54"/>
          <p:cNvGrpSpPr/>
          <p:nvPr/>
        </p:nvGrpSpPr>
        <p:grpSpPr bwMode="auto">
          <a:xfrm>
            <a:off x="684215" y="5516563"/>
            <a:ext cx="5761037" cy="417512"/>
            <a:chOff x="385" y="3521"/>
            <a:chExt cx="3629" cy="263"/>
          </a:xfrm>
        </p:grpSpPr>
        <p:pic>
          <p:nvPicPr>
            <p:cNvPr id="28713" name="Picture 10" descr="jabil"/>
            <p:cNvPicPr>
              <a:picLocks noChangeAspect="1" noChangeArrowheads="1"/>
            </p:cNvPicPr>
            <p:nvPr/>
          </p:nvPicPr>
          <p:blipFill>
            <a:blip r:embed="rId14"/>
            <a:srcRect/>
            <a:stretch>
              <a:fillRect/>
            </a:stretch>
          </p:blipFill>
          <p:spPr bwMode="auto">
            <a:xfrm>
              <a:off x="476" y="3566"/>
              <a:ext cx="810" cy="205"/>
            </a:xfrm>
            <a:prstGeom prst="rect">
              <a:avLst/>
            </a:prstGeom>
            <a:noFill/>
            <a:ln w="9525">
              <a:noFill/>
              <a:miter lim="800000"/>
              <a:headEnd/>
              <a:tailEnd/>
            </a:ln>
          </p:spPr>
        </p:pic>
        <p:pic>
          <p:nvPicPr>
            <p:cNvPr id="28714" name="Picture 18" descr="logo-flextronics"/>
            <p:cNvPicPr>
              <a:picLocks noChangeAspect="1" noChangeArrowheads="1"/>
            </p:cNvPicPr>
            <p:nvPr/>
          </p:nvPicPr>
          <p:blipFill>
            <a:blip r:embed="rId15"/>
            <a:srcRect/>
            <a:stretch>
              <a:fillRect/>
            </a:stretch>
          </p:blipFill>
          <p:spPr bwMode="auto">
            <a:xfrm>
              <a:off x="1519" y="3566"/>
              <a:ext cx="653" cy="204"/>
            </a:xfrm>
            <a:prstGeom prst="rect">
              <a:avLst/>
            </a:prstGeom>
            <a:noFill/>
            <a:ln w="9525">
              <a:noFill/>
              <a:miter lim="800000"/>
              <a:headEnd/>
              <a:tailEnd/>
            </a:ln>
          </p:spPr>
        </p:pic>
        <p:sp>
          <p:nvSpPr>
            <p:cNvPr id="79" name="圆角矩形 78"/>
            <p:cNvSpPr/>
            <p:nvPr/>
          </p:nvSpPr>
          <p:spPr bwMode="auto">
            <a:xfrm>
              <a:off x="385" y="3521"/>
              <a:ext cx="3629" cy="263"/>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pic>
          <p:nvPicPr>
            <p:cNvPr id="28716" name="Picture 50" descr="C:\Documents and Settings\Administrator\桌面\1111.jpg"/>
            <p:cNvPicPr>
              <a:picLocks noChangeAspect="1" noChangeArrowheads="1"/>
            </p:cNvPicPr>
            <p:nvPr/>
          </p:nvPicPr>
          <p:blipFill>
            <a:blip r:embed="rId16"/>
            <a:srcRect/>
            <a:stretch>
              <a:fillRect/>
            </a:stretch>
          </p:blipFill>
          <p:spPr bwMode="auto">
            <a:xfrm>
              <a:off x="2472" y="3566"/>
              <a:ext cx="857" cy="215"/>
            </a:xfrm>
            <a:prstGeom prst="rect">
              <a:avLst/>
            </a:prstGeom>
            <a:noFill/>
            <a:ln w="9525">
              <a:noFill/>
              <a:miter lim="800000"/>
              <a:headEnd/>
              <a:tailEnd/>
            </a:ln>
          </p:spPr>
        </p:pic>
      </p:grpSp>
      <p:pic>
        <p:nvPicPr>
          <p:cNvPr id="28692" name="Picture 12" descr="图片1"/>
          <p:cNvPicPr>
            <a:picLocks noChangeArrowheads="1"/>
          </p:cNvPicPr>
          <p:nvPr/>
        </p:nvPicPr>
        <p:blipFill>
          <a:blip r:embed="rId17"/>
          <a:srcRect/>
          <a:stretch>
            <a:fillRect/>
          </a:stretch>
        </p:blipFill>
        <p:spPr bwMode="auto">
          <a:xfrm>
            <a:off x="2862265" y="4654551"/>
            <a:ext cx="846137" cy="430213"/>
          </a:xfrm>
          <a:prstGeom prst="rect">
            <a:avLst/>
          </a:prstGeom>
          <a:noFill/>
          <a:ln w="9525">
            <a:noFill/>
            <a:miter lim="800000"/>
            <a:headEnd/>
            <a:tailEnd/>
          </a:ln>
        </p:spPr>
      </p:pic>
      <p:pic>
        <p:nvPicPr>
          <p:cNvPr id="28693" name="Picture 24" descr="ge_logo_web"/>
          <p:cNvPicPr>
            <a:picLocks noChangeArrowheads="1"/>
          </p:cNvPicPr>
          <p:nvPr/>
        </p:nvPicPr>
        <p:blipFill>
          <a:blip r:embed="rId18"/>
          <a:srcRect/>
          <a:stretch>
            <a:fillRect/>
          </a:stretch>
        </p:blipFill>
        <p:spPr bwMode="auto">
          <a:xfrm>
            <a:off x="3708402" y="4727575"/>
            <a:ext cx="576263" cy="357188"/>
          </a:xfrm>
          <a:prstGeom prst="rect">
            <a:avLst/>
          </a:prstGeom>
          <a:noFill/>
          <a:ln w="9525">
            <a:noFill/>
            <a:miter lim="800000"/>
            <a:headEnd/>
            <a:tailEnd/>
          </a:ln>
        </p:spPr>
      </p:pic>
      <p:pic>
        <p:nvPicPr>
          <p:cNvPr id="28694" name="Picture 26" descr="index_04"/>
          <p:cNvPicPr>
            <a:picLocks noChangeArrowheads="1"/>
          </p:cNvPicPr>
          <p:nvPr/>
        </p:nvPicPr>
        <p:blipFill>
          <a:blip r:embed="rId19"/>
          <a:srcRect/>
          <a:stretch>
            <a:fillRect/>
          </a:stretch>
        </p:blipFill>
        <p:spPr bwMode="auto">
          <a:xfrm>
            <a:off x="5730875" y="4727575"/>
            <a:ext cx="857250" cy="357188"/>
          </a:xfrm>
          <a:prstGeom prst="rect">
            <a:avLst/>
          </a:prstGeom>
          <a:noFill/>
          <a:ln w="9525">
            <a:noFill/>
            <a:miter lim="800000"/>
            <a:headEnd/>
            <a:tailEnd/>
          </a:ln>
        </p:spPr>
      </p:pic>
      <p:pic>
        <p:nvPicPr>
          <p:cNvPr id="28695" name="Picture 28" descr="logo"/>
          <p:cNvPicPr>
            <a:picLocks noChangeAspect="1" noChangeArrowheads="1"/>
          </p:cNvPicPr>
          <p:nvPr/>
        </p:nvPicPr>
        <p:blipFill>
          <a:blip r:embed="rId20"/>
          <a:srcRect/>
          <a:stretch>
            <a:fillRect/>
          </a:stretch>
        </p:blipFill>
        <p:spPr bwMode="auto">
          <a:xfrm>
            <a:off x="4437065" y="4659313"/>
            <a:ext cx="1214437" cy="498475"/>
          </a:xfrm>
          <a:prstGeom prst="rect">
            <a:avLst/>
          </a:prstGeom>
          <a:noFill/>
          <a:ln w="9525">
            <a:noFill/>
            <a:miter lim="800000"/>
            <a:headEnd/>
            <a:tailEnd/>
          </a:ln>
        </p:spPr>
      </p:pic>
      <p:pic>
        <p:nvPicPr>
          <p:cNvPr id="28696" name="Picture 33" descr="C:\Documents and Settings\Administrator\桌面\BOSCH.jpg"/>
          <p:cNvPicPr>
            <a:picLocks noChangeAspect="1" noChangeArrowheads="1"/>
          </p:cNvPicPr>
          <p:nvPr/>
        </p:nvPicPr>
        <p:blipFill>
          <a:blip r:embed="rId21"/>
          <a:srcRect/>
          <a:stretch>
            <a:fillRect/>
          </a:stretch>
        </p:blipFill>
        <p:spPr bwMode="auto">
          <a:xfrm>
            <a:off x="1403352" y="4648201"/>
            <a:ext cx="785813" cy="436563"/>
          </a:xfrm>
          <a:prstGeom prst="rect">
            <a:avLst/>
          </a:prstGeom>
          <a:noFill/>
          <a:ln w="9525">
            <a:noFill/>
            <a:miter lim="800000"/>
            <a:headEnd/>
            <a:tailEnd/>
          </a:ln>
        </p:spPr>
      </p:pic>
      <p:sp>
        <p:nvSpPr>
          <p:cNvPr id="88" name="圆角矩形 87"/>
          <p:cNvSpPr/>
          <p:nvPr/>
        </p:nvSpPr>
        <p:spPr bwMode="auto">
          <a:xfrm>
            <a:off x="1406525" y="4667252"/>
            <a:ext cx="7486650" cy="417513"/>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sp>
        <p:nvSpPr>
          <p:cNvPr id="28698" name="TextBox 33"/>
          <p:cNvSpPr txBox="1">
            <a:spLocks noChangeArrowheads="1"/>
          </p:cNvSpPr>
          <p:nvPr/>
        </p:nvSpPr>
        <p:spPr bwMode="auto">
          <a:xfrm>
            <a:off x="754065" y="4737101"/>
            <a:ext cx="516167" cy="282129"/>
          </a:xfrm>
          <a:prstGeom prst="rect">
            <a:avLst/>
          </a:prstGeom>
          <a:noFill/>
          <a:ln w="9525">
            <a:noFill/>
            <a:miter lim="800000"/>
          </a:ln>
        </p:spPr>
        <p:txBody>
          <a:bodyPr wrap="none" lIns="0" tIns="0" rIns="0" bIns="0">
            <a:spAutoFit/>
          </a:bodyPr>
          <a:lstStyle/>
          <a:p>
            <a:pPr>
              <a:lnSpc>
                <a:spcPts val="2175"/>
              </a:lnSpc>
            </a:pPr>
            <a:r>
              <a:rPr lang="zh-CN" altLang="en-US" b="1">
                <a:solidFill>
                  <a:srgbClr val="00009A"/>
                </a:solidFill>
                <a:latin typeface="Tahoma" panose="020B0604030504040204" pitchFamily="34" charset="0"/>
              </a:rPr>
              <a:t>工业</a:t>
            </a:r>
          </a:p>
        </p:txBody>
      </p:sp>
      <p:pic>
        <p:nvPicPr>
          <p:cNvPr id="28699" name="Picture 52" descr="C:\Documents and Settings\Administrator\桌面\OKI.jpg"/>
          <p:cNvPicPr>
            <a:picLocks noChangeAspect="1" noChangeArrowheads="1"/>
          </p:cNvPicPr>
          <p:nvPr/>
        </p:nvPicPr>
        <p:blipFill>
          <a:blip r:embed="rId22"/>
          <a:srcRect/>
          <a:stretch>
            <a:fillRect/>
          </a:stretch>
        </p:blipFill>
        <p:spPr bwMode="auto">
          <a:xfrm>
            <a:off x="2195515" y="4694239"/>
            <a:ext cx="644525" cy="319087"/>
          </a:xfrm>
          <a:prstGeom prst="rect">
            <a:avLst/>
          </a:prstGeom>
          <a:noFill/>
          <a:ln w="9525">
            <a:noFill/>
            <a:miter lim="800000"/>
            <a:headEnd/>
            <a:tailEnd/>
          </a:ln>
        </p:spPr>
      </p:pic>
      <p:sp>
        <p:nvSpPr>
          <p:cNvPr id="91" name="圆角矩形 90"/>
          <p:cNvSpPr/>
          <p:nvPr/>
        </p:nvSpPr>
        <p:spPr bwMode="auto">
          <a:xfrm>
            <a:off x="900115" y="3013076"/>
            <a:ext cx="7794625" cy="415925"/>
          </a:xfrm>
          <a:prstGeom prst="roundRect">
            <a:avLst/>
          </a:prstGeom>
          <a:noFill/>
          <a:ln w="19050" cmpd="sng">
            <a:solidFill>
              <a:srgbClr val="CBB935"/>
            </a:solidFill>
            <a:prstDash val="solid"/>
            <a:round/>
            <a:headEnd type="diamond" w="med" len="med"/>
            <a:tailEnd type="diamond" w="med" len="med"/>
          </a:ln>
          <a:effectLst>
            <a:outerShdw blurRad="50800" dist="50800" dir="5400000" algn="ctr" rotWithShape="0">
              <a:schemeClr val="bg1"/>
            </a:outerShdw>
          </a:effectLst>
        </p:spPr>
        <p:txBody>
          <a:bodyPr anchor="ctr"/>
          <a:lstStyle/>
          <a:p>
            <a:pPr algn="ctr">
              <a:defRPr/>
            </a:pPr>
            <a:endParaRPr lang="zh-CN" altLang="en-US">
              <a:ea typeface="宋体" panose="02010600030101010101" pitchFamily="2" charset="-122"/>
            </a:endParaRPr>
          </a:p>
        </p:txBody>
      </p:sp>
      <p:pic>
        <p:nvPicPr>
          <p:cNvPr id="28701" name="Picture 49" descr="C:\Documents and Settings\Administrator\桌面\11.jpg"/>
          <p:cNvPicPr>
            <a:picLocks noChangeArrowheads="1"/>
          </p:cNvPicPr>
          <p:nvPr/>
        </p:nvPicPr>
        <p:blipFill>
          <a:blip r:embed="rId23"/>
          <a:srcRect/>
          <a:stretch>
            <a:fillRect/>
          </a:stretch>
        </p:blipFill>
        <p:spPr bwMode="auto">
          <a:xfrm>
            <a:off x="976313" y="3100389"/>
            <a:ext cx="787400" cy="328612"/>
          </a:xfrm>
          <a:prstGeom prst="rect">
            <a:avLst/>
          </a:prstGeom>
          <a:noFill/>
          <a:ln w="9525">
            <a:noFill/>
            <a:miter lim="800000"/>
            <a:headEnd/>
            <a:tailEnd/>
          </a:ln>
        </p:spPr>
      </p:pic>
      <p:pic>
        <p:nvPicPr>
          <p:cNvPr id="28702" name="Picture 50" descr="C:\Documents and Settings\Administrator\桌面\22.jpg"/>
          <p:cNvPicPr>
            <a:picLocks noChangeArrowheads="1"/>
          </p:cNvPicPr>
          <p:nvPr/>
        </p:nvPicPr>
        <p:blipFill>
          <a:blip r:embed="rId24"/>
          <a:srcRect/>
          <a:stretch>
            <a:fillRect/>
          </a:stretch>
        </p:blipFill>
        <p:spPr bwMode="auto">
          <a:xfrm>
            <a:off x="1763715" y="3068637"/>
            <a:ext cx="744537" cy="385763"/>
          </a:xfrm>
          <a:prstGeom prst="rect">
            <a:avLst/>
          </a:prstGeom>
          <a:noFill/>
          <a:ln w="9525">
            <a:noFill/>
            <a:miter lim="800000"/>
            <a:headEnd/>
            <a:tailEnd/>
          </a:ln>
        </p:spPr>
      </p:pic>
      <p:pic>
        <p:nvPicPr>
          <p:cNvPr id="28703" name="Picture 51" descr="C:\Documents and Settings\Administrator\桌面\33.jpg"/>
          <p:cNvPicPr>
            <a:picLocks noChangeArrowheads="1"/>
          </p:cNvPicPr>
          <p:nvPr/>
        </p:nvPicPr>
        <p:blipFill>
          <a:blip r:embed="rId25"/>
          <a:srcRect/>
          <a:stretch>
            <a:fillRect/>
          </a:stretch>
        </p:blipFill>
        <p:spPr bwMode="auto">
          <a:xfrm>
            <a:off x="2555877" y="3071814"/>
            <a:ext cx="785813" cy="285751"/>
          </a:xfrm>
          <a:prstGeom prst="rect">
            <a:avLst/>
          </a:prstGeom>
          <a:noFill/>
          <a:ln w="9525">
            <a:noFill/>
            <a:miter lim="800000"/>
            <a:headEnd/>
            <a:tailEnd/>
          </a:ln>
        </p:spPr>
      </p:pic>
      <p:pic>
        <p:nvPicPr>
          <p:cNvPr id="28704" name="Picture 52" descr="C:\Documents and Settings\Administrator\桌面\44.jpg"/>
          <p:cNvPicPr>
            <a:picLocks noChangeAspect="1" noChangeArrowheads="1"/>
          </p:cNvPicPr>
          <p:nvPr/>
        </p:nvPicPr>
        <p:blipFill>
          <a:blip r:embed="rId26"/>
          <a:srcRect/>
          <a:stretch>
            <a:fillRect/>
          </a:stretch>
        </p:blipFill>
        <p:spPr bwMode="auto">
          <a:xfrm>
            <a:off x="3419475" y="3043239"/>
            <a:ext cx="819150" cy="314325"/>
          </a:xfrm>
          <a:prstGeom prst="rect">
            <a:avLst/>
          </a:prstGeom>
          <a:noFill/>
          <a:ln w="9525">
            <a:noFill/>
            <a:miter lim="800000"/>
            <a:headEnd/>
            <a:tailEnd/>
          </a:ln>
        </p:spPr>
      </p:pic>
      <p:pic>
        <p:nvPicPr>
          <p:cNvPr id="28705" name="Picture 53" descr="C:\Documents and Settings\Administrator\桌面\555.jpg"/>
          <p:cNvPicPr>
            <a:picLocks noChangeAspect="1" noChangeArrowheads="1"/>
          </p:cNvPicPr>
          <p:nvPr/>
        </p:nvPicPr>
        <p:blipFill>
          <a:blip r:embed="rId27"/>
          <a:srcRect/>
          <a:stretch>
            <a:fillRect/>
          </a:stretch>
        </p:blipFill>
        <p:spPr bwMode="auto">
          <a:xfrm>
            <a:off x="4284663" y="3067052"/>
            <a:ext cx="893762" cy="290513"/>
          </a:xfrm>
          <a:prstGeom prst="rect">
            <a:avLst/>
          </a:prstGeom>
          <a:noFill/>
          <a:ln w="9525">
            <a:noFill/>
            <a:miter lim="800000"/>
            <a:headEnd/>
            <a:tailEnd/>
          </a:ln>
        </p:spPr>
      </p:pic>
      <p:pic>
        <p:nvPicPr>
          <p:cNvPr id="28706" name="Picture 55" descr="C:\Documents and Settings\Administrator\桌面\77.jpg"/>
          <p:cNvPicPr>
            <a:picLocks noChangeArrowheads="1"/>
          </p:cNvPicPr>
          <p:nvPr/>
        </p:nvPicPr>
        <p:blipFill>
          <a:blip r:embed="rId28"/>
          <a:srcRect/>
          <a:stretch>
            <a:fillRect/>
          </a:stretch>
        </p:blipFill>
        <p:spPr bwMode="auto">
          <a:xfrm>
            <a:off x="5219700" y="3043239"/>
            <a:ext cx="630238" cy="314325"/>
          </a:xfrm>
          <a:prstGeom prst="rect">
            <a:avLst/>
          </a:prstGeom>
          <a:noFill/>
          <a:ln w="9525">
            <a:noFill/>
            <a:miter lim="800000"/>
            <a:headEnd/>
            <a:tailEnd/>
          </a:ln>
        </p:spPr>
      </p:pic>
      <p:sp>
        <p:nvSpPr>
          <p:cNvPr id="28707" name="TextBox 1"/>
          <p:cNvSpPr txBox="1">
            <a:spLocks noChangeArrowheads="1"/>
          </p:cNvSpPr>
          <p:nvPr/>
        </p:nvSpPr>
        <p:spPr bwMode="auto">
          <a:xfrm>
            <a:off x="6372225" y="3905251"/>
            <a:ext cx="1085850" cy="246221"/>
          </a:xfrm>
          <a:prstGeom prst="rect">
            <a:avLst/>
          </a:prstGeom>
          <a:solidFill>
            <a:schemeClr val="bg1"/>
          </a:solidFill>
          <a:ln w="9525">
            <a:noFill/>
            <a:miter lim="800000"/>
          </a:ln>
        </p:spPr>
        <p:txBody>
          <a:bodyPr>
            <a:spAutoFit/>
          </a:bodyPr>
          <a:lstStyle/>
          <a:p>
            <a:pPr algn="ctr">
              <a:lnSpc>
                <a:spcPts val="1200"/>
              </a:lnSpc>
            </a:pPr>
            <a:r>
              <a:rPr lang="zh-CN" altLang="en-US" sz="1600" b="1">
                <a:solidFill>
                  <a:srgbClr val="002060"/>
                </a:solidFill>
                <a:latin typeface="黑体" panose="02010600030101010101" pitchFamily="49" charset="-122"/>
                <a:ea typeface="黑体" panose="02010600030101010101" pitchFamily="49" charset="-122"/>
              </a:rPr>
              <a:t>冠捷科技</a:t>
            </a:r>
          </a:p>
        </p:txBody>
      </p:sp>
      <p:pic>
        <p:nvPicPr>
          <p:cNvPr id="28708" name="图片 3" descr="http://www.dahuatech.com/images/1_02.jpg">
            <a:hlinkClick r:id="rId29"/>
          </p:cNvPr>
          <p:cNvPicPr>
            <a:picLocks noChangeAspect="1" noChangeArrowheads="1"/>
          </p:cNvPicPr>
          <p:nvPr/>
        </p:nvPicPr>
        <p:blipFill>
          <a:blip r:embed="rId30"/>
          <a:srcRect/>
          <a:stretch>
            <a:fillRect/>
          </a:stretch>
        </p:blipFill>
        <p:spPr bwMode="auto">
          <a:xfrm>
            <a:off x="6661150" y="4694239"/>
            <a:ext cx="719138" cy="319087"/>
          </a:xfrm>
          <a:prstGeom prst="rect">
            <a:avLst/>
          </a:prstGeom>
          <a:noFill/>
          <a:ln w="9525">
            <a:noFill/>
            <a:miter lim="800000"/>
            <a:headEnd/>
            <a:tailEnd/>
          </a:ln>
        </p:spPr>
      </p:pic>
      <p:pic>
        <p:nvPicPr>
          <p:cNvPr id="28709" name="Picture 54" descr="C:\Users\小白\AppData\Roaming\Tencent\Users\317180179\QQ\WinTemp\RichOle\Q$NMZWMCP_C(7VX1_5@_P(V.jpg"/>
          <p:cNvPicPr>
            <a:picLocks noChangeAspect="1" noChangeArrowheads="1"/>
          </p:cNvPicPr>
          <p:nvPr/>
        </p:nvPicPr>
        <p:blipFill>
          <a:blip r:embed="rId31"/>
          <a:srcRect/>
          <a:stretch>
            <a:fillRect/>
          </a:stretch>
        </p:blipFill>
        <p:spPr bwMode="auto">
          <a:xfrm>
            <a:off x="3573465" y="3894139"/>
            <a:ext cx="854075" cy="290512"/>
          </a:xfrm>
          <a:prstGeom prst="rect">
            <a:avLst/>
          </a:prstGeom>
          <a:noFill/>
          <a:ln w="9525">
            <a:noFill/>
            <a:miter lim="800000"/>
            <a:headEnd/>
            <a:tailEnd/>
          </a:ln>
        </p:spPr>
      </p:pic>
      <p:pic>
        <p:nvPicPr>
          <p:cNvPr id="28710" name="图片 56"/>
          <p:cNvPicPr>
            <a:picLocks noChangeAspect="1" noChangeArrowheads="1"/>
          </p:cNvPicPr>
          <p:nvPr/>
        </p:nvPicPr>
        <p:blipFill>
          <a:blip r:embed="rId32"/>
          <a:srcRect/>
          <a:stretch>
            <a:fillRect/>
          </a:stretch>
        </p:blipFill>
        <p:spPr bwMode="auto">
          <a:xfrm>
            <a:off x="5895975" y="3068637"/>
            <a:ext cx="1123950" cy="360363"/>
          </a:xfrm>
          <a:prstGeom prst="rect">
            <a:avLst/>
          </a:prstGeom>
          <a:noFill/>
          <a:ln w="9525">
            <a:noFill/>
            <a:miter lim="800000"/>
            <a:headEnd/>
            <a:tailEnd/>
          </a:ln>
        </p:spPr>
      </p:pic>
      <p:pic>
        <p:nvPicPr>
          <p:cNvPr id="28711" name="图片 57"/>
          <p:cNvPicPr>
            <a:picLocks noChangeAspect="1" noChangeArrowheads="1"/>
          </p:cNvPicPr>
          <p:nvPr/>
        </p:nvPicPr>
        <p:blipFill>
          <a:blip r:embed="rId33"/>
          <a:srcRect/>
          <a:stretch>
            <a:fillRect/>
          </a:stretch>
        </p:blipFill>
        <p:spPr bwMode="auto">
          <a:xfrm>
            <a:off x="7092952" y="3071813"/>
            <a:ext cx="1419225" cy="357187"/>
          </a:xfrm>
          <a:prstGeom prst="rect">
            <a:avLst/>
          </a:prstGeom>
          <a:noFill/>
          <a:ln w="9525">
            <a:noFill/>
            <a:miter lim="800000"/>
            <a:headEnd/>
            <a:tailEnd/>
          </a:ln>
        </p:spPr>
      </p:pic>
      <p:pic>
        <p:nvPicPr>
          <p:cNvPr id="28712" name="图片 58"/>
          <p:cNvPicPr>
            <a:picLocks noChangeAspect="1" noChangeArrowheads="1"/>
          </p:cNvPicPr>
          <p:nvPr/>
        </p:nvPicPr>
        <p:blipFill>
          <a:blip r:embed="rId34"/>
          <a:srcRect/>
          <a:stretch>
            <a:fillRect/>
          </a:stretch>
        </p:blipFill>
        <p:spPr bwMode="auto">
          <a:xfrm>
            <a:off x="7551738" y="4676775"/>
            <a:ext cx="1293812" cy="336551"/>
          </a:xfrm>
          <a:prstGeom prst="rect">
            <a:avLst/>
          </a:prstGeom>
          <a:noFill/>
          <a:ln w="9525">
            <a:noFill/>
            <a:miter lim="800000"/>
            <a:headEnd/>
            <a:tailEnd/>
          </a:ln>
        </p:spPr>
      </p:pic>
      <p:sp>
        <p:nvSpPr>
          <p:cNvPr id="51" name="AutoShape 479"/>
          <p:cNvSpPr>
            <a:spLocks noChangeArrowheads="1"/>
          </p:cNvSpPr>
          <p:nvPr/>
        </p:nvSpPr>
        <p:spPr bwMode="auto">
          <a:xfrm>
            <a:off x="119046" y="954074"/>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62076" y="1002664"/>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sp>
        <p:nvSpPr>
          <p:cNvPr id="3" name="TextBox 24"/>
          <p:cNvSpPr txBox="1"/>
          <p:nvPr/>
        </p:nvSpPr>
        <p:spPr>
          <a:xfrm>
            <a:off x="251520" y="908720"/>
            <a:ext cx="2592288" cy="400110"/>
          </a:xfrm>
          <a:prstGeom prst="rect">
            <a:avLst/>
          </a:prstGeom>
          <a:noFill/>
        </p:spPr>
        <p:txBody>
          <a:bodyPr wrap="square" rtlCol="0">
            <a:spAutoFit/>
          </a:bodyPr>
          <a:lstStyle/>
          <a:p>
            <a:r>
              <a:rPr lang="zh-CN" altLang="en-US" sz="2000" b="1" spc="225" dirty="0" smtClean="0">
                <a:solidFill>
                  <a:schemeClr val="accent2">
                    <a:lumMod val="60000"/>
                    <a:lumOff val="40000"/>
                  </a:schemeClr>
                </a:solidFill>
                <a:latin typeface="微软雅黑" panose="020B0503020204020204" pitchFamily="34" charset="-122"/>
                <a:ea typeface="微软雅黑" panose="020B0503020204020204" pitchFamily="34" charset="-122"/>
              </a:rPr>
              <a:t>企业文化</a:t>
            </a:r>
            <a:endParaRPr lang="id-ID" sz="2000" b="1" spc="225"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6" y="1288664"/>
            <a:ext cx="8214230" cy="451406"/>
          </a:xfrm>
          <a:prstGeom prst="rect">
            <a:avLst/>
          </a:prstGeom>
        </p:spPr>
        <p:txBody>
          <a:bodyPr wrap="square">
            <a:spAutoFit/>
          </a:bodyPr>
          <a:lstStyle/>
          <a:p>
            <a:pPr latinLnBrk="1">
              <a:lnSpc>
                <a:spcPts val="2800"/>
              </a:lnSpc>
              <a:buClr>
                <a:schemeClr val="tx2"/>
              </a:buClr>
            </a:pPr>
            <a:r>
              <a:rPr lang="zh-CN" altLang="en-US" b="1" dirty="0" smtClean="0">
                <a:solidFill>
                  <a:srgbClr val="0066FF"/>
                </a:solidFill>
                <a:latin typeface="微软雅黑" panose="020B0503020204020204" pitchFamily="34" charset="-122"/>
                <a:ea typeface="微软雅黑" panose="020B0503020204020204" pitchFamily="34" charset="-122"/>
              </a:rPr>
              <a:t>       公司组织春季义务植树活动，为绿化南京出一份力。</a:t>
            </a:r>
            <a:endParaRPr lang="en-US" altLang="zh-CN" dirty="0" smtClean="0">
              <a:solidFill>
                <a:srgbClr val="0066FF"/>
              </a:solidFill>
              <a:latin typeface="微软雅黑" panose="020B0503020204020204" pitchFamily="34" charset="-122"/>
              <a:ea typeface="微软雅黑" panose="020B0503020204020204" pitchFamily="34" charset="-122"/>
            </a:endParaRPr>
          </a:p>
        </p:txBody>
      </p:sp>
      <p:grpSp>
        <p:nvGrpSpPr>
          <p:cNvPr id="4" name="组合 46"/>
          <p:cNvGrpSpPr/>
          <p:nvPr/>
        </p:nvGrpSpPr>
        <p:grpSpPr>
          <a:xfrm>
            <a:off x="840180" y="1844825"/>
            <a:ext cx="7769586" cy="4313206"/>
            <a:chOff x="840180" y="1844825"/>
            <a:chExt cx="7769586" cy="4313206"/>
          </a:xfrm>
        </p:grpSpPr>
        <p:sp>
          <p:nvSpPr>
            <p:cNvPr id="13" name="矩形 12"/>
            <p:cNvSpPr/>
            <p:nvPr/>
          </p:nvSpPr>
          <p:spPr>
            <a:xfrm>
              <a:off x="840180" y="1844825"/>
              <a:ext cx="4601414" cy="4011282"/>
            </a:xfrm>
            <a:prstGeom prst="rect">
              <a:avLst/>
            </a:prstGeom>
            <a:blipFill>
              <a:blip r:embed="rId2" cstate="print">
                <a:extLst>
                  <a:ext uri="{28A0092B-C50C-407E-A947-70E740481C1C}">
                    <a14:useLocalDpi xmlns="" xmlns:a14="http://schemas.microsoft.com/office/drawing/2010/main" val="0"/>
                  </a:ext>
                </a:extLst>
              </a:blip>
              <a:srcRect/>
              <a:stretch>
                <a:fillRect l="-17000" r="-17000"/>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4" name="椭圆 13"/>
            <p:cNvSpPr/>
            <p:nvPr/>
          </p:nvSpPr>
          <p:spPr>
            <a:xfrm>
              <a:off x="5283266" y="5718085"/>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椭圆 15"/>
            <p:cNvSpPr/>
            <p:nvPr/>
          </p:nvSpPr>
          <p:spPr>
            <a:xfrm>
              <a:off x="8058958" y="4145661"/>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椭圆 16"/>
            <p:cNvSpPr/>
            <p:nvPr/>
          </p:nvSpPr>
          <p:spPr>
            <a:xfrm>
              <a:off x="8177705" y="4145661"/>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矩形 17"/>
            <p:cNvSpPr/>
            <p:nvPr/>
          </p:nvSpPr>
          <p:spPr>
            <a:xfrm>
              <a:off x="6628907" y="4367921"/>
              <a:ext cx="1707124" cy="1488185"/>
            </a:xfrm>
            <a:prstGeom prst="rect">
              <a:avLst/>
            </a:prstGeom>
            <a:blipFill>
              <a:blip r:embed="rId3" cstate="print">
                <a:extLst>
                  <a:ext uri="{28A0092B-C50C-407E-A947-70E740481C1C}">
                    <a14:useLocalDpi xmlns="" xmlns:a14="http://schemas.microsoft.com/office/drawing/2010/main" val="0"/>
                  </a:ext>
                </a:extLst>
              </a:blip>
              <a:srcRect/>
              <a:stretch>
                <a:fillRect t="-17000" b="-17000"/>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9" name="椭圆 18"/>
            <p:cNvSpPr/>
            <p:nvPr/>
          </p:nvSpPr>
          <p:spPr>
            <a:xfrm>
              <a:off x="7999585" y="5718085"/>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椭圆 19"/>
            <p:cNvSpPr/>
            <p:nvPr/>
          </p:nvSpPr>
          <p:spPr>
            <a:xfrm>
              <a:off x="8088645" y="5640446"/>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椭圆 20"/>
            <p:cNvSpPr/>
            <p:nvPr/>
          </p:nvSpPr>
          <p:spPr>
            <a:xfrm>
              <a:off x="8177705" y="5562809"/>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矩形 21"/>
            <p:cNvSpPr/>
            <p:nvPr/>
          </p:nvSpPr>
          <p:spPr>
            <a:xfrm>
              <a:off x="5538373" y="4989670"/>
              <a:ext cx="993905" cy="866436"/>
            </a:xfrm>
            <a:prstGeom prst="rect">
              <a:avLst/>
            </a:prstGeom>
            <a:blipFill>
              <a:blip r:embed="rId4" cstate="print">
                <a:extLst>
                  <a:ext uri="{28A0092B-C50C-407E-A947-70E740481C1C}">
                    <a14:useLocalDpi xmlns="" xmlns:a14="http://schemas.microsoft.com/office/drawing/2010/main" val="0"/>
                  </a:ext>
                </a:extLst>
              </a:blip>
              <a:srcRect/>
              <a:stretch>
                <a:fillRect l="-17000" r="-17000"/>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3" name="椭圆 22"/>
            <p:cNvSpPr/>
            <p:nvPr/>
          </p:nvSpPr>
          <p:spPr>
            <a:xfrm>
              <a:off x="6255204" y="5614567"/>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椭圆 23"/>
            <p:cNvSpPr/>
            <p:nvPr/>
          </p:nvSpPr>
          <p:spPr>
            <a:xfrm>
              <a:off x="6373949" y="5614567"/>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椭圆 24"/>
            <p:cNvSpPr/>
            <p:nvPr/>
          </p:nvSpPr>
          <p:spPr>
            <a:xfrm>
              <a:off x="6255204" y="5718085"/>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椭圆 25"/>
            <p:cNvSpPr/>
            <p:nvPr/>
          </p:nvSpPr>
          <p:spPr>
            <a:xfrm>
              <a:off x="6373949" y="5718085"/>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矩形 26"/>
            <p:cNvSpPr/>
            <p:nvPr/>
          </p:nvSpPr>
          <p:spPr>
            <a:xfrm>
              <a:off x="5538373" y="4367921"/>
              <a:ext cx="993905" cy="533500"/>
            </a:xfrm>
            <a:prstGeom prst="rect">
              <a:avLst/>
            </a:prstGeom>
            <a:blipFill>
              <a:blip r:embed="rId5" cstate="print">
                <a:extLst>
                  <a:ext uri="{28A0092B-C50C-407E-A947-70E740481C1C}">
                    <a14:useLocalDpi xmlns="" xmlns:a14="http://schemas.microsoft.com/office/drawing/2010/main" val="0"/>
                  </a:ext>
                </a:extLst>
              </a:blip>
              <a:srcRect/>
              <a:stretch>
                <a:fillRect t="-4000" b="-4000"/>
              </a:stretch>
            </a:blip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8" name="椭圆 27"/>
            <p:cNvSpPr/>
            <p:nvPr/>
          </p:nvSpPr>
          <p:spPr>
            <a:xfrm>
              <a:off x="6195830" y="4763399"/>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椭圆 28"/>
            <p:cNvSpPr/>
            <p:nvPr/>
          </p:nvSpPr>
          <p:spPr>
            <a:xfrm>
              <a:off x="6284890" y="4685761"/>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椭圆 29"/>
            <p:cNvSpPr/>
            <p:nvPr/>
          </p:nvSpPr>
          <p:spPr>
            <a:xfrm>
              <a:off x="6373949" y="4608123"/>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椭圆 30"/>
            <p:cNvSpPr/>
            <p:nvPr/>
          </p:nvSpPr>
          <p:spPr>
            <a:xfrm>
              <a:off x="6195830" y="4608123"/>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48" name="椭圆 27647"/>
            <p:cNvSpPr/>
            <p:nvPr/>
          </p:nvSpPr>
          <p:spPr>
            <a:xfrm>
              <a:off x="6373949" y="4763399"/>
              <a:ext cx="79164"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52" name="椭圆 27651"/>
            <p:cNvSpPr/>
            <p:nvPr/>
          </p:nvSpPr>
          <p:spPr>
            <a:xfrm>
              <a:off x="6852091" y="5972563"/>
              <a:ext cx="78855"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53" name="任意多边形 27652"/>
            <p:cNvSpPr/>
            <p:nvPr/>
          </p:nvSpPr>
          <p:spPr>
            <a:xfrm>
              <a:off x="6930946" y="5856107"/>
              <a:ext cx="99649" cy="301924"/>
            </a:xfrm>
            <a:custGeom>
              <a:avLst/>
              <a:gdLst>
                <a:gd name="connsiteX0" fmla="*/ 0 w 89648"/>
                <a:gd name="connsiteY0" fmla="*/ 0 h 311583"/>
                <a:gd name="connsiteX1" fmla="*/ 89648 w 89648"/>
                <a:gd name="connsiteY1" fmla="*/ 0 h 311583"/>
                <a:gd name="connsiteX2" fmla="*/ 89648 w 89648"/>
                <a:gd name="connsiteY2" fmla="*/ 311583 h 311583"/>
                <a:gd name="connsiteX3" fmla="*/ 0 w 89648"/>
                <a:gd name="connsiteY3" fmla="*/ 311583 h 311583"/>
                <a:gd name="connsiteX4" fmla="*/ 0 w 89648"/>
                <a:gd name="connsiteY4" fmla="*/ 0 h 3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11583">
                  <a:moveTo>
                    <a:pt x="0" y="0"/>
                  </a:moveTo>
                  <a:lnTo>
                    <a:pt x="89648" y="0"/>
                  </a:lnTo>
                  <a:lnTo>
                    <a:pt x="89648" y="311583"/>
                  </a:lnTo>
                  <a:lnTo>
                    <a:pt x="0" y="31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zh-CN" altLang="en-US" sz="500" kern="1200" dirty="0"/>
            </a:p>
          </p:txBody>
        </p:sp>
        <p:sp>
          <p:nvSpPr>
            <p:cNvPr id="27654" name="椭圆 27653"/>
            <p:cNvSpPr/>
            <p:nvPr/>
          </p:nvSpPr>
          <p:spPr>
            <a:xfrm>
              <a:off x="7030596" y="5972563"/>
              <a:ext cx="78763"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55" name="椭圆 27654"/>
            <p:cNvSpPr/>
            <p:nvPr/>
          </p:nvSpPr>
          <p:spPr>
            <a:xfrm>
              <a:off x="7148972" y="5972563"/>
              <a:ext cx="78763"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56" name="任意多边形 27655"/>
            <p:cNvSpPr/>
            <p:nvPr/>
          </p:nvSpPr>
          <p:spPr>
            <a:xfrm>
              <a:off x="7227734" y="5856107"/>
              <a:ext cx="99649" cy="301924"/>
            </a:xfrm>
            <a:custGeom>
              <a:avLst/>
              <a:gdLst>
                <a:gd name="connsiteX0" fmla="*/ 0 w 89648"/>
                <a:gd name="connsiteY0" fmla="*/ 0 h 311583"/>
                <a:gd name="connsiteX1" fmla="*/ 89648 w 89648"/>
                <a:gd name="connsiteY1" fmla="*/ 0 h 311583"/>
                <a:gd name="connsiteX2" fmla="*/ 89648 w 89648"/>
                <a:gd name="connsiteY2" fmla="*/ 311583 h 311583"/>
                <a:gd name="connsiteX3" fmla="*/ 0 w 89648"/>
                <a:gd name="connsiteY3" fmla="*/ 311583 h 311583"/>
                <a:gd name="connsiteX4" fmla="*/ 0 w 89648"/>
                <a:gd name="connsiteY4" fmla="*/ 0 h 3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11583">
                  <a:moveTo>
                    <a:pt x="0" y="0"/>
                  </a:moveTo>
                  <a:lnTo>
                    <a:pt x="89648" y="0"/>
                  </a:lnTo>
                  <a:lnTo>
                    <a:pt x="89648" y="311583"/>
                  </a:lnTo>
                  <a:lnTo>
                    <a:pt x="0" y="31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zh-CN" altLang="en-US" sz="500" kern="1200" dirty="0"/>
            </a:p>
          </p:txBody>
        </p:sp>
        <p:sp>
          <p:nvSpPr>
            <p:cNvPr id="27657" name="椭圆 27656"/>
            <p:cNvSpPr/>
            <p:nvPr/>
          </p:nvSpPr>
          <p:spPr>
            <a:xfrm>
              <a:off x="7327384" y="6050202"/>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58" name="椭圆 27657"/>
            <p:cNvSpPr/>
            <p:nvPr/>
          </p:nvSpPr>
          <p:spPr>
            <a:xfrm>
              <a:off x="7416150" y="5972563"/>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59" name="椭圆 27658"/>
            <p:cNvSpPr/>
            <p:nvPr/>
          </p:nvSpPr>
          <p:spPr>
            <a:xfrm>
              <a:off x="7504916" y="5894926"/>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0" name="任意多边形 27659"/>
            <p:cNvSpPr/>
            <p:nvPr/>
          </p:nvSpPr>
          <p:spPr>
            <a:xfrm>
              <a:off x="8510116" y="5542939"/>
              <a:ext cx="99649" cy="301924"/>
            </a:xfrm>
            <a:custGeom>
              <a:avLst/>
              <a:gdLst>
                <a:gd name="connsiteX0" fmla="*/ 0 w 89648"/>
                <a:gd name="connsiteY0" fmla="*/ 0 h 311583"/>
                <a:gd name="connsiteX1" fmla="*/ 89648 w 89648"/>
                <a:gd name="connsiteY1" fmla="*/ 0 h 311583"/>
                <a:gd name="connsiteX2" fmla="*/ 89648 w 89648"/>
                <a:gd name="connsiteY2" fmla="*/ 311583 h 311583"/>
                <a:gd name="connsiteX3" fmla="*/ 0 w 89648"/>
                <a:gd name="connsiteY3" fmla="*/ 311583 h 311583"/>
                <a:gd name="connsiteX4" fmla="*/ 0 w 89648"/>
                <a:gd name="connsiteY4" fmla="*/ 0 h 3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11583">
                  <a:moveTo>
                    <a:pt x="0" y="0"/>
                  </a:moveTo>
                  <a:lnTo>
                    <a:pt x="89648" y="0"/>
                  </a:lnTo>
                  <a:lnTo>
                    <a:pt x="89648" y="311583"/>
                  </a:lnTo>
                  <a:lnTo>
                    <a:pt x="0" y="311583"/>
                  </a:lnTo>
                  <a:lnTo>
                    <a:pt x="0" y="0"/>
                  </a:lnTo>
                  <a:close/>
                </a:path>
              </a:pathLst>
            </a:custGeom>
            <a:scene3d>
              <a:camera prst="orthographicFront"/>
              <a:lightRig rig="threePt" dir="t"/>
            </a:scene3d>
            <a:sp3d>
              <a:bevel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zh-CN" altLang="en-US" sz="500" kern="1200" dirty="0"/>
            </a:p>
          </p:txBody>
        </p:sp>
        <p:sp>
          <p:nvSpPr>
            <p:cNvPr id="27661" name="椭圆 27660"/>
            <p:cNvSpPr/>
            <p:nvPr/>
          </p:nvSpPr>
          <p:spPr>
            <a:xfrm>
              <a:off x="7683315" y="5920805"/>
              <a:ext cx="78763"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2" name="椭圆 27661"/>
            <p:cNvSpPr/>
            <p:nvPr/>
          </p:nvSpPr>
          <p:spPr>
            <a:xfrm>
              <a:off x="7801690" y="5920805"/>
              <a:ext cx="78763"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3" name="椭圆 27662"/>
            <p:cNvSpPr/>
            <p:nvPr/>
          </p:nvSpPr>
          <p:spPr>
            <a:xfrm>
              <a:off x="7683315" y="6024322"/>
              <a:ext cx="78763"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4" name="椭圆 27663"/>
            <p:cNvSpPr/>
            <p:nvPr/>
          </p:nvSpPr>
          <p:spPr>
            <a:xfrm>
              <a:off x="7801690" y="6024322"/>
              <a:ext cx="78763"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5" name="任意多边形 27664"/>
            <p:cNvSpPr/>
            <p:nvPr/>
          </p:nvSpPr>
          <p:spPr>
            <a:xfrm>
              <a:off x="8510117" y="5822044"/>
              <a:ext cx="99649" cy="301924"/>
            </a:xfrm>
            <a:custGeom>
              <a:avLst/>
              <a:gdLst>
                <a:gd name="connsiteX0" fmla="*/ 0 w 89648"/>
                <a:gd name="connsiteY0" fmla="*/ 0 h 311583"/>
                <a:gd name="connsiteX1" fmla="*/ 89648 w 89648"/>
                <a:gd name="connsiteY1" fmla="*/ 0 h 311583"/>
                <a:gd name="connsiteX2" fmla="*/ 89648 w 89648"/>
                <a:gd name="connsiteY2" fmla="*/ 311583 h 311583"/>
                <a:gd name="connsiteX3" fmla="*/ 0 w 89648"/>
                <a:gd name="connsiteY3" fmla="*/ 311583 h 311583"/>
                <a:gd name="connsiteX4" fmla="*/ 0 w 89648"/>
                <a:gd name="connsiteY4" fmla="*/ 0 h 3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11583">
                  <a:moveTo>
                    <a:pt x="0" y="0"/>
                  </a:moveTo>
                  <a:lnTo>
                    <a:pt x="89648" y="0"/>
                  </a:lnTo>
                  <a:lnTo>
                    <a:pt x="89648" y="311583"/>
                  </a:lnTo>
                  <a:lnTo>
                    <a:pt x="0" y="31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zh-CN" altLang="en-US" sz="500" kern="1200" dirty="0"/>
            </a:p>
          </p:txBody>
        </p:sp>
        <p:sp>
          <p:nvSpPr>
            <p:cNvPr id="27666" name="椭圆 27665"/>
            <p:cNvSpPr/>
            <p:nvPr/>
          </p:nvSpPr>
          <p:spPr>
            <a:xfrm>
              <a:off x="7980103" y="6050202"/>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7" name="椭圆 27666"/>
            <p:cNvSpPr/>
            <p:nvPr/>
          </p:nvSpPr>
          <p:spPr>
            <a:xfrm>
              <a:off x="8068869" y="5972563"/>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8" name="椭圆 27667"/>
            <p:cNvSpPr/>
            <p:nvPr/>
          </p:nvSpPr>
          <p:spPr>
            <a:xfrm>
              <a:off x="8157634" y="5894926"/>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9" name="椭圆 27668"/>
            <p:cNvSpPr/>
            <p:nvPr/>
          </p:nvSpPr>
          <p:spPr>
            <a:xfrm>
              <a:off x="7980103" y="5894926"/>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70" name="椭圆 27669"/>
            <p:cNvSpPr/>
            <p:nvPr/>
          </p:nvSpPr>
          <p:spPr>
            <a:xfrm>
              <a:off x="8157634" y="6050202"/>
              <a:ext cx="78748" cy="69011"/>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71" name="任意多边形 27670"/>
            <p:cNvSpPr/>
            <p:nvPr/>
          </p:nvSpPr>
          <p:spPr>
            <a:xfrm>
              <a:off x="8236383" y="5856107"/>
              <a:ext cx="99649" cy="301924"/>
            </a:xfrm>
            <a:custGeom>
              <a:avLst/>
              <a:gdLst>
                <a:gd name="connsiteX0" fmla="*/ 0 w 89648"/>
                <a:gd name="connsiteY0" fmla="*/ 0 h 311583"/>
                <a:gd name="connsiteX1" fmla="*/ 89648 w 89648"/>
                <a:gd name="connsiteY1" fmla="*/ 0 h 311583"/>
                <a:gd name="connsiteX2" fmla="*/ 89648 w 89648"/>
                <a:gd name="connsiteY2" fmla="*/ 311583 h 311583"/>
                <a:gd name="connsiteX3" fmla="*/ 0 w 89648"/>
                <a:gd name="connsiteY3" fmla="*/ 311583 h 311583"/>
                <a:gd name="connsiteX4" fmla="*/ 0 w 89648"/>
                <a:gd name="connsiteY4" fmla="*/ 0 h 3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11583">
                  <a:moveTo>
                    <a:pt x="0" y="0"/>
                  </a:moveTo>
                  <a:lnTo>
                    <a:pt x="89648" y="0"/>
                  </a:lnTo>
                  <a:lnTo>
                    <a:pt x="89648" y="311583"/>
                  </a:lnTo>
                  <a:lnTo>
                    <a:pt x="0" y="311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zh-CN" altLang="en-US" sz="500" kern="1200" dirty="0"/>
            </a:p>
          </p:txBody>
        </p:sp>
      </p:grpSp>
      <p:pic>
        <p:nvPicPr>
          <p:cNvPr id="48" name="图片 47" descr="义务植树集锦图片1.jpg"/>
          <p:cNvPicPr>
            <a:picLocks noChangeAspect="1"/>
          </p:cNvPicPr>
          <p:nvPr/>
        </p:nvPicPr>
        <p:blipFill>
          <a:blip r:embed="rId6" cstate="print"/>
          <a:srcRect l="-803" r="-972"/>
          <a:stretch>
            <a:fillRect/>
          </a:stretch>
        </p:blipFill>
        <p:spPr>
          <a:xfrm>
            <a:off x="5500694" y="1928802"/>
            <a:ext cx="2857520" cy="2214578"/>
          </a:xfrm>
          <a:prstGeom prst="rect">
            <a:avLst/>
          </a:prstGeom>
        </p:spPr>
      </p:pic>
    </p:spTree>
    <p:extLst>
      <p:ext uri="{BB962C8B-B14F-4D97-AF65-F5344CB8AC3E}">
        <p14:creationId xmlns="" xmlns:p14="http://schemas.microsoft.com/office/powerpoint/2010/main" val="271235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62076" y="1002664"/>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sp>
        <p:nvSpPr>
          <p:cNvPr id="3" name="TextBox 24"/>
          <p:cNvSpPr txBox="1"/>
          <p:nvPr/>
        </p:nvSpPr>
        <p:spPr>
          <a:xfrm>
            <a:off x="251520" y="908720"/>
            <a:ext cx="2592288" cy="400110"/>
          </a:xfrm>
          <a:prstGeom prst="rect">
            <a:avLst/>
          </a:prstGeom>
          <a:noFill/>
        </p:spPr>
        <p:txBody>
          <a:bodyPr wrap="square" rtlCol="0">
            <a:spAutoFit/>
          </a:bodyPr>
          <a:lstStyle/>
          <a:p>
            <a:r>
              <a:rPr lang="zh-CN" altLang="en-US" sz="2000" b="1" spc="225" dirty="0" smtClean="0">
                <a:solidFill>
                  <a:schemeClr val="accent2">
                    <a:lumMod val="60000"/>
                    <a:lumOff val="40000"/>
                  </a:schemeClr>
                </a:solidFill>
                <a:latin typeface="微软雅黑" panose="020B0503020204020204" pitchFamily="34" charset="-122"/>
                <a:ea typeface="微软雅黑" panose="020B0503020204020204" pitchFamily="34" charset="-122"/>
              </a:rPr>
              <a:t>企业文化</a:t>
            </a:r>
            <a:endParaRPr lang="id-ID" sz="2000" b="1" spc="225"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6" y="1484784"/>
            <a:ext cx="8214230" cy="451406"/>
          </a:xfrm>
          <a:prstGeom prst="rect">
            <a:avLst/>
          </a:prstGeom>
        </p:spPr>
        <p:txBody>
          <a:bodyPr wrap="square">
            <a:spAutoFit/>
          </a:bodyPr>
          <a:lstStyle/>
          <a:p>
            <a:pPr latinLnBrk="1">
              <a:lnSpc>
                <a:spcPts val="2800"/>
              </a:lnSpc>
              <a:buClr>
                <a:schemeClr val="tx2"/>
              </a:buClr>
            </a:pPr>
            <a:r>
              <a:rPr lang="zh-CN" altLang="en-US" b="1" dirty="0" smtClean="0">
                <a:solidFill>
                  <a:srgbClr val="0066FF"/>
                </a:solidFill>
                <a:latin typeface="微软雅黑" panose="020B0503020204020204" pitchFamily="34" charset="-122"/>
                <a:ea typeface="微软雅黑" panose="020B0503020204020204" pitchFamily="34" charset="-122"/>
              </a:rPr>
              <a:t>       </a:t>
            </a:r>
            <a:r>
              <a:rPr lang="zh-CN" altLang="en-US" dirty="0" smtClean="0">
                <a:solidFill>
                  <a:srgbClr val="0066FF"/>
                </a:solidFill>
                <a:latin typeface="微软雅黑" panose="020B0503020204020204" pitchFamily="34" charset="-122"/>
                <a:ea typeface="微软雅黑" panose="020B0503020204020204" pitchFamily="34" charset="-122"/>
              </a:rPr>
              <a:t>公司及集团内组织的各类体育活动：羽毛球和篮球比赛。</a:t>
            </a:r>
            <a:endParaRPr lang="en-US" altLang="zh-CN" dirty="0" smtClean="0">
              <a:solidFill>
                <a:srgbClr val="0066FF"/>
              </a:solidFill>
              <a:latin typeface="微软雅黑" panose="020B0503020204020204" pitchFamily="34" charset="-122"/>
              <a:ea typeface="微软雅黑" panose="020B0503020204020204" pitchFamily="34" charset="-122"/>
            </a:endParaRPr>
          </a:p>
        </p:txBody>
      </p:sp>
      <p:grpSp>
        <p:nvGrpSpPr>
          <p:cNvPr id="4" name="组合 9"/>
          <p:cNvGrpSpPr/>
          <p:nvPr/>
        </p:nvGrpSpPr>
        <p:grpSpPr>
          <a:xfrm>
            <a:off x="966620" y="2356311"/>
            <a:ext cx="4391131" cy="3695544"/>
            <a:chOff x="1187624" y="2330550"/>
            <a:chExt cx="4391131" cy="3695544"/>
          </a:xfrm>
        </p:grpSpPr>
        <p:sp>
          <p:nvSpPr>
            <p:cNvPr id="11" name="任意多边形 10"/>
            <p:cNvSpPr/>
            <p:nvPr/>
          </p:nvSpPr>
          <p:spPr>
            <a:xfrm>
              <a:off x="2576323" y="4632729"/>
              <a:ext cx="1613732" cy="1385437"/>
            </a:xfrm>
            <a:custGeom>
              <a:avLst/>
              <a:gdLst>
                <a:gd name="connsiteX0" fmla="*/ 0 w 1613732"/>
                <a:gd name="connsiteY0" fmla="*/ 692719 h 1385437"/>
                <a:gd name="connsiteX1" fmla="*/ 346359 w 1613732"/>
                <a:gd name="connsiteY1" fmla="*/ 0 h 1385437"/>
                <a:gd name="connsiteX2" fmla="*/ 1267373 w 1613732"/>
                <a:gd name="connsiteY2" fmla="*/ 0 h 1385437"/>
                <a:gd name="connsiteX3" fmla="*/ 1613732 w 1613732"/>
                <a:gd name="connsiteY3" fmla="*/ 692719 h 1385437"/>
                <a:gd name="connsiteX4" fmla="*/ 1267373 w 1613732"/>
                <a:gd name="connsiteY4" fmla="*/ 1385437 h 1385437"/>
                <a:gd name="connsiteX5" fmla="*/ 346359 w 1613732"/>
                <a:gd name="connsiteY5" fmla="*/ 1385437 h 1385437"/>
                <a:gd name="connsiteX6" fmla="*/ 0 w 1613732"/>
                <a:gd name="connsiteY6" fmla="*/ 692719 h 138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732" h="1385437">
                  <a:moveTo>
                    <a:pt x="0" y="692719"/>
                  </a:moveTo>
                  <a:lnTo>
                    <a:pt x="346359" y="0"/>
                  </a:lnTo>
                  <a:lnTo>
                    <a:pt x="1267373" y="0"/>
                  </a:lnTo>
                  <a:lnTo>
                    <a:pt x="1613732" y="692719"/>
                  </a:lnTo>
                  <a:lnTo>
                    <a:pt x="1267373" y="1385437"/>
                  </a:lnTo>
                  <a:lnTo>
                    <a:pt x="346359" y="1385437"/>
                  </a:lnTo>
                  <a:lnTo>
                    <a:pt x="0" y="692719"/>
                  </a:lnTo>
                  <a:close/>
                </a:path>
              </a:pathLst>
            </a:custGeom>
            <a:ln>
              <a:solidFill>
                <a:srgbClr val="00B05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931" tIns="262833" rIns="249931" bIns="262833" numCol="1" spcCol="1270" anchor="ctr" anchorCtr="0">
              <a:noAutofit/>
            </a:bodyPr>
            <a:lstStyle/>
            <a:p>
              <a:pPr lvl="0" algn="ctr" defTabSz="1689100">
                <a:lnSpc>
                  <a:spcPct val="90000"/>
                </a:lnSpc>
                <a:spcBef>
                  <a:spcPct val="0"/>
                </a:spcBef>
                <a:spcAft>
                  <a:spcPct val="35000"/>
                </a:spcAft>
              </a:pPr>
              <a:endParaRPr lang="zh-CN" altLang="en-US" sz="3800" kern="1200"/>
            </a:p>
          </p:txBody>
        </p:sp>
        <p:sp>
          <p:nvSpPr>
            <p:cNvPr id="13" name="六边形 12"/>
            <p:cNvSpPr/>
            <p:nvPr/>
          </p:nvSpPr>
          <p:spPr>
            <a:xfrm>
              <a:off x="2614827" y="5252249"/>
              <a:ext cx="188240" cy="162255"/>
            </a:xfrm>
            <a:prstGeom prst="hexagon">
              <a:avLst>
                <a:gd name="adj" fmla="val 25000"/>
                <a:gd name="vf" fmla="val 115470"/>
              </a:avLst>
            </a:prstGeom>
            <a:ln>
              <a:solidFill>
                <a:srgbClr val="00B05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六边形 13"/>
            <p:cNvSpPr/>
            <p:nvPr/>
          </p:nvSpPr>
          <p:spPr>
            <a:xfrm>
              <a:off x="1187624" y="3866811"/>
              <a:ext cx="1613732" cy="1385437"/>
            </a:xfrm>
            <a:prstGeom prst="hexagon">
              <a:avLst>
                <a:gd name="adj" fmla="val 25000"/>
                <a:gd name="vf" fmla="val 115470"/>
              </a:avLst>
            </a:prstGeom>
            <a:blipFill>
              <a:blip r:embed="rId2" cstate="print">
                <a:extLst>
                  <a:ext uri="{28A0092B-C50C-407E-A947-70E740481C1C}">
                    <a14:useLocalDpi xmlns="" xmlns:a14="http://schemas.microsoft.com/office/drawing/2010/main" val="0"/>
                  </a:ext>
                </a:extLst>
              </a:blip>
              <a:srcRect/>
              <a:stretch>
                <a:fillRect l="-7000" r="-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六边形 14"/>
            <p:cNvSpPr/>
            <p:nvPr/>
          </p:nvSpPr>
          <p:spPr>
            <a:xfrm>
              <a:off x="2293107" y="5068237"/>
              <a:ext cx="188240" cy="162255"/>
            </a:xfrm>
            <a:prstGeom prst="hexagon">
              <a:avLst>
                <a:gd name="adj" fmla="val 25000"/>
                <a:gd name="vf" fmla="val 115470"/>
              </a:avLst>
            </a:prstGeom>
            <a:ln>
              <a:solidFill>
                <a:srgbClr val="00B05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任意多边形 15"/>
            <p:cNvSpPr/>
            <p:nvPr/>
          </p:nvSpPr>
          <p:spPr>
            <a:xfrm>
              <a:off x="3965023" y="3862386"/>
              <a:ext cx="1613732" cy="1385437"/>
            </a:xfrm>
            <a:custGeom>
              <a:avLst/>
              <a:gdLst>
                <a:gd name="connsiteX0" fmla="*/ 0 w 1613732"/>
                <a:gd name="connsiteY0" fmla="*/ 692719 h 1385437"/>
                <a:gd name="connsiteX1" fmla="*/ 346359 w 1613732"/>
                <a:gd name="connsiteY1" fmla="*/ 0 h 1385437"/>
                <a:gd name="connsiteX2" fmla="*/ 1267373 w 1613732"/>
                <a:gd name="connsiteY2" fmla="*/ 0 h 1385437"/>
                <a:gd name="connsiteX3" fmla="*/ 1613732 w 1613732"/>
                <a:gd name="connsiteY3" fmla="*/ 692719 h 1385437"/>
                <a:gd name="connsiteX4" fmla="*/ 1267373 w 1613732"/>
                <a:gd name="connsiteY4" fmla="*/ 1385437 h 1385437"/>
                <a:gd name="connsiteX5" fmla="*/ 346359 w 1613732"/>
                <a:gd name="connsiteY5" fmla="*/ 1385437 h 1385437"/>
                <a:gd name="connsiteX6" fmla="*/ 0 w 1613732"/>
                <a:gd name="connsiteY6" fmla="*/ 692719 h 138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732" h="1385437">
                  <a:moveTo>
                    <a:pt x="0" y="692719"/>
                  </a:moveTo>
                  <a:lnTo>
                    <a:pt x="346359" y="0"/>
                  </a:lnTo>
                  <a:lnTo>
                    <a:pt x="1267373" y="0"/>
                  </a:lnTo>
                  <a:lnTo>
                    <a:pt x="1613732" y="692719"/>
                  </a:lnTo>
                  <a:lnTo>
                    <a:pt x="1267373" y="1385437"/>
                  </a:lnTo>
                  <a:lnTo>
                    <a:pt x="346359" y="1385437"/>
                  </a:lnTo>
                  <a:lnTo>
                    <a:pt x="0" y="692719"/>
                  </a:lnTo>
                  <a:close/>
                </a:path>
              </a:pathLst>
            </a:custGeom>
            <a:ln>
              <a:solidFill>
                <a:srgbClr val="00B05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931" tIns="262833" rIns="249931" bIns="262833" numCol="1" spcCol="1270" anchor="ctr" anchorCtr="0">
              <a:noAutofit/>
            </a:bodyPr>
            <a:lstStyle/>
            <a:p>
              <a:pPr lvl="0" algn="ctr" defTabSz="1689100">
                <a:lnSpc>
                  <a:spcPct val="90000"/>
                </a:lnSpc>
                <a:spcBef>
                  <a:spcPct val="0"/>
                </a:spcBef>
                <a:spcAft>
                  <a:spcPct val="35000"/>
                </a:spcAft>
              </a:pPr>
              <a:endParaRPr lang="zh-CN" altLang="en-US" sz="3800" kern="1200"/>
            </a:p>
          </p:txBody>
        </p:sp>
        <p:sp>
          <p:nvSpPr>
            <p:cNvPr id="17" name="六边形 16"/>
            <p:cNvSpPr/>
            <p:nvPr/>
          </p:nvSpPr>
          <p:spPr>
            <a:xfrm>
              <a:off x="5075641" y="5060861"/>
              <a:ext cx="188240" cy="162255"/>
            </a:xfrm>
            <a:prstGeom prst="hexagon">
              <a:avLst>
                <a:gd name="adj" fmla="val 25000"/>
                <a:gd name="vf" fmla="val 115470"/>
              </a:avLst>
            </a:prstGeom>
            <a:ln>
              <a:solidFill>
                <a:srgbClr val="00B05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六边形 17"/>
            <p:cNvSpPr/>
            <p:nvPr/>
          </p:nvSpPr>
          <p:spPr>
            <a:xfrm>
              <a:off x="2588675" y="4640657"/>
              <a:ext cx="1613732" cy="1385437"/>
            </a:xfrm>
            <a:prstGeom prst="hexagon">
              <a:avLst>
                <a:gd name="adj" fmla="val 25000"/>
                <a:gd name="vf" fmla="val 115470"/>
              </a:avLst>
            </a:prstGeom>
            <a:blipFill>
              <a:blip r:embed="rId3" cstate="print">
                <a:extLst>
                  <a:ext uri="{28A0092B-C50C-407E-A947-70E740481C1C}">
                    <a14:useLocalDpi xmlns="" xmlns:a14="http://schemas.microsoft.com/office/drawing/2010/main" val="0"/>
                  </a:ext>
                </a:extLst>
              </a:blip>
              <a:srcRect/>
              <a:stretch>
                <a:fillRect l="-7000" r="-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任意多边形 19"/>
            <p:cNvSpPr/>
            <p:nvPr/>
          </p:nvSpPr>
          <p:spPr>
            <a:xfrm>
              <a:off x="2576323" y="3100893"/>
              <a:ext cx="1613732" cy="1385437"/>
            </a:xfrm>
            <a:custGeom>
              <a:avLst/>
              <a:gdLst>
                <a:gd name="connsiteX0" fmla="*/ 0 w 1613732"/>
                <a:gd name="connsiteY0" fmla="*/ 692719 h 1385437"/>
                <a:gd name="connsiteX1" fmla="*/ 346359 w 1613732"/>
                <a:gd name="connsiteY1" fmla="*/ 0 h 1385437"/>
                <a:gd name="connsiteX2" fmla="*/ 1267373 w 1613732"/>
                <a:gd name="connsiteY2" fmla="*/ 0 h 1385437"/>
                <a:gd name="connsiteX3" fmla="*/ 1613732 w 1613732"/>
                <a:gd name="connsiteY3" fmla="*/ 692719 h 1385437"/>
                <a:gd name="connsiteX4" fmla="*/ 1267373 w 1613732"/>
                <a:gd name="connsiteY4" fmla="*/ 1385437 h 1385437"/>
                <a:gd name="connsiteX5" fmla="*/ 346359 w 1613732"/>
                <a:gd name="connsiteY5" fmla="*/ 1385437 h 1385437"/>
                <a:gd name="connsiteX6" fmla="*/ 0 w 1613732"/>
                <a:gd name="connsiteY6" fmla="*/ 692719 h 138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732" h="1385437">
                  <a:moveTo>
                    <a:pt x="0" y="692719"/>
                  </a:moveTo>
                  <a:lnTo>
                    <a:pt x="346359" y="0"/>
                  </a:lnTo>
                  <a:lnTo>
                    <a:pt x="1267373" y="0"/>
                  </a:lnTo>
                  <a:lnTo>
                    <a:pt x="1613732" y="692719"/>
                  </a:lnTo>
                  <a:lnTo>
                    <a:pt x="1267373" y="1385437"/>
                  </a:lnTo>
                  <a:lnTo>
                    <a:pt x="346359" y="1385437"/>
                  </a:lnTo>
                  <a:lnTo>
                    <a:pt x="0" y="692719"/>
                  </a:lnTo>
                  <a:close/>
                </a:path>
              </a:pathLst>
            </a:custGeom>
            <a:ln>
              <a:solidFill>
                <a:srgbClr val="00B05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931" tIns="262833" rIns="249931" bIns="262833" numCol="1" spcCol="1270" anchor="ctr" anchorCtr="0">
              <a:noAutofit/>
            </a:bodyPr>
            <a:lstStyle/>
            <a:p>
              <a:pPr lvl="0" algn="ctr" defTabSz="1689100">
                <a:lnSpc>
                  <a:spcPct val="90000"/>
                </a:lnSpc>
                <a:spcBef>
                  <a:spcPct val="0"/>
                </a:spcBef>
                <a:spcAft>
                  <a:spcPct val="35000"/>
                </a:spcAft>
              </a:pPr>
              <a:endParaRPr lang="zh-CN" altLang="en-US" sz="3800" kern="1200" dirty="0"/>
            </a:p>
          </p:txBody>
        </p:sp>
        <p:sp>
          <p:nvSpPr>
            <p:cNvPr id="21" name="六边形 20"/>
            <p:cNvSpPr/>
            <p:nvPr/>
          </p:nvSpPr>
          <p:spPr>
            <a:xfrm>
              <a:off x="3681807" y="3127075"/>
              <a:ext cx="188240" cy="162255"/>
            </a:xfrm>
            <a:prstGeom prst="hexagon">
              <a:avLst>
                <a:gd name="adj" fmla="val 25000"/>
                <a:gd name="vf" fmla="val 115470"/>
              </a:avLst>
            </a:prstGeom>
            <a:ln>
              <a:solidFill>
                <a:srgbClr val="00B05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六边形 21"/>
            <p:cNvSpPr/>
            <p:nvPr/>
          </p:nvSpPr>
          <p:spPr>
            <a:xfrm>
              <a:off x="3965023" y="2330550"/>
              <a:ext cx="1613732" cy="1385437"/>
            </a:xfrm>
            <a:prstGeom prst="hexagon">
              <a:avLst>
                <a:gd name="adj" fmla="val 25000"/>
                <a:gd name="vf" fmla="val 115470"/>
              </a:avLst>
            </a:prstGeom>
            <a:blipFill>
              <a:blip r:embed="rId4" cstate="print">
                <a:extLst>
                  <a:ext uri="{28A0092B-C50C-407E-A947-70E740481C1C}">
                    <a14:useLocalDpi xmlns="" xmlns:a14="http://schemas.microsoft.com/office/drawing/2010/main" val="0"/>
                  </a:ext>
                </a:extLst>
              </a:blip>
              <a:srcRect/>
              <a:stretch>
                <a:fillRect t="-28000" b="-28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六边形 22"/>
            <p:cNvSpPr/>
            <p:nvPr/>
          </p:nvSpPr>
          <p:spPr>
            <a:xfrm>
              <a:off x="4010372" y="2944538"/>
              <a:ext cx="188240" cy="162255"/>
            </a:xfrm>
            <a:prstGeom prst="hexagon">
              <a:avLst>
                <a:gd name="adj" fmla="val 25000"/>
                <a:gd name="vf" fmla="val 115470"/>
              </a:avLst>
            </a:prstGeom>
            <a:ln>
              <a:solidFill>
                <a:srgbClr val="00B05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六边形 25"/>
            <p:cNvSpPr/>
            <p:nvPr/>
          </p:nvSpPr>
          <p:spPr>
            <a:xfrm>
              <a:off x="2576323" y="3106793"/>
              <a:ext cx="1613732" cy="1385437"/>
            </a:xfrm>
            <a:prstGeom prst="hexagon">
              <a:avLst>
                <a:gd name="adj" fmla="val 25000"/>
                <a:gd name="vf" fmla="val 115470"/>
              </a:avLst>
            </a:prstGeom>
            <a:blipFill>
              <a:blip r:embed="rId5" cstate="print">
                <a:extLst>
                  <a:ext uri="{28A0092B-C50C-407E-A947-70E740481C1C}">
                    <a14:useLocalDpi xmlns="" xmlns:a14="http://schemas.microsoft.com/office/drawing/2010/main" val="0"/>
                  </a:ext>
                </a:extLst>
              </a:blip>
              <a:srcRect/>
              <a:stretch>
                <a:fillRect l="-7000" r="-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六边形 34"/>
          <p:cNvSpPr/>
          <p:nvPr/>
        </p:nvSpPr>
        <p:spPr>
          <a:xfrm>
            <a:off x="3775645" y="3846006"/>
            <a:ext cx="1613732" cy="1385437"/>
          </a:xfrm>
          <a:prstGeom prst="hexagon">
            <a:avLst>
              <a:gd name="adj" fmla="val 25000"/>
              <a:gd name="vf" fmla="val 115470"/>
            </a:avLst>
          </a:prstGeom>
          <a:blipFill>
            <a:blip r:embed="rId6" cstate="print">
              <a:extLst>
                <a:ext uri="{28A0092B-C50C-407E-A947-70E740481C1C}">
                  <a14:useLocalDpi xmlns="" xmlns:a14="http://schemas.microsoft.com/office/drawing/2010/main" val="0"/>
                </a:ext>
              </a:extLst>
            </a:blip>
            <a:srcRect/>
            <a:stretch>
              <a:fillRect l="-7000" r="-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组合 65"/>
          <p:cNvGrpSpPr/>
          <p:nvPr/>
        </p:nvGrpSpPr>
        <p:grpSpPr>
          <a:xfrm>
            <a:off x="5141288" y="3084989"/>
            <a:ext cx="2880320" cy="2818830"/>
            <a:chOff x="2395243" y="2039020"/>
            <a:chExt cx="2589956" cy="2608053"/>
          </a:xfrm>
        </p:grpSpPr>
        <p:sp>
          <p:nvSpPr>
            <p:cNvPr id="69" name="六边形 68"/>
            <p:cNvSpPr/>
            <p:nvPr/>
          </p:nvSpPr>
          <p:spPr>
            <a:xfrm>
              <a:off x="2395243" y="2039020"/>
              <a:ext cx="1365820" cy="1177575"/>
            </a:xfrm>
            <a:prstGeom prst="hexagon">
              <a:avLst>
                <a:gd name="adj" fmla="val 25000"/>
                <a:gd name="vf" fmla="val 115470"/>
              </a:avLst>
            </a:prstGeom>
            <a:blipFill>
              <a:blip r:embed="rId7" cstate="print">
                <a:extLst>
                  <a:ext uri="{28A0092B-C50C-407E-A947-70E740481C1C}">
                    <a14:useLocalDpi xmlns="" xmlns:a14="http://schemas.microsoft.com/office/drawing/2010/main" val="0"/>
                  </a:ext>
                </a:extLst>
              </a:blip>
              <a:srcRect/>
              <a:stretch>
                <a:fillRect t="-37000" b="-3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六边形 72"/>
            <p:cNvSpPr/>
            <p:nvPr/>
          </p:nvSpPr>
          <p:spPr>
            <a:xfrm>
              <a:off x="2466085" y="3469498"/>
              <a:ext cx="1365820" cy="1177575"/>
            </a:xfrm>
            <a:prstGeom prst="hexagon">
              <a:avLst>
                <a:gd name="adj" fmla="val 25000"/>
                <a:gd name="vf" fmla="val 115470"/>
              </a:avLst>
            </a:prstGeom>
            <a:blipFill>
              <a:blip r:embed="rId8" cstate="print">
                <a:extLst>
                  <a:ext uri="{28A0092B-C50C-407E-A947-70E740481C1C}">
                    <a14:useLocalDpi xmlns="" xmlns:a14="http://schemas.microsoft.com/office/drawing/2010/main" val="0"/>
                  </a:ext>
                </a:extLst>
              </a:blip>
              <a:srcRect/>
              <a:stretch>
                <a:fillRect t="-37000" b="-3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7" name="六边形 76"/>
            <p:cNvSpPr/>
            <p:nvPr/>
          </p:nvSpPr>
          <p:spPr>
            <a:xfrm>
              <a:off x="3619379" y="2627808"/>
              <a:ext cx="1365820" cy="1177575"/>
            </a:xfrm>
            <a:prstGeom prst="hexagon">
              <a:avLst>
                <a:gd name="adj" fmla="val 25000"/>
                <a:gd name="vf" fmla="val 115470"/>
              </a:avLst>
            </a:prstGeom>
            <a:blipFill>
              <a:blip r:embed="rId9" cstate="print">
                <a:extLst>
                  <a:ext uri="{28A0092B-C50C-407E-A947-70E740481C1C}">
                    <a14:useLocalDpi xmlns="" xmlns:a14="http://schemas.microsoft.com/office/drawing/2010/main" val="0"/>
                  </a:ext>
                </a:extLst>
              </a:blip>
              <a:srcRect/>
              <a:stretch>
                <a:fillRect t="-37000" b="-37000"/>
              </a:stretch>
            </a:blipFill>
            <a:ln>
              <a:solidFill>
                <a:srgbClr val="00B05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 xmlns:p14="http://schemas.microsoft.com/office/powerpoint/2010/main" val="2945165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79"/>
          <p:cNvSpPr>
            <a:spLocks noChangeArrowheads="1"/>
          </p:cNvSpPr>
          <p:nvPr/>
        </p:nvSpPr>
        <p:spPr bwMode="auto">
          <a:xfrm>
            <a:off x="119046" y="954074"/>
            <a:ext cx="1666872"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薪酬福利</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sp>
        <p:nvSpPr>
          <p:cNvPr id="9" name="Content Placeholder 2"/>
          <p:cNvSpPr txBox="1"/>
          <p:nvPr/>
        </p:nvSpPr>
        <p:spPr bwMode="auto">
          <a:xfrm>
            <a:off x="285721" y="1571612"/>
            <a:ext cx="8272463" cy="4413269"/>
          </a:xfrm>
          <a:prstGeom prst="rect">
            <a:avLst/>
          </a:prstGeom>
          <a:noFill/>
          <a:ln w="9525">
            <a:noFill/>
            <a:miter lim="800000"/>
          </a:ln>
        </p:spPr>
        <p:txBody>
          <a:bodyPr lIns="36000" rIns="36000"/>
          <a:lstStyle/>
          <a:p>
            <a:pPr>
              <a:spcAft>
                <a:spcPct val="30000"/>
              </a:spcAft>
              <a:buClr>
                <a:schemeClr val="tx2"/>
              </a:buClr>
            </a:pPr>
            <a:r>
              <a:rPr lang="zh-CN" altLang="en-US" b="1" dirty="0" smtClean="0">
                <a:latin typeface="仿宋_GB2312" pitchFamily="49" charset="-122"/>
                <a:ea typeface="仿宋_GB2312" pitchFamily="49" charset="-122"/>
              </a:rPr>
              <a:t>用餐</a:t>
            </a: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公司免费为员工提供工作餐，为住宿员工免费提供一日三餐，包括周末和法定节假日。</a:t>
            </a:r>
            <a:endParaRPr lang="en-US" altLang="zh-CN" b="1" dirty="0" smtClean="0">
              <a:latin typeface="仿宋_GB2312" pitchFamily="49" charset="-122"/>
              <a:ea typeface="仿宋_GB2312" pitchFamily="49" charset="-122"/>
            </a:endParaRPr>
          </a:p>
          <a:p>
            <a:pPr>
              <a:spcAft>
                <a:spcPct val="30000"/>
              </a:spcAft>
              <a:buClr>
                <a:schemeClr val="tx2"/>
              </a:buClr>
            </a:pPr>
            <a:endParaRPr lang="zh-CN" altLang="en-US"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住宿</a:t>
            </a: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提供优良的住宿条件，冷暖空调、洗衣机、浴室、无线网络等。</a:t>
            </a:r>
            <a:endParaRPr lang="en-US" altLang="zh-CN" b="1" dirty="0" smtClean="0">
              <a:latin typeface="仿宋_GB2312" pitchFamily="49" charset="-122"/>
              <a:ea typeface="仿宋_GB2312" pitchFamily="49" charset="-122"/>
            </a:endParaRPr>
          </a:p>
          <a:p>
            <a:pPr>
              <a:spcAft>
                <a:spcPct val="30000"/>
              </a:spcAft>
              <a:buClr>
                <a:schemeClr val="tx2"/>
              </a:buClr>
            </a:pP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薪酬福利及休息时间</a:t>
            </a:r>
            <a:endParaRPr lang="en-US" altLang="zh-CN" b="1" dirty="0" smtClean="0">
              <a:latin typeface="仿宋_GB2312" pitchFamily="49" charset="-122"/>
              <a:ea typeface="仿宋_GB2312" pitchFamily="49" charset="-122"/>
            </a:endParaRPr>
          </a:p>
          <a:p>
            <a:pPr lvl="0">
              <a:spcAft>
                <a:spcPct val="30000"/>
              </a:spcAft>
              <a:buClr>
                <a:schemeClr val="tx2"/>
              </a:buClr>
            </a:pPr>
            <a:r>
              <a:rPr lang="zh-CN" altLang="en-US" b="1" dirty="0" smtClean="0">
                <a:latin typeface="仿宋_GB2312" pitchFamily="49" charset="-122"/>
                <a:ea typeface="仿宋_GB2312" pitchFamily="49" charset="-122"/>
              </a:rPr>
              <a:t>综合工资</a:t>
            </a:r>
            <a:r>
              <a:rPr lang="en-US" altLang="zh-CN" b="1" dirty="0" smtClean="0">
                <a:latin typeface="仿宋_GB2312" pitchFamily="49" charset="-122"/>
                <a:ea typeface="仿宋_GB2312" pitchFamily="49" charset="-122"/>
              </a:rPr>
              <a:t>4000</a:t>
            </a:r>
            <a:r>
              <a:rPr lang="en-US" altLang="en-US" b="1" dirty="0" smtClean="0">
                <a:latin typeface="仿宋_GB2312" pitchFamily="49" charset="-122"/>
                <a:ea typeface="仿宋_GB2312" pitchFamily="49" charset="-122"/>
              </a:rPr>
              <a:t>-7000/</a:t>
            </a:r>
            <a:r>
              <a:rPr lang="zh-CN" altLang="en-US" b="1" dirty="0" smtClean="0">
                <a:latin typeface="仿宋_GB2312" pitchFamily="49" charset="-122"/>
                <a:ea typeface="仿宋_GB2312" pitchFamily="49" charset="-122"/>
              </a:rPr>
              <a:t>月，上不封顶。</a:t>
            </a:r>
            <a:endParaRPr lang="en-US" altLang="zh-CN" b="1" dirty="0" smtClean="0">
              <a:latin typeface="仿宋_GB2312" pitchFamily="49" charset="-122"/>
              <a:ea typeface="仿宋_GB2312" pitchFamily="49" charset="-122"/>
            </a:endParaRPr>
          </a:p>
          <a:p>
            <a:pPr lvl="0">
              <a:spcAft>
                <a:spcPct val="30000"/>
              </a:spcAft>
              <a:buClr>
                <a:schemeClr val="tx2"/>
              </a:buClr>
            </a:pPr>
            <a:r>
              <a:rPr lang="en-US" altLang="zh-CN" b="1" dirty="0" smtClean="0">
                <a:latin typeface="仿宋_GB2312" pitchFamily="49" charset="-122"/>
                <a:ea typeface="仿宋_GB2312" pitchFamily="49" charset="-122"/>
              </a:rPr>
              <a:t>12</a:t>
            </a:r>
            <a:r>
              <a:rPr lang="zh-CN" altLang="en-US" b="1" dirty="0" smtClean="0">
                <a:latin typeface="仿宋_GB2312" pitchFamily="49" charset="-122"/>
                <a:ea typeface="仿宋_GB2312" pitchFamily="49" charset="-122"/>
              </a:rPr>
              <a:t>小时倒班制，每工作</a:t>
            </a:r>
            <a:r>
              <a:rPr lang="en-US" altLang="zh-CN" b="1" dirty="0" smtClean="0">
                <a:latin typeface="仿宋_GB2312" pitchFamily="49" charset="-122"/>
                <a:ea typeface="仿宋_GB2312" pitchFamily="49" charset="-122"/>
              </a:rPr>
              <a:t>2</a:t>
            </a:r>
            <a:r>
              <a:rPr lang="zh-CN" altLang="en-US" b="1" dirty="0" smtClean="0">
                <a:latin typeface="仿宋_GB2312" pitchFamily="49" charset="-122"/>
                <a:ea typeface="仿宋_GB2312" pitchFamily="49" charset="-122"/>
              </a:rPr>
              <a:t>天即可休息</a:t>
            </a:r>
            <a:r>
              <a:rPr lang="en-US" altLang="zh-CN" b="1" dirty="0" smtClean="0">
                <a:latin typeface="仿宋_GB2312" pitchFamily="49" charset="-122"/>
                <a:ea typeface="仿宋_GB2312" pitchFamily="49" charset="-122"/>
              </a:rPr>
              <a:t>1</a:t>
            </a:r>
            <a:r>
              <a:rPr lang="zh-CN" altLang="en-US" b="1" dirty="0" smtClean="0">
                <a:latin typeface="仿宋_GB2312" pitchFamily="49" charset="-122"/>
                <a:ea typeface="仿宋_GB2312" pitchFamily="49" charset="-122"/>
              </a:rPr>
              <a:t>天，全月共计可休息</a:t>
            </a:r>
            <a:r>
              <a:rPr lang="en-US" altLang="zh-CN" b="1" dirty="0" smtClean="0">
                <a:latin typeface="仿宋_GB2312" pitchFamily="49" charset="-122"/>
                <a:ea typeface="仿宋_GB2312" pitchFamily="49" charset="-122"/>
              </a:rPr>
              <a:t>10-13</a:t>
            </a:r>
            <a:r>
              <a:rPr lang="zh-CN" altLang="en-US" b="1" dirty="0" smtClean="0">
                <a:latin typeface="仿宋_GB2312" pitchFamily="49" charset="-122"/>
                <a:ea typeface="仿宋_GB2312" pitchFamily="49" charset="-122"/>
              </a:rPr>
              <a:t>天。</a:t>
            </a:r>
            <a:endParaRPr lang="en-US" altLang="zh-CN" b="1" dirty="0" smtClean="0">
              <a:latin typeface="仿宋_GB2312" pitchFamily="49" charset="-122"/>
              <a:ea typeface="仿宋_GB2312" pitchFamily="49" charset="-122"/>
            </a:endParaRPr>
          </a:p>
          <a:p>
            <a:pPr lvl="0">
              <a:spcAft>
                <a:spcPct val="30000"/>
              </a:spcAft>
              <a:buClr>
                <a:schemeClr val="tx2"/>
              </a:buClr>
            </a:pPr>
            <a:endParaRPr lang="en-US" altLang="zh-CN" b="1" dirty="0" smtClean="0">
              <a:latin typeface="仿宋_GB2312" pitchFamily="49" charset="-122"/>
              <a:ea typeface="仿宋_GB2312" pitchFamily="49" charset="-122"/>
            </a:endParaRPr>
          </a:p>
          <a:p>
            <a:pPr>
              <a:spcAft>
                <a:spcPct val="30000"/>
              </a:spcAft>
              <a:buClr>
                <a:schemeClr val="tx2"/>
              </a:buClr>
            </a:pPr>
            <a:r>
              <a:rPr lang="zh-CN" altLang="en-US" b="1" dirty="0" smtClean="0">
                <a:latin typeface="仿宋_GB2312" pitchFamily="49" charset="-122"/>
                <a:ea typeface="仿宋_GB2312" pitchFamily="49" charset="-122"/>
              </a:rPr>
              <a:t>另发放节日福利、生日礼金等，每年免费体检一次。</a:t>
            </a:r>
            <a:endParaRPr lang="en-US" altLang="zh-CN" b="1" dirty="0" smtClean="0">
              <a:latin typeface="仿宋_GB2312" pitchFamily="49" charset="-122"/>
              <a:ea typeface="仿宋_GB2312" pitchFamily="49" charset="-122"/>
            </a:endParaRPr>
          </a:p>
          <a:p>
            <a:pPr lvl="0">
              <a:spcAft>
                <a:spcPct val="30000"/>
              </a:spcAft>
              <a:buClr>
                <a:schemeClr val="tx2"/>
              </a:buClr>
            </a:pPr>
            <a:endParaRPr lang="en-US" altLang="zh-CN" sz="1200" b="1" dirty="0" smtClean="0">
              <a:solidFill>
                <a:srgbClr val="0066FF"/>
              </a:solidFill>
              <a:latin typeface="宋体" panose="02010600030101010101" pitchFamily="2" charset="-122"/>
            </a:endParaRPr>
          </a:p>
          <a:p>
            <a:pPr lvl="0">
              <a:spcAft>
                <a:spcPct val="30000"/>
              </a:spcAft>
              <a:buClr>
                <a:schemeClr val="tx2"/>
              </a:buClr>
            </a:pPr>
            <a:endParaRPr lang="zh-CN" altLang="en-US"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en-US" altLang="zh-CN" sz="1200" b="1" dirty="0" smtClean="0">
              <a:solidFill>
                <a:srgbClr val="0066FF"/>
              </a:solidFill>
              <a:latin typeface="宋体" panose="02010600030101010101" pitchFamily="2" charset="-122"/>
            </a:endParaRPr>
          </a:p>
          <a:p>
            <a:pPr>
              <a:spcAft>
                <a:spcPct val="30000"/>
              </a:spcAft>
              <a:buClr>
                <a:schemeClr val="tx2"/>
              </a:buClr>
            </a:pPr>
            <a:endParaRPr lang="zh-CN" altLang="en-US" sz="1200" b="1" dirty="0" smtClean="0">
              <a:solidFill>
                <a:srgbClr val="0066FF"/>
              </a:solidFill>
              <a:latin typeface="宋体" panose="02010600030101010101" pitchFamily="2" charset="-122"/>
            </a:endParaRPr>
          </a:p>
          <a:p>
            <a:pPr>
              <a:spcAft>
                <a:spcPct val="30000"/>
              </a:spcAft>
              <a:buClr>
                <a:schemeClr val="tx2"/>
              </a:buClr>
            </a:pPr>
            <a:endParaRPr lang="zh-CN" altLang="en-US" sz="2000" dirty="0">
              <a:solidFill>
                <a:srgbClr val="0070C0"/>
              </a:solidFill>
              <a:latin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79"/>
          <p:cNvSpPr>
            <a:spLocks noChangeArrowheads="1"/>
          </p:cNvSpPr>
          <p:nvPr/>
        </p:nvSpPr>
        <p:spPr bwMode="auto">
          <a:xfrm>
            <a:off x="119046" y="952483"/>
            <a:ext cx="2238376"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后备人才管理</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grpSp>
        <p:nvGrpSpPr>
          <p:cNvPr id="39" name="组合 38"/>
          <p:cNvGrpSpPr/>
          <p:nvPr/>
        </p:nvGrpSpPr>
        <p:grpSpPr>
          <a:xfrm>
            <a:off x="1142976" y="4000504"/>
            <a:ext cx="1000132" cy="1000132"/>
            <a:chOff x="4811090" y="3406041"/>
            <a:chExt cx="1805286" cy="1805938"/>
          </a:xfrm>
        </p:grpSpPr>
        <p:grpSp>
          <p:nvGrpSpPr>
            <p:cNvPr id="40" name="组合 34"/>
            <p:cNvGrpSpPr/>
            <p:nvPr/>
          </p:nvGrpSpPr>
          <p:grpSpPr>
            <a:xfrm>
              <a:off x="4811090" y="3406041"/>
              <a:ext cx="1805286" cy="1805938"/>
              <a:chOff x="4345444" y="2542859"/>
              <a:chExt cx="1810550" cy="1811205"/>
            </a:xfrm>
          </p:grpSpPr>
          <p:grpSp>
            <p:nvGrpSpPr>
              <p:cNvPr id="42"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4" name="同心圆 4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45" name="椭圆 4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3" name="椭圆 42"/>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1" name="TextBox 40"/>
            <p:cNvSpPr txBox="1"/>
            <p:nvPr/>
          </p:nvSpPr>
          <p:spPr>
            <a:xfrm>
              <a:off x="4949958" y="3955674"/>
              <a:ext cx="1666418" cy="6113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三个月</a:t>
              </a:r>
              <a:endParaRPr kumimoji="0" lang="en-US" altLang="zh-CN" sz="16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grpSp>
        <p:nvGrpSpPr>
          <p:cNvPr id="46" name="组合 45"/>
          <p:cNvGrpSpPr/>
          <p:nvPr/>
        </p:nvGrpSpPr>
        <p:grpSpPr>
          <a:xfrm>
            <a:off x="428628" y="5000636"/>
            <a:ext cx="947548" cy="928694"/>
            <a:chOff x="4811090" y="3406041"/>
            <a:chExt cx="1841936" cy="1805938"/>
          </a:xfrm>
        </p:grpSpPr>
        <p:grpSp>
          <p:nvGrpSpPr>
            <p:cNvPr id="47" name="组合 34"/>
            <p:cNvGrpSpPr/>
            <p:nvPr/>
          </p:nvGrpSpPr>
          <p:grpSpPr>
            <a:xfrm>
              <a:off x="4811090" y="3406041"/>
              <a:ext cx="1805286" cy="1805938"/>
              <a:chOff x="4345444" y="2542859"/>
              <a:chExt cx="1810550" cy="1811205"/>
            </a:xfrm>
          </p:grpSpPr>
          <p:grpSp>
            <p:nvGrpSpPr>
              <p:cNvPr id="49"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2" name="椭圆 5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50" name="椭圆 49"/>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8" name="TextBox 47"/>
            <p:cNvSpPr txBox="1"/>
            <p:nvPr/>
          </p:nvSpPr>
          <p:spPr>
            <a:xfrm>
              <a:off x="4847740" y="3880796"/>
              <a:ext cx="1805286" cy="636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两个月</a:t>
              </a:r>
              <a:endParaRPr kumimoji="0" lang="zh-CN" altLang="en-US" sz="18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grpSp>
        <p:nvGrpSpPr>
          <p:cNvPr id="62" name="组合 61"/>
          <p:cNvGrpSpPr/>
          <p:nvPr/>
        </p:nvGrpSpPr>
        <p:grpSpPr>
          <a:xfrm>
            <a:off x="2000232" y="3000372"/>
            <a:ext cx="1000132" cy="1000133"/>
            <a:chOff x="2000232" y="3000372"/>
            <a:chExt cx="1000132" cy="1000133"/>
          </a:xfrm>
        </p:grpSpPr>
        <p:grpSp>
          <p:nvGrpSpPr>
            <p:cNvPr id="54" name="组合 34"/>
            <p:cNvGrpSpPr/>
            <p:nvPr/>
          </p:nvGrpSpPr>
          <p:grpSpPr>
            <a:xfrm>
              <a:off x="2000232" y="3000372"/>
              <a:ext cx="1000132" cy="1000133"/>
              <a:chOff x="4345444" y="2542859"/>
              <a:chExt cx="1810550" cy="1811205"/>
            </a:xfrm>
          </p:grpSpPr>
          <p:grpSp>
            <p:nvGrpSpPr>
              <p:cNvPr id="56"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8" name="同心圆 5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9" name="椭圆 5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57" name="椭圆 56"/>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74" name="TextBox 73"/>
            <p:cNvSpPr txBox="1"/>
            <p:nvPr/>
          </p:nvSpPr>
          <p:spPr>
            <a:xfrm>
              <a:off x="2071670" y="3286124"/>
              <a:ext cx="85725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六个月</a:t>
              </a:r>
              <a:endParaRPr kumimoji="0" lang="en-US" altLang="zh-CN" sz="16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cxnSp>
        <p:nvCxnSpPr>
          <p:cNvPr id="75" name="直接连接符 74"/>
          <p:cNvCxnSpPr/>
          <p:nvPr/>
        </p:nvCxnSpPr>
        <p:spPr>
          <a:xfrm flipV="1">
            <a:off x="1428728" y="1333486"/>
            <a:ext cx="3571900" cy="4191029"/>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643042" y="4953011"/>
            <a:ext cx="5857916"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857488" y="3929066"/>
            <a:ext cx="5000660"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357290" y="5810267"/>
            <a:ext cx="5786478"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71802" y="4286256"/>
            <a:ext cx="4214842" cy="584775"/>
          </a:xfrm>
          <a:prstGeom prst="rect">
            <a:avLst/>
          </a:prstGeom>
          <a:noFill/>
        </p:spPr>
        <p:txBody>
          <a:bodyPr wrap="square" rtlCol="0">
            <a:spAutoFit/>
          </a:bodyPr>
          <a:lstStyle/>
          <a:p>
            <a:r>
              <a:rPr lang="zh-CN" altLang="en-US" sz="1600" b="1" dirty="0" smtClean="0">
                <a:latin typeface="宋体" panose="02010600030101010101" pitchFamily="2" charset="-122"/>
              </a:rPr>
              <a:t>享受学费补贴。实习每满</a:t>
            </a:r>
            <a:r>
              <a:rPr lang="en-US" altLang="zh-CN" sz="1600" b="1" dirty="0" smtClean="0">
                <a:latin typeface="宋体" panose="02010600030101010101" pitchFamily="2" charset="-122"/>
              </a:rPr>
              <a:t>3</a:t>
            </a:r>
            <a:r>
              <a:rPr lang="zh-CN" altLang="en-US" sz="1600" b="1" dirty="0" smtClean="0">
                <a:latin typeface="宋体" panose="02010600030101010101" pitchFamily="2" charset="-122"/>
              </a:rPr>
              <a:t>个月补贴</a:t>
            </a:r>
            <a:r>
              <a:rPr lang="en-US" altLang="zh-CN" sz="1600" b="1" dirty="0" smtClean="0">
                <a:latin typeface="宋体" panose="02010600030101010101" pitchFamily="2" charset="-122"/>
              </a:rPr>
              <a:t>1</a:t>
            </a:r>
            <a:r>
              <a:rPr lang="zh-CN" altLang="en-US" sz="1600" b="1" dirty="0" smtClean="0">
                <a:latin typeface="宋体" panose="02010600030101010101" pitchFamily="2" charset="-122"/>
              </a:rPr>
              <a:t>个学期学费，直至补贴满</a:t>
            </a:r>
            <a:r>
              <a:rPr lang="en-US" altLang="zh-CN" sz="1600" b="1" dirty="0" smtClean="0">
                <a:latin typeface="宋体" panose="02010600030101010101" pitchFamily="2" charset="-122"/>
              </a:rPr>
              <a:t>6</a:t>
            </a:r>
            <a:r>
              <a:rPr lang="zh-CN" altLang="en-US" sz="1600" b="1" dirty="0" smtClean="0">
                <a:latin typeface="宋体" panose="02010600030101010101" pitchFamily="2" charset="-122"/>
              </a:rPr>
              <a:t>个学期。</a:t>
            </a:r>
          </a:p>
        </p:txBody>
      </p:sp>
      <p:sp>
        <p:nvSpPr>
          <p:cNvPr id="105" name="TextBox 104"/>
          <p:cNvSpPr txBox="1"/>
          <p:nvPr/>
        </p:nvSpPr>
        <p:spPr>
          <a:xfrm>
            <a:off x="4786282" y="1571612"/>
            <a:ext cx="4000560" cy="1643527"/>
          </a:xfrm>
          <a:prstGeom prst="rect">
            <a:avLst/>
          </a:prstGeom>
          <a:noFill/>
        </p:spPr>
        <p:txBody>
          <a:bodyPr wrap="square" rtlCol="0">
            <a:spAutoFit/>
          </a:bodyPr>
          <a:lstStyle/>
          <a:p>
            <a:pPr>
              <a:spcAft>
                <a:spcPct val="30000"/>
              </a:spcAft>
              <a:buClr>
                <a:schemeClr val="tx2"/>
              </a:buClr>
            </a:pPr>
            <a:r>
              <a:rPr lang="zh-CN" altLang="en-US" sz="1600" b="1" dirty="0" smtClean="0">
                <a:latin typeface="宋体" panose="02010600030101010101" pitchFamily="2" charset="-122"/>
              </a:rPr>
              <a:t>实习期满，取得毕业证后，转为正式员工，缴纳五险一金，享受后备人才补贴。</a:t>
            </a:r>
            <a:endParaRPr lang="en-US" altLang="zh-CN" sz="1600" b="1" dirty="0" smtClean="0">
              <a:latin typeface="宋体" panose="02010600030101010101" pitchFamily="2" charset="-122"/>
            </a:endParaRPr>
          </a:p>
          <a:p>
            <a:r>
              <a:rPr lang="en-US" altLang="en-US" sz="1600" b="1" dirty="0" smtClean="0">
                <a:latin typeface="宋体" panose="02010600030101010101" pitchFamily="2" charset="-122"/>
              </a:rPr>
              <a:t>A</a:t>
            </a:r>
            <a:r>
              <a:rPr lang="zh-CN" altLang="en-US" sz="1600" b="1" dirty="0" smtClean="0">
                <a:latin typeface="宋体" panose="02010600030101010101" pitchFamily="2" charset="-122"/>
              </a:rPr>
              <a:t>．硕士：</a:t>
            </a:r>
            <a:r>
              <a:rPr lang="en-US" altLang="en-US" sz="1600" b="1" dirty="0" smtClean="0">
                <a:latin typeface="宋体" panose="02010600030101010101" pitchFamily="2" charset="-122"/>
              </a:rPr>
              <a:t>2000</a:t>
            </a:r>
            <a:r>
              <a:rPr lang="zh-CN" altLang="en-US" sz="1600" b="1" dirty="0" smtClean="0">
                <a:latin typeface="宋体" panose="02010600030101010101" pitchFamily="2" charset="-122"/>
              </a:rPr>
              <a:t>元</a:t>
            </a:r>
            <a:r>
              <a:rPr lang="en-US" altLang="en-US" sz="1600" b="1" dirty="0" smtClean="0">
                <a:latin typeface="宋体" panose="02010600030101010101" pitchFamily="2" charset="-122"/>
              </a:rPr>
              <a:t>/</a:t>
            </a:r>
            <a:r>
              <a:rPr lang="zh-CN" altLang="en-US" sz="1600" b="1" dirty="0" smtClean="0">
                <a:latin typeface="宋体" panose="02010600030101010101" pitchFamily="2" charset="-122"/>
              </a:rPr>
              <a:t>月  </a:t>
            </a:r>
            <a:endParaRPr lang="en-US" altLang="zh-CN" sz="1600" b="1" dirty="0" smtClean="0">
              <a:latin typeface="宋体" panose="02010600030101010101" pitchFamily="2" charset="-122"/>
            </a:endParaRPr>
          </a:p>
          <a:p>
            <a:r>
              <a:rPr lang="en-US" altLang="en-US" sz="1600" b="1" dirty="0" smtClean="0">
                <a:latin typeface="宋体" panose="02010600030101010101" pitchFamily="2" charset="-122"/>
              </a:rPr>
              <a:t>B</a:t>
            </a:r>
            <a:r>
              <a:rPr lang="zh-CN" altLang="en-US" sz="1600" b="1" dirty="0" smtClean="0">
                <a:latin typeface="宋体" panose="02010600030101010101" pitchFamily="2" charset="-122"/>
              </a:rPr>
              <a:t>．一本、二本：</a:t>
            </a:r>
            <a:r>
              <a:rPr lang="en-US" altLang="en-US" sz="1600" b="1" dirty="0" smtClean="0">
                <a:latin typeface="宋体" panose="02010600030101010101" pitchFamily="2" charset="-122"/>
              </a:rPr>
              <a:t>1500</a:t>
            </a:r>
            <a:r>
              <a:rPr lang="zh-CN" altLang="en-US" sz="1600" b="1" dirty="0" smtClean="0">
                <a:latin typeface="宋体" panose="02010600030101010101" pitchFamily="2" charset="-122"/>
              </a:rPr>
              <a:t>元</a:t>
            </a:r>
            <a:r>
              <a:rPr lang="en-US" altLang="en-US" sz="1600" b="1" dirty="0" smtClean="0">
                <a:latin typeface="宋体" panose="02010600030101010101" pitchFamily="2" charset="-122"/>
              </a:rPr>
              <a:t>/</a:t>
            </a:r>
            <a:r>
              <a:rPr lang="zh-CN" altLang="en-US" sz="1600" b="1" dirty="0" smtClean="0">
                <a:latin typeface="宋体" panose="02010600030101010101" pitchFamily="2" charset="-122"/>
              </a:rPr>
              <a:t>月</a:t>
            </a:r>
          </a:p>
          <a:p>
            <a:r>
              <a:rPr lang="en-US" altLang="en-US" sz="1600" b="1" dirty="0" smtClean="0">
                <a:latin typeface="宋体" panose="02010600030101010101" pitchFamily="2" charset="-122"/>
              </a:rPr>
              <a:t>C</a:t>
            </a:r>
            <a:r>
              <a:rPr lang="zh-CN" altLang="en-US" sz="1600" b="1" dirty="0" smtClean="0">
                <a:latin typeface="宋体" panose="02010600030101010101" pitchFamily="2" charset="-122"/>
              </a:rPr>
              <a:t>．三本、大专：</a:t>
            </a:r>
            <a:r>
              <a:rPr lang="en-US" altLang="en-US" sz="1600" b="1" dirty="0" smtClean="0">
                <a:latin typeface="宋体" panose="02010600030101010101" pitchFamily="2" charset="-122"/>
              </a:rPr>
              <a:t>1000</a:t>
            </a:r>
            <a:r>
              <a:rPr lang="zh-CN" altLang="en-US" sz="1600" b="1" dirty="0" smtClean="0">
                <a:latin typeface="宋体" panose="02010600030101010101" pitchFamily="2" charset="-122"/>
              </a:rPr>
              <a:t>元</a:t>
            </a:r>
            <a:r>
              <a:rPr lang="en-US" altLang="en-US" sz="1600" b="1" dirty="0" smtClean="0">
                <a:latin typeface="宋体" panose="02010600030101010101" pitchFamily="2" charset="-122"/>
              </a:rPr>
              <a:t>/</a:t>
            </a:r>
            <a:r>
              <a:rPr lang="zh-CN" altLang="en-US" sz="1600" b="1" dirty="0" smtClean="0">
                <a:latin typeface="宋体" panose="02010600030101010101" pitchFamily="2" charset="-122"/>
              </a:rPr>
              <a:t>月</a:t>
            </a:r>
            <a:endParaRPr lang="en-US" altLang="zh-CN" sz="1600" b="1" dirty="0" smtClean="0">
              <a:latin typeface="宋体" panose="02010600030101010101" pitchFamily="2" charset="-122"/>
            </a:endParaRPr>
          </a:p>
          <a:p>
            <a:r>
              <a:rPr lang="zh-CN" altLang="en-US" sz="1600" b="1" dirty="0" smtClean="0">
                <a:latin typeface="宋体" panose="02010600030101010101" pitchFamily="2" charset="-122"/>
              </a:rPr>
              <a:t>享受南京市租房</a:t>
            </a:r>
            <a:r>
              <a:rPr lang="en-US" altLang="zh-CN" sz="1600" b="1" dirty="0" smtClean="0">
                <a:latin typeface="宋体" panose="02010600030101010101" pitchFamily="2" charset="-122"/>
              </a:rPr>
              <a:t>600</a:t>
            </a:r>
            <a:r>
              <a:rPr lang="zh-CN" altLang="en-US" sz="1600" b="1" dirty="0" smtClean="0">
                <a:latin typeface="宋体" panose="02010600030101010101" pitchFamily="2" charset="-122"/>
              </a:rPr>
              <a:t>元</a:t>
            </a:r>
            <a:r>
              <a:rPr lang="en-US" altLang="zh-CN" sz="1600" b="1" dirty="0" smtClean="0">
                <a:latin typeface="宋体" panose="02010600030101010101" pitchFamily="2" charset="-122"/>
              </a:rPr>
              <a:t>/</a:t>
            </a:r>
            <a:r>
              <a:rPr lang="zh-CN" altLang="en-US" sz="1600" b="1" dirty="0" smtClean="0">
                <a:latin typeface="宋体" panose="02010600030101010101" pitchFamily="2" charset="-122"/>
              </a:rPr>
              <a:t>月政府补贴。</a:t>
            </a:r>
            <a:endParaRPr lang="en-US" altLang="zh-CN" sz="1600" b="1" dirty="0" smtClean="0">
              <a:latin typeface="宋体" panose="02010600030101010101" pitchFamily="2" charset="-122"/>
            </a:endParaRPr>
          </a:p>
        </p:txBody>
      </p:sp>
      <p:sp>
        <p:nvSpPr>
          <p:cNvPr id="123" name="TextBox 122"/>
          <p:cNvSpPr txBox="1"/>
          <p:nvPr/>
        </p:nvSpPr>
        <p:spPr>
          <a:xfrm>
            <a:off x="2928926" y="5334014"/>
            <a:ext cx="3714776" cy="338554"/>
          </a:xfrm>
          <a:prstGeom prst="rect">
            <a:avLst/>
          </a:prstGeom>
          <a:noFill/>
        </p:spPr>
        <p:txBody>
          <a:bodyPr wrap="square" rtlCol="0">
            <a:spAutoFit/>
          </a:bodyPr>
          <a:lstStyle/>
          <a:p>
            <a:r>
              <a:rPr lang="zh-CN" altLang="en-US" sz="1600" b="1" dirty="0" smtClean="0">
                <a:latin typeface="宋体" panose="02010600030101010101" pitchFamily="2" charset="-122"/>
              </a:rPr>
              <a:t>报销来宁车票费用</a:t>
            </a:r>
          </a:p>
        </p:txBody>
      </p:sp>
      <p:grpSp>
        <p:nvGrpSpPr>
          <p:cNvPr id="64" name="组合 63"/>
          <p:cNvGrpSpPr/>
          <p:nvPr/>
        </p:nvGrpSpPr>
        <p:grpSpPr>
          <a:xfrm>
            <a:off x="3214678" y="1571612"/>
            <a:ext cx="1000132" cy="1000132"/>
            <a:chOff x="2928926" y="1928802"/>
            <a:chExt cx="1000132" cy="1000132"/>
          </a:xfrm>
        </p:grpSpPr>
        <p:grpSp>
          <p:nvGrpSpPr>
            <p:cNvPr id="36" name="组合 34"/>
            <p:cNvGrpSpPr/>
            <p:nvPr/>
          </p:nvGrpSpPr>
          <p:grpSpPr>
            <a:xfrm>
              <a:off x="2928926" y="1928802"/>
              <a:ext cx="1000132" cy="1000132"/>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5" name="椭圆 5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38" name="椭圆 37"/>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60" name="TextBox 59"/>
            <p:cNvSpPr txBox="1"/>
            <p:nvPr/>
          </p:nvSpPr>
          <p:spPr>
            <a:xfrm>
              <a:off x="3000364" y="2129845"/>
              <a:ext cx="85725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取得</a:t>
              </a:r>
              <a:endParaRPr kumimoji="0" lang="en-US" altLang="zh-CN"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宋体" panose="02010600030101010101" pitchFamily="2" charset="-122"/>
                  <a:ea typeface="宋体" panose="02010600030101010101" pitchFamily="2" charset="-122"/>
                </a:rPr>
                <a:t>毕业证</a:t>
              </a:r>
              <a:endParaRPr kumimoji="0" lang="en-US" altLang="zh-CN" sz="1600" b="1" i="0" u="none" strike="noStrike" kern="0" cap="none" spc="0" normalizeH="0" baseline="0" noProof="0" dirty="0">
                <a:ln>
                  <a:noFill/>
                </a:ln>
                <a:effectLst/>
                <a:uLnTx/>
                <a:uFillTx/>
                <a:latin typeface="宋体" panose="02010600030101010101" pitchFamily="2" charset="-122"/>
                <a:ea typeface="宋体" panose="02010600030101010101" pitchFamily="2" charset="-122"/>
              </a:endParaRPr>
            </a:p>
          </p:txBody>
        </p:sp>
      </p:grpSp>
      <p:cxnSp>
        <p:nvCxnSpPr>
          <p:cNvPr id="63" name="直接连接符 62"/>
          <p:cNvCxnSpPr/>
          <p:nvPr/>
        </p:nvCxnSpPr>
        <p:spPr>
          <a:xfrm>
            <a:off x="3571868" y="3212569"/>
            <a:ext cx="4429156"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43306" y="3500438"/>
            <a:ext cx="3357586" cy="338554"/>
          </a:xfrm>
          <a:prstGeom prst="rect">
            <a:avLst/>
          </a:prstGeom>
          <a:noFill/>
        </p:spPr>
        <p:txBody>
          <a:bodyPr wrap="square" rtlCol="0">
            <a:spAutoFit/>
          </a:bodyPr>
          <a:lstStyle/>
          <a:p>
            <a:r>
              <a:rPr lang="zh-CN" altLang="en-US" sz="1600" b="1" dirty="0" smtClean="0">
                <a:latin typeface="宋体" panose="02010600030101010101" pitchFamily="2" charset="-122"/>
              </a:rPr>
              <a:t>享受</a:t>
            </a:r>
            <a:r>
              <a:rPr lang="en-US" altLang="zh-CN" sz="1600" b="1" dirty="0" smtClean="0">
                <a:latin typeface="宋体" panose="02010600030101010101" pitchFamily="2" charset="-122"/>
              </a:rPr>
              <a:t>5</a:t>
            </a:r>
            <a:r>
              <a:rPr lang="zh-CN" altLang="en-US" sz="1600" b="1" dirty="0" smtClean="0">
                <a:latin typeface="宋体" panose="02010600030101010101" pitchFamily="2" charset="-122"/>
              </a:rPr>
              <a:t>天返校带薪假期</a:t>
            </a:r>
            <a:endParaRPr lang="zh-CN" altLang="en-US" sz="1600" b="1" dirty="0">
              <a:latin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8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0" fill="hold"/>
                                        <p:tgtEl>
                                          <p:spTgt spid="39"/>
                                        </p:tgtEl>
                                        <p:attrNameLst>
                                          <p:attrName>ppt_x</p:attrName>
                                        </p:attrNameLst>
                                      </p:cBhvr>
                                      <p:tavLst>
                                        <p:tav tm="0">
                                          <p:val>
                                            <p:strVal val="1+#ppt_w/2"/>
                                          </p:val>
                                        </p:tav>
                                        <p:tav tm="100000">
                                          <p:val>
                                            <p:strVal val="#ppt_x"/>
                                          </p:val>
                                        </p:tav>
                                      </p:tavLst>
                                    </p:anim>
                                    <p:anim calcmode="lin" valueType="num">
                                      <p:cBhvr additive="base">
                                        <p:cTn id="8" dur="20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3" accel="5800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2000" fill="hold"/>
                                        <p:tgtEl>
                                          <p:spTgt spid="46"/>
                                        </p:tgtEl>
                                        <p:attrNameLst>
                                          <p:attrName>ppt_x</p:attrName>
                                        </p:attrNameLst>
                                      </p:cBhvr>
                                      <p:tavLst>
                                        <p:tav tm="0">
                                          <p:val>
                                            <p:strVal val="1+#ppt_w/2"/>
                                          </p:val>
                                        </p:tav>
                                        <p:tav tm="100000">
                                          <p:val>
                                            <p:strVal val="#ppt_x"/>
                                          </p:val>
                                        </p:tav>
                                      </p:tavLst>
                                    </p:anim>
                                    <p:anim calcmode="lin" valueType="num">
                                      <p:cBhvr additive="base">
                                        <p:cTn id="12" dur="20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2000" fill="hold"/>
                                        <p:tgtEl>
                                          <p:spTgt spid="62"/>
                                        </p:tgtEl>
                                        <p:attrNameLst>
                                          <p:attrName>ppt_x</p:attrName>
                                        </p:attrNameLst>
                                      </p:cBhvr>
                                      <p:tavLst>
                                        <p:tav tm="0">
                                          <p:val>
                                            <p:strVal val="1+#ppt_w/2"/>
                                          </p:val>
                                        </p:tav>
                                        <p:tav tm="100000">
                                          <p:val>
                                            <p:strVal val="#ppt_x"/>
                                          </p:val>
                                        </p:tav>
                                      </p:tavLst>
                                    </p:anim>
                                    <p:anim calcmode="lin" valueType="num">
                                      <p:cBhvr additive="base">
                                        <p:cTn id="16" dur="2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2000" fill="hold"/>
                                        <p:tgtEl>
                                          <p:spTgt spid="64"/>
                                        </p:tgtEl>
                                        <p:attrNameLst>
                                          <p:attrName>ppt_x</p:attrName>
                                        </p:attrNameLst>
                                      </p:cBhvr>
                                      <p:tavLst>
                                        <p:tav tm="0">
                                          <p:val>
                                            <p:strVal val="1+#ppt_w/2"/>
                                          </p:val>
                                        </p:tav>
                                        <p:tav tm="100000">
                                          <p:val>
                                            <p:strVal val="#ppt_x"/>
                                          </p:val>
                                        </p:tav>
                                      </p:tavLst>
                                    </p:anim>
                                    <p:anim calcmode="lin" valueType="num">
                                      <p:cBhvr additive="base">
                                        <p:cTn id="20" dur="2000" fill="hold"/>
                                        <p:tgtEl>
                                          <p:spTgt spid="6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slide(fromLeft)">
                                      <p:cBhvr>
                                        <p:cTn id="24" dur="500"/>
                                        <p:tgtEl>
                                          <p:spTgt spid="75"/>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slide(fromLeft)">
                                      <p:cBhvr>
                                        <p:cTn id="28" dur="500"/>
                                        <p:tgtEl>
                                          <p:spTgt spid="79"/>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slide(fromLeft)">
                                      <p:cBhvr>
                                        <p:cTn id="32" dur="500"/>
                                        <p:tgtEl>
                                          <p:spTgt spid="8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slide(fromLeft)">
                                      <p:cBhvr>
                                        <p:cTn id="36" dur="500"/>
                                        <p:tgtEl>
                                          <p:spTgt spid="101"/>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矩形 8"/>
          <p:cNvSpPr/>
          <p:nvPr/>
        </p:nvSpPr>
        <p:spPr>
          <a:xfrm>
            <a:off x="1" y="787121"/>
            <a:ext cx="2357422" cy="5715041"/>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zh-CN" altLang="en-US"/>
          </a:p>
        </p:txBody>
      </p:sp>
      <p:sp>
        <p:nvSpPr>
          <p:cNvPr id="10" name="文本框 6"/>
          <p:cNvSpPr txBox="1"/>
          <p:nvPr/>
        </p:nvSpPr>
        <p:spPr>
          <a:xfrm>
            <a:off x="177990" y="2593076"/>
            <a:ext cx="1740368" cy="761725"/>
          </a:xfrm>
          <a:prstGeom prst="rect">
            <a:avLst/>
          </a:prstGeom>
          <a:noFill/>
        </p:spPr>
        <p:txBody>
          <a:bodyPr wrap="square" lIns="68558" tIns="34279" rIns="68558" bIns="34279" rtlCol="0">
            <a:spAutoFit/>
          </a:bodyPr>
          <a:lstStyle/>
          <a:p>
            <a:pPr algn="r"/>
            <a:r>
              <a:rPr lang="zh-CN" altLang="en-US" sz="4500" dirty="0" smtClean="0">
                <a:solidFill>
                  <a:schemeClr val="bg1"/>
                </a:solidFill>
                <a:latin typeface="微软雅黑" panose="020B0503020204020204" pitchFamily="34" charset="-122"/>
                <a:ea typeface="微软雅黑" panose="020B0503020204020204" pitchFamily="34" charset="-122"/>
              </a:rPr>
              <a:t>目录</a:t>
            </a:r>
          </a:p>
        </p:txBody>
      </p:sp>
      <p:sp>
        <p:nvSpPr>
          <p:cNvPr id="11" name="文本框 7"/>
          <p:cNvSpPr txBox="1"/>
          <p:nvPr/>
        </p:nvSpPr>
        <p:spPr>
          <a:xfrm>
            <a:off x="-89937" y="3721179"/>
            <a:ext cx="2419288" cy="530892"/>
          </a:xfrm>
          <a:prstGeom prst="rect">
            <a:avLst/>
          </a:prstGeom>
          <a:noFill/>
        </p:spPr>
        <p:txBody>
          <a:bodyPr wrap="square" lIns="68558" tIns="34279" rIns="68558" bIns="34279" rtlCol="0">
            <a:spAutoFit/>
          </a:bodyPr>
          <a:lstStyle/>
          <a:p>
            <a:pPr algn="r"/>
            <a:r>
              <a:rPr lang="en-US" altLang="zh-CN" sz="3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3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9" name="组合 88"/>
          <p:cNvGrpSpPr/>
          <p:nvPr/>
        </p:nvGrpSpPr>
        <p:grpSpPr>
          <a:xfrm>
            <a:off x="3214678" y="1333486"/>
            <a:ext cx="3429024" cy="4762533"/>
            <a:chOff x="3873413" y="1584192"/>
            <a:chExt cx="3434257" cy="4560247"/>
          </a:xfrm>
        </p:grpSpPr>
        <p:grpSp>
          <p:nvGrpSpPr>
            <p:cNvPr id="90" name="组合 11"/>
            <p:cNvGrpSpPr/>
            <p:nvPr/>
          </p:nvGrpSpPr>
          <p:grpSpPr>
            <a:xfrm>
              <a:off x="3909356" y="1584192"/>
              <a:ext cx="3398314" cy="900650"/>
              <a:chOff x="3909356" y="1612876"/>
              <a:chExt cx="3398314" cy="900650"/>
            </a:xfrm>
          </p:grpSpPr>
          <p:sp>
            <p:nvSpPr>
              <p:cNvPr id="121" name="文本框 18"/>
              <p:cNvSpPr txBox="1"/>
              <p:nvPr/>
            </p:nvSpPr>
            <p:spPr>
              <a:xfrm>
                <a:off x="4912812" y="1666933"/>
                <a:ext cx="2394858" cy="5157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企业介绍</a:t>
                </a:r>
              </a:p>
            </p:txBody>
          </p:sp>
          <p:grpSp>
            <p:nvGrpSpPr>
              <p:cNvPr id="122" name="组合 68"/>
              <p:cNvGrpSpPr/>
              <p:nvPr/>
            </p:nvGrpSpPr>
            <p:grpSpPr>
              <a:xfrm>
                <a:off x="3909356" y="1612876"/>
                <a:ext cx="828000" cy="900650"/>
                <a:chOff x="3909356" y="1612876"/>
                <a:chExt cx="828000" cy="900650"/>
              </a:xfrm>
            </p:grpSpPr>
            <p:sp>
              <p:nvSpPr>
                <p:cNvPr id="123" name="文本框 16"/>
                <p:cNvSpPr txBox="1"/>
                <p:nvPr/>
              </p:nvSpPr>
              <p:spPr>
                <a:xfrm>
                  <a:off x="3909356" y="1612876"/>
                  <a:ext cx="828000" cy="67781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rPr>
                    <a:t>01</a:t>
                  </a:r>
                </a:p>
              </p:txBody>
            </p:sp>
            <p:sp>
              <p:nvSpPr>
                <p:cNvPr id="124" name="矩形 123"/>
                <p:cNvSpPr/>
                <p:nvPr/>
              </p:nvSpPr>
              <p:spPr>
                <a:xfrm>
                  <a:off x="3909356" y="1685526"/>
                  <a:ext cx="828000" cy="828000"/>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MS PGothic" panose="020B0600070205080204" charset="-128"/>
                  </a:endParaRPr>
                </a:p>
              </p:txBody>
            </p:sp>
          </p:grpSp>
        </p:grpSp>
        <p:grpSp>
          <p:nvGrpSpPr>
            <p:cNvPr id="91" name="组合 25"/>
            <p:cNvGrpSpPr/>
            <p:nvPr/>
          </p:nvGrpSpPr>
          <p:grpSpPr>
            <a:xfrm>
              <a:off x="3880628" y="2732706"/>
              <a:ext cx="3416755" cy="954994"/>
              <a:chOff x="8098970" y="1558532"/>
              <a:chExt cx="3416755" cy="954994"/>
            </a:xfrm>
          </p:grpSpPr>
          <p:sp>
            <p:nvSpPr>
              <p:cNvPr id="117" name="文本框 12"/>
              <p:cNvSpPr txBox="1"/>
              <p:nvPr/>
            </p:nvSpPr>
            <p:spPr>
              <a:xfrm>
                <a:off x="9120868" y="1684028"/>
                <a:ext cx="2394857" cy="5157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900" kern="0" dirty="0" smtClean="0">
                    <a:solidFill>
                      <a:sysClr val="windowText" lastClr="000000"/>
                    </a:solidFill>
                    <a:latin typeface="微软雅黑" panose="020B0503020204020204" pitchFamily="34" charset="-122"/>
                    <a:ea typeface="微软雅黑" panose="020B0503020204020204" pitchFamily="34" charset="-122"/>
                  </a:rPr>
                  <a:t>企业文化</a:t>
                </a:r>
                <a:endParaRPr kumimoji="0" lang="zh-CN" altLang="en-US" sz="2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18" name="组合 63"/>
              <p:cNvGrpSpPr/>
              <p:nvPr/>
            </p:nvGrpSpPr>
            <p:grpSpPr>
              <a:xfrm>
                <a:off x="8098970" y="1558532"/>
                <a:ext cx="899886" cy="954994"/>
                <a:chOff x="8098970" y="1558532"/>
                <a:chExt cx="899886" cy="954994"/>
              </a:xfrm>
            </p:grpSpPr>
            <p:sp>
              <p:nvSpPr>
                <p:cNvPr id="119" name="文本框 10"/>
                <p:cNvSpPr txBox="1"/>
                <p:nvPr/>
              </p:nvSpPr>
              <p:spPr>
                <a:xfrm>
                  <a:off x="8098970" y="1558532"/>
                  <a:ext cx="899886" cy="7367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rPr>
                    <a:t>02</a:t>
                  </a:r>
                  <a:endParaRPr kumimoji="0" lang="zh-CN" altLang="en-US" sz="44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120" name="矩形 119"/>
                <p:cNvSpPr/>
                <p:nvPr/>
              </p:nvSpPr>
              <p:spPr>
                <a:xfrm>
                  <a:off x="8134913" y="1685526"/>
                  <a:ext cx="828000" cy="828000"/>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MS PGothic" panose="020B0600070205080204" charset="-128"/>
                  </a:endParaRPr>
                </a:p>
              </p:txBody>
            </p:sp>
          </p:grpSp>
        </p:grpSp>
        <p:grpSp>
          <p:nvGrpSpPr>
            <p:cNvPr id="94" name="组合 46"/>
            <p:cNvGrpSpPr/>
            <p:nvPr/>
          </p:nvGrpSpPr>
          <p:grpSpPr>
            <a:xfrm>
              <a:off x="3873413" y="3913799"/>
              <a:ext cx="3434257" cy="965940"/>
              <a:chOff x="3873413" y="3065963"/>
              <a:chExt cx="3434257" cy="965940"/>
            </a:xfrm>
          </p:grpSpPr>
          <p:sp>
            <p:nvSpPr>
              <p:cNvPr id="105" name="文本框 54"/>
              <p:cNvSpPr txBox="1"/>
              <p:nvPr/>
            </p:nvSpPr>
            <p:spPr>
              <a:xfrm>
                <a:off x="4912812" y="3187016"/>
                <a:ext cx="2394858" cy="5157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900" kern="0" dirty="0" smtClean="0">
                    <a:solidFill>
                      <a:sysClr val="windowText" lastClr="000000"/>
                    </a:solidFill>
                    <a:latin typeface="微软雅黑" panose="020B0503020204020204" pitchFamily="34" charset="-122"/>
                    <a:ea typeface="微软雅黑" panose="020B0503020204020204" pitchFamily="34" charset="-122"/>
                  </a:rPr>
                  <a:t>薪酬福利</a:t>
                </a:r>
                <a:endParaRPr kumimoji="0" lang="zh-CN" altLang="en-US" sz="2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06" name="组合 67"/>
              <p:cNvGrpSpPr/>
              <p:nvPr/>
            </p:nvGrpSpPr>
            <p:grpSpPr>
              <a:xfrm>
                <a:off x="3873413" y="3065963"/>
                <a:ext cx="899886" cy="965940"/>
                <a:chOff x="3873413" y="3065963"/>
                <a:chExt cx="899886" cy="965940"/>
              </a:xfrm>
            </p:grpSpPr>
            <p:sp>
              <p:nvSpPr>
                <p:cNvPr id="107" name="文本框 56"/>
                <p:cNvSpPr txBox="1"/>
                <p:nvPr/>
              </p:nvSpPr>
              <p:spPr>
                <a:xfrm>
                  <a:off x="3873413" y="3065963"/>
                  <a:ext cx="899886" cy="7367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rPr>
                    <a:t>03</a:t>
                  </a:r>
                  <a:endParaRPr kumimoji="0" lang="zh-CN" altLang="en-US" sz="44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108" name="矩形 107"/>
                <p:cNvSpPr/>
                <p:nvPr/>
              </p:nvSpPr>
              <p:spPr>
                <a:xfrm>
                  <a:off x="3909356" y="3203903"/>
                  <a:ext cx="828000" cy="828000"/>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MS PGothic" panose="020B0600070205080204" charset="-128"/>
                  </a:endParaRPr>
                </a:p>
              </p:txBody>
            </p:sp>
          </p:grpSp>
        </p:grpSp>
        <p:grpSp>
          <p:nvGrpSpPr>
            <p:cNvPr id="95" name="组合 53"/>
            <p:cNvGrpSpPr/>
            <p:nvPr/>
          </p:nvGrpSpPr>
          <p:grpSpPr>
            <a:xfrm>
              <a:off x="3880628" y="5187897"/>
              <a:ext cx="3416755" cy="956542"/>
              <a:chOff x="8098970" y="3075361"/>
              <a:chExt cx="3416755" cy="956542"/>
            </a:xfrm>
          </p:grpSpPr>
          <p:sp>
            <p:nvSpPr>
              <p:cNvPr id="101" name="文本框 59"/>
              <p:cNvSpPr txBox="1"/>
              <p:nvPr/>
            </p:nvSpPr>
            <p:spPr>
              <a:xfrm>
                <a:off x="9120868" y="3202404"/>
                <a:ext cx="2394857" cy="5157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900" kern="0" dirty="0" smtClean="0">
                    <a:solidFill>
                      <a:sysClr val="windowText" lastClr="000000"/>
                    </a:solidFill>
                    <a:latin typeface="微软雅黑" panose="020B0503020204020204" pitchFamily="34" charset="-122"/>
                    <a:ea typeface="微软雅黑" panose="020B0503020204020204" pitchFamily="34" charset="-122"/>
                  </a:rPr>
                  <a:t>职业发展</a:t>
                </a:r>
                <a:endParaRPr kumimoji="0" lang="zh-CN" altLang="en-US" sz="2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02" name="组合 64"/>
              <p:cNvGrpSpPr/>
              <p:nvPr/>
            </p:nvGrpSpPr>
            <p:grpSpPr>
              <a:xfrm>
                <a:off x="8098970" y="3075361"/>
                <a:ext cx="899886" cy="956542"/>
                <a:chOff x="8098970" y="3075361"/>
                <a:chExt cx="899886" cy="956542"/>
              </a:xfrm>
            </p:grpSpPr>
            <p:sp>
              <p:nvSpPr>
                <p:cNvPr id="103" name="文本框 61"/>
                <p:cNvSpPr txBox="1"/>
                <p:nvPr/>
              </p:nvSpPr>
              <p:spPr>
                <a:xfrm>
                  <a:off x="8098970" y="3075361"/>
                  <a:ext cx="899886" cy="7367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rPr>
                    <a:t>04</a:t>
                  </a:r>
                  <a:endParaRPr kumimoji="0" lang="zh-CN" altLang="en-US" sz="4400" b="0" i="0" u="none" strike="noStrike" kern="0" cap="none" spc="0" normalizeH="0" baseline="0" noProof="0" dirty="0" smtClean="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104" name="矩形 103"/>
                <p:cNvSpPr/>
                <p:nvPr/>
              </p:nvSpPr>
              <p:spPr>
                <a:xfrm>
                  <a:off x="8134913" y="3203903"/>
                  <a:ext cx="828000" cy="828000"/>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MS PGothic" panose="020B0600070205080204" charset="-128"/>
                  </a:endParaRPr>
                </a:p>
              </p:txBody>
            </p:sp>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3372" y="1619237"/>
            <a:ext cx="3214710" cy="2286016"/>
          </a:xfrm>
          <a:prstGeom prst="rect">
            <a:avLst/>
          </a:prstGeom>
          <a:noFill/>
          <a:ln>
            <a:noFill/>
          </a:ln>
          <a:effectLst/>
          <a:extLst>
            <a:ext uri="{909E8E84-426E-40DD-AFC4-6F175D3DCCD1}">
              <a14:hiddenFill xmlns:a14="http://schemas.microsoft.com/office/drawing/2010/main" xmlns="">
                <a:gradFill rotWithShape="1">
                  <a:gsLst>
                    <a:gs pos="0">
                      <a:srgbClr val="00CC66"/>
                    </a:gs>
                    <a:gs pos="100000">
                      <a:srgbClr val="00CC66">
                        <a:gamma/>
                        <a:tint val="21176"/>
                        <a:invGamma/>
                      </a:srgbClr>
                    </a:gs>
                  </a:gsLst>
                  <a:lin ang="0" scaled="1"/>
                </a:gra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1538" y="4000504"/>
            <a:ext cx="6858048" cy="2381267"/>
          </a:xfrm>
          <a:prstGeom prst="rect">
            <a:avLst/>
          </a:prstGeom>
          <a:noFill/>
          <a:ln>
            <a:noFill/>
          </a:ln>
          <a:effectLst/>
          <a:extLst>
            <a:ext uri="{909E8E84-426E-40DD-AFC4-6F175D3DCCD1}">
              <a14:hiddenFill xmlns:a14="http://schemas.microsoft.com/office/drawing/2010/main" xmlns="">
                <a:gradFill rotWithShape="1">
                  <a:gsLst>
                    <a:gs pos="0">
                      <a:srgbClr val="00CC66"/>
                    </a:gs>
                    <a:gs pos="100000">
                      <a:srgbClr val="00CC66">
                        <a:gamma/>
                        <a:tint val="21176"/>
                        <a:invGamma/>
                      </a:srgbClr>
                    </a:gs>
                  </a:gsLst>
                  <a:lin ang="0" scaled="1"/>
                </a:gra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AutoShape 479"/>
          <p:cNvSpPr>
            <a:spLocks noChangeArrowheads="1"/>
          </p:cNvSpPr>
          <p:nvPr/>
        </p:nvSpPr>
        <p:spPr bwMode="auto">
          <a:xfrm>
            <a:off x="119046" y="954074"/>
            <a:ext cx="1666872"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工作环境 </a:t>
            </a:r>
            <a:endParaRPr lang="zh-CN" altLang="en-US" b="1" dirty="0">
              <a:solidFill>
                <a:srgbClr val="0066FF"/>
              </a:solidFill>
              <a:latin typeface="宋体" panose="02010600030101010101" pitchFamily="2" charset="-122"/>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8239" y="1619237"/>
            <a:ext cx="2287169" cy="228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9"/>
          <p:cNvSpPr>
            <a:spLocks noChangeArrowheads="1"/>
          </p:cNvSpPr>
          <p:nvPr/>
        </p:nvSpPr>
        <p:spPr bwMode="auto">
          <a:xfrm>
            <a:off x="119046" y="954074"/>
            <a:ext cx="1666872"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员工培训</a:t>
            </a:r>
            <a:endParaRPr lang="zh-CN" altLang="en-US" b="1" dirty="0">
              <a:solidFill>
                <a:srgbClr val="0066FF"/>
              </a:solidFill>
              <a:latin typeface="宋体" panose="02010600030101010101" pitchFamily="2" charset="-122"/>
            </a:endParaRPr>
          </a:p>
        </p:txBody>
      </p:sp>
      <p:graphicFrame>
        <p:nvGraphicFramePr>
          <p:cNvPr id="5" name="图示 4"/>
          <p:cNvGraphicFramePr/>
          <p:nvPr/>
        </p:nvGraphicFramePr>
        <p:xfrm>
          <a:off x="1187624" y="285728"/>
          <a:ext cx="64323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643702" y="2580403"/>
            <a:ext cx="792088" cy="707886"/>
          </a:xfrm>
          <a:prstGeom prst="rect">
            <a:avLst/>
          </a:prstGeom>
          <a:noFill/>
        </p:spPr>
        <p:txBody>
          <a:bodyPr wrap="square" rtlCol="0">
            <a:spAutoFit/>
          </a:bodyPr>
          <a:lstStyle/>
          <a:p>
            <a:r>
              <a:rPr lang="zh-CN" altLang="en-US" dirty="0" smtClean="0"/>
              <a:t>技能强化</a:t>
            </a:r>
          </a:p>
        </p:txBody>
      </p:sp>
      <p:sp>
        <p:nvSpPr>
          <p:cNvPr id="8" name="TextBox 7"/>
          <p:cNvSpPr txBox="1"/>
          <p:nvPr/>
        </p:nvSpPr>
        <p:spPr>
          <a:xfrm>
            <a:off x="285720" y="1796819"/>
            <a:ext cx="8572560" cy="369332"/>
          </a:xfrm>
          <a:prstGeom prst="rect">
            <a:avLst/>
          </a:prstGeom>
          <a:noFill/>
        </p:spPr>
        <p:txBody>
          <a:bodyPr wrap="square" rtlCol="0">
            <a:spAutoFit/>
          </a:bodyPr>
          <a:lstStyle/>
          <a:p>
            <a:r>
              <a:rPr lang="zh-CN" altLang="en-US" sz="1800" b="1" dirty="0">
                <a:solidFill>
                  <a:srgbClr val="0066FF"/>
                </a:solidFill>
                <a:latin typeface="宋体" panose="02010600030101010101" pitchFamily="2" charset="-122"/>
              </a:rPr>
              <a:t>首席技能</a:t>
            </a:r>
            <a:r>
              <a:rPr lang="zh-CN" altLang="en-US" sz="1800" b="1" dirty="0" smtClean="0">
                <a:solidFill>
                  <a:srgbClr val="0066FF"/>
                </a:solidFill>
                <a:latin typeface="宋体" panose="02010600030101010101" pitchFamily="2" charset="-122"/>
              </a:rPr>
              <a:t>人才给新员工一对一进行培训</a:t>
            </a:r>
            <a:r>
              <a:rPr lang="zh-CN" altLang="en-US" sz="1800" b="1" dirty="0">
                <a:solidFill>
                  <a:srgbClr val="0066FF"/>
                </a:solidFill>
                <a:latin typeface="宋体" panose="02010600030101010101" pitchFamily="2" charset="-122"/>
              </a:rPr>
              <a:t>、实际操作，直接</a:t>
            </a:r>
            <a:r>
              <a:rPr lang="zh-CN" altLang="en-US" sz="1800" b="1" dirty="0" smtClean="0">
                <a:solidFill>
                  <a:srgbClr val="0066FF"/>
                </a:solidFill>
                <a:latin typeface="宋体" panose="02010600030101010101" pitchFamily="2" charset="-122"/>
              </a:rPr>
              <a:t>上级负责</a:t>
            </a:r>
            <a:r>
              <a:rPr lang="zh-CN" altLang="en-US" sz="1800" b="1" dirty="0">
                <a:solidFill>
                  <a:srgbClr val="0066FF"/>
                </a:solidFill>
                <a:latin typeface="宋体" panose="02010600030101010101" pitchFamily="2" charset="-122"/>
              </a:rPr>
              <a:t>跟进，实时指导。</a:t>
            </a:r>
          </a:p>
        </p:txBody>
      </p:sp>
      <p:pic>
        <p:nvPicPr>
          <p:cNvPr id="16" name="图片 15" descr="司内1.JPG"/>
          <p:cNvPicPr>
            <a:picLocks noChangeAspect="1"/>
          </p:cNvPicPr>
          <p:nvPr/>
        </p:nvPicPr>
        <p:blipFill>
          <a:blip r:embed="rId6" cstate="print"/>
          <a:stretch>
            <a:fillRect/>
          </a:stretch>
        </p:blipFill>
        <p:spPr>
          <a:xfrm>
            <a:off x="285720" y="3810003"/>
            <a:ext cx="2000264" cy="2285992"/>
          </a:xfrm>
          <a:prstGeom prst="rect">
            <a:avLst/>
          </a:prstGeom>
        </p:spPr>
      </p:pic>
      <p:pic>
        <p:nvPicPr>
          <p:cNvPr id="17" name="图片 16" descr="车间1 .JPG"/>
          <p:cNvPicPr>
            <a:picLocks noChangeAspect="1"/>
          </p:cNvPicPr>
          <p:nvPr/>
        </p:nvPicPr>
        <p:blipFill>
          <a:blip r:embed="rId7" cstate="print"/>
          <a:stretch>
            <a:fillRect/>
          </a:stretch>
        </p:blipFill>
        <p:spPr>
          <a:xfrm>
            <a:off x="2428860" y="3810003"/>
            <a:ext cx="1857388" cy="2286016"/>
          </a:xfrm>
          <a:prstGeom prst="rect">
            <a:avLst/>
          </a:prstGeom>
        </p:spPr>
      </p:pic>
      <p:pic>
        <p:nvPicPr>
          <p:cNvPr id="18" name="图片 17" descr="车间2 .JPG"/>
          <p:cNvPicPr>
            <a:picLocks noChangeAspect="1"/>
          </p:cNvPicPr>
          <p:nvPr/>
        </p:nvPicPr>
        <p:blipFill>
          <a:blip r:embed="rId8" cstate="print"/>
          <a:stretch>
            <a:fillRect/>
          </a:stretch>
        </p:blipFill>
        <p:spPr>
          <a:xfrm>
            <a:off x="4429124" y="3810003"/>
            <a:ext cx="2143140" cy="2286016"/>
          </a:xfrm>
          <a:prstGeom prst="rect">
            <a:avLst/>
          </a:prstGeom>
        </p:spPr>
      </p:pic>
      <p:pic>
        <p:nvPicPr>
          <p:cNvPr id="19" name="图片 18" descr="外培1 .JPG"/>
          <p:cNvPicPr>
            <a:picLocks noChangeAspect="1"/>
          </p:cNvPicPr>
          <p:nvPr/>
        </p:nvPicPr>
        <p:blipFill>
          <a:blip r:embed="rId9" cstate="print"/>
          <a:stretch>
            <a:fillRect/>
          </a:stretch>
        </p:blipFill>
        <p:spPr>
          <a:xfrm>
            <a:off x="6643702" y="3810003"/>
            <a:ext cx="1928826" cy="2286016"/>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79"/>
          <p:cNvSpPr>
            <a:spLocks noChangeArrowheads="1"/>
          </p:cNvSpPr>
          <p:nvPr/>
        </p:nvSpPr>
        <p:spPr bwMode="auto">
          <a:xfrm>
            <a:off x="119046" y="952483"/>
            <a:ext cx="2238376"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职业发展</a:t>
            </a:r>
            <a:r>
              <a:rPr lang="en-US" altLang="zh-CN" sz="1600" b="1" dirty="0" smtClean="0">
                <a:solidFill>
                  <a:srgbClr val="0066FF"/>
                </a:solidFill>
                <a:latin typeface="宋体" panose="02010600030101010101" pitchFamily="2" charset="-122"/>
              </a:rPr>
              <a:t>-</a:t>
            </a:r>
            <a:r>
              <a:rPr lang="zh-CN" altLang="en-US" sz="1600" b="1" dirty="0" smtClean="0">
                <a:solidFill>
                  <a:srgbClr val="0066FF"/>
                </a:solidFill>
                <a:latin typeface="宋体" panose="02010600030101010101" pitchFamily="2" charset="-122"/>
              </a:rPr>
              <a:t>技术岗位</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grpSp>
        <p:nvGrpSpPr>
          <p:cNvPr id="2" name="组合 38"/>
          <p:cNvGrpSpPr/>
          <p:nvPr/>
        </p:nvGrpSpPr>
        <p:grpSpPr>
          <a:xfrm>
            <a:off x="2500298" y="3333750"/>
            <a:ext cx="928694" cy="1047757"/>
            <a:chOff x="4811090" y="3406041"/>
            <a:chExt cx="1805286" cy="1805938"/>
          </a:xfrm>
        </p:grpSpPr>
        <p:grpSp>
          <p:nvGrpSpPr>
            <p:cNvPr id="3" name="组合 34"/>
            <p:cNvGrpSpPr/>
            <p:nvPr/>
          </p:nvGrpSpPr>
          <p:grpSpPr>
            <a:xfrm>
              <a:off x="4811090" y="3406041"/>
              <a:ext cx="1805286" cy="1805938"/>
              <a:chOff x="4345444" y="2542859"/>
              <a:chExt cx="1810550" cy="1811205"/>
            </a:xfrm>
          </p:grpSpPr>
          <p:grpSp>
            <p:nvGrpSpPr>
              <p:cNvPr id="4"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4" name="同心圆 4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45" name="椭圆 4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3" name="椭圆 42"/>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1" name="TextBox 40"/>
            <p:cNvSpPr txBox="1"/>
            <p:nvPr/>
          </p:nvSpPr>
          <p:spPr>
            <a:xfrm>
              <a:off x="5315026" y="3793606"/>
              <a:ext cx="1023614" cy="10079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宋体" panose="02010600030101010101" pitchFamily="2" charset="-122"/>
                  <a:ea typeface="宋体" panose="02010600030101010101" pitchFamily="2" charset="-122"/>
                </a:rPr>
                <a:t>技师</a:t>
              </a:r>
              <a:endParaRPr kumimoji="0" lang="en-US" altLang="zh-CN" sz="1600" b="0" i="0" u="none" strike="noStrike" kern="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endParaRPr>
            </a:p>
          </p:txBody>
        </p:sp>
      </p:grpSp>
      <p:grpSp>
        <p:nvGrpSpPr>
          <p:cNvPr id="5" name="组合 45"/>
          <p:cNvGrpSpPr/>
          <p:nvPr/>
        </p:nvGrpSpPr>
        <p:grpSpPr>
          <a:xfrm>
            <a:off x="928662" y="4762510"/>
            <a:ext cx="928694" cy="1047757"/>
            <a:chOff x="4811090" y="3406041"/>
            <a:chExt cx="1805286" cy="1805938"/>
          </a:xfrm>
        </p:grpSpPr>
        <p:grpSp>
          <p:nvGrpSpPr>
            <p:cNvPr id="6" name="组合 34"/>
            <p:cNvGrpSpPr/>
            <p:nvPr/>
          </p:nvGrpSpPr>
          <p:grpSpPr>
            <a:xfrm>
              <a:off x="4811090" y="3406041"/>
              <a:ext cx="1805286" cy="1805938"/>
              <a:chOff x="4345444" y="2542859"/>
              <a:chExt cx="1810550" cy="1811205"/>
            </a:xfrm>
          </p:grpSpPr>
          <p:grpSp>
            <p:nvGrpSpPr>
              <p:cNvPr id="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2" name="椭圆 5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50" name="椭圆 49"/>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48" name="TextBox 47"/>
            <p:cNvSpPr txBox="1"/>
            <p:nvPr/>
          </p:nvSpPr>
          <p:spPr>
            <a:xfrm>
              <a:off x="5088826" y="3939613"/>
              <a:ext cx="1249813" cy="6365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宋体" panose="02010600030101010101" pitchFamily="2" charset="-122"/>
                  <a:ea typeface="宋体" panose="02010600030101010101" pitchFamily="2" charset="-122"/>
                </a:rPr>
                <a:t>员工</a:t>
              </a:r>
              <a:endParaRPr kumimoji="0" lang="zh-CN" altLang="en-US" sz="1800" b="0" i="0" u="none" strike="noStrike" kern="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endParaRPr>
            </a:p>
          </p:txBody>
        </p:sp>
      </p:grpSp>
      <p:grpSp>
        <p:nvGrpSpPr>
          <p:cNvPr id="8" name="组合 34"/>
          <p:cNvGrpSpPr/>
          <p:nvPr/>
        </p:nvGrpSpPr>
        <p:grpSpPr>
          <a:xfrm>
            <a:off x="3929058" y="1672760"/>
            <a:ext cx="1000132" cy="1184736"/>
            <a:chOff x="4345444" y="2542859"/>
            <a:chExt cx="1810550" cy="1811205"/>
          </a:xfrm>
        </p:grpSpPr>
        <p:grpSp>
          <p:nvGrpSpPr>
            <p:cNvPr id="9"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8" name="同心圆 5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9" name="椭圆 5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57" name="椭圆 56"/>
            <p:cNvSpPr/>
            <p:nvPr/>
          </p:nvSpPr>
          <p:spPr>
            <a:xfrm>
              <a:off x="4565570" y="2763062"/>
              <a:ext cx="1370298" cy="1370793"/>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74" name="TextBox 73"/>
          <p:cNvSpPr txBox="1"/>
          <p:nvPr/>
        </p:nvSpPr>
        <p:spPr>
          <a:xfrm>
            <a:off x="4188298" y="2071678"/>
            <a:ext cx="52657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200" b="1" kern="0" dirty="0" smtClean="0">
                <a:solidFill>
                  <a:sysClr val="window" lastClr="FFFFFF"/>
                </a:solidFill>
                <a:latin typeface="宋体" panose="02010600030101010101" pitchFamily="2" charset="-122"/>
                <a:ea typeface="宋体" panose="02010600030101010101" pitchFamily="2" charset="-122"/>
              </a:rPr>
              <a:t>高级技师</a:t>
            </a:r>
            <a:endParaRPr kumimoji="0" lang="en-US" altLang="zh-CN" sz="1200" b="1" i="0" u="none" strike="noStrike" kern="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endParaRPr>
          </a:p>
        </p:txBody>
      </p:sp>
      <p:cxnSp>
        <p:nvCxnSpPr>
          <p:cNvPr id="75" name="直接连接符 74"/>
          <p:cNvCxnSpPr/>
          <p:nvPr/>
        </p:nvCxnSpPr>
        <p:spPr>
          <a:xfrm flipV="1">
            <a:off x="1357290" y="2476493"/>
            <a:ext cx="3929090" cy="3429024"/>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071802" y="4476758"/>
            <a:ext cx="5214974"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643439" y="3047998"/>
            <a:ext cx="3679063"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785918" y="5712899"/>
            <a:ext cx="6500858" cy="2117"/>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00496" y="4095755"/>
            <a:ext cx="3714776" cy="338554"/>
          </a:xfrm>
          <a:prstGeom prst="rect">
            <a:avLst/>
          </a:prstGeom>
          <a:noFill/>
        </p:spPr>
        <p:txBody>
          <a:bodyPr wrap="square" rtlCol="0">
            <a:spAutoFit/>
          </a:bodyPr>
          <a:lstStyle/>
          <a:p>
            <a:r>
              <a:rPr lang="zh-CN" altLang="en-US" sz="1600" b="1" dirty="0" smtClean="0">
                <a:latin typeface="仿宋_GB2312" pitchFamily="49" charset="-122"/>
                <a:ea typeface="仿宋_GB2312" pitchFamily="49" charset="-122"/>
              </a:rPr>
              <a:t>工作</a:t>
            </a:r>
            <a:r>
              <a:rPr lang="en-US" altLang="zh-CN" sz="1600" b="1" dirty="0" smtClean="0">
                <a:latin typeface="仿宋_GB2312" pitchFamily="49" charset="-122"/>
                <a:ea typeface="仿宋_GB2312" pitchFamily="49" charset="-122"/>
              </a:rPr>
              <a:t>2</a:t>
            </a:r>
            <a:r>
              <a:rPr lang="zh-CN" altLang="en-US" sz="1600" b="1" dirty="0" smtClean="0">
                <a:latin typeface="仿宋_GB2312" pitchFamily="49" charset="-122"/>
                <a:ea typeface="仿宋_GB2312" pitchFamily="49" charset="-122"/>
              </a:rPr>
              <a:t>年以上，业务能力突出者。</a:t>
            </a:r>
          </a:p>
        </p:txBody>
      </p:sp>
      <p:sp>
        <p:nvSpPr>
          <p:cNvPr id="105" name="TextBox 104"/>
          <p:cNvSpPr txBox="1"/>
          <p:nvPr/>
        </p:nvSpPr>
        <p:spPr>
          <a:xfrm>
            <a:off x="5072066" y="2571744"/>
            <a:ext cx="3714776" cy="338554"/>
          </a:xfrm>
          <a:prstGeom prst="rect">
            <a:avLst/>
          </a:prstGeom>
          <a:noFill/>
        </p:spPr>
        <p:txBody>
          <a:bodyPr wrap="square" rtlCol="0">
            <a:spAutoFit/>
          </a:bodyPr>
          <a:lstStyle/>
          <a:p>
            <a:r>
              <a:rPr lang="zh-CN" altLang="en-US" sz="1600" b="1" dirty="0" smtClean="0">
                <a:latin typeface="仿宋_GB2312" pitchFamily="49" charset="-122"/>
                <a:ea typeface="仿宋_GB2312" pitchFamily="49" charset="-122"/>
              </a:rPr>
              <a:t>工作</a:t>
            </a:r>
            <a:r>
              <a:rPr lang="en-US" altLang="zh-CN" sz="1600" b="1" dirty="0" smtClean="0">
                <a:latin typeface="仿宋_GB2312" pitchFamily="49" charset="-122"/>
                <a:ea typeface="仿宋_GB2312" pitchFamily="49" charset="-122"/>
              </a:rPr>
              <a:t>4</a:t>
            </a:r>
            <a:r>
              <a:rPr lang="zh-CN" altLang="en-US" sz="1600" b="1" dirty="0" smtClean="0">
                <a:latin typeface="仿宋_GB2312" pitchFamily="49" charset="-122"/>
                <a:ea typeface="仿宋_GB2312" pitchFamily="49" charset="-122"/>
              </a:rPr>
              <a:t>年以上，专业技能突出者。</a:t>
            </a:r>
          </a:p>
        </p:txBody>
      </p:sp>
      <p:sp>
        <p:nvSpPr>
          <p:cNvPr id="123" name="TextBox 122"/>
          <p:cNvSpPr txBox="1"/>
          <p:nvPr/>
        </p:nvSpPr>
        <p:spPr>
          <a:xfrm>
            <a:off x="3357554" y="5238763"/>
            <a:ext cx="3714776" cy="338554"/>
          </a:xfrm>
          <a:prstGeom prst="rect">
            <a:avLst/>
          </a:prstGeom>
          <a:noFill/>
        </p:spPr>
        <p:txBody>
          <a:bodyPr wrap="square" rtlCol="0">
            <a:spAutoFit/>
          </a:bodyPr>
          <a:lstStyle/>
          <a:p>
            <a:r>
              <a:rPr lang="zh-CN" altLang="en-US" sz="1600" b="1" dirty="0" smtClean="0">
                <a:latin typeface="仿宋_GB2312" pitchFamily="49" charset="-122"/>
                <a:ea typeface="仿宋_GB2312" pitchFamily="49" charset="-122"/>
              </a:rPr>
              <a:t>大专以上学历，专业不限。</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8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accel="58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slide(fromLeft)">
                                      <p:cBhvr>
                                        <p:cTn id="16" dur="500"/>
                                        <p:tgtEl>
                                          <p:spTgt spid="75"/>
                                        </p:tgtEl>
                                      </p:cBhvr>
                                    </p:animEffect>
                                  </p:childTnLst>
                                </p:cTn>
                              </p:par>
                            </p:childTnLst>
                          </p:cTn>
                        </p:par>
                        <p:par>
                          <p:cTn id="17" fill="hold">
                            <p:stCondLst>
                              <p:cond delay="2500"/>
                            </p:stCondLst>
                            <p:childTnLst>
                              <p:par>
                                <p:cTn id="18" presetID="12" presetClass="entr" presetSubtype="8" fill="hold"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slide(fromLeft)">
                                      <p:cBhvr>
                                        <p:cTn id="20" dur="500"/>
                                        <p:tgtEl>
                                          <p:spTgt spid="79"/>
                                        </p:tgtEl>
                                      </p:cBhvr>
                                    </p:animEffect>
                                  </p:childTnLst>
                                </p:cTn>
                              </p:par>
                            </p:childTnLst>
                          </p:cTn>
                        </p:par>
                        <p:par>
                          <p:cTn id="21" fill="hold">
                            <p:stCondLst>
                              <p:cond delay="3000"/>
                            </p:stCondLst>
                            <p:childTnLst>
                              <p:par>
                                <p:cTn id="22" presetID="12" presetClass="entr" presetSubtype="8"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lide(fromLeft)">
                                      <p:cBhvr>
                                        <p:cTn id="24" dur="500"/>
                                        <p:tgtEl>
                                          <p:spTgt spid="85"/>
                                        </p:tgtEl>
                                      </p:cBhvr>
                                    </p:animEffect>
                                  </p:childTnLst>
                                </p:cTn>
                              </p:par>
                            </p:childTnLst>
                          </p:cTn>
                        </p:par>
                        <p:par>
                          <p:cTn id="25" fill="hold">
                            <p:stCondLst>
                              <p:cond delay="3500"/>
                            </p:stCondLst>
                            <p:childTnLst>
                              <p:par>
                                <p:cTn id="26" presetID="12" presetClass="entr" presetSubtype="8"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slide(fromLeft)">
                                      <p:cBhvr>
                                        <p:cTn id="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79"/>
          <p:cNvSpPr>
            <a:spLocks noChangeArrowheads="1"/>
          </p:cNvSpPr>
          <p:nvPr/>
        </p:nvSpPr>
        <p:spPr bwMode="auto">
          <a:xfrm>
            <a:off x="119046" y="952483"/>
            <a:ext cx="2095500"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职业发展</a:t>
            </a:r>
            <a:r>
              <a:rPr lang="en-US" altLang="zh-CN" sz="1600" b="1" dirty="0" smtClean="0">
                <a:solidFill>
                  <a:srgbClr val="0066FF"/>
                </a:solidFill>
                <a:latin typeface="宋体" panose="02010600030101010101" pitchFamily="2" charset="-122"/>
              </a:rPr>
              <a:t>-</a:t>
            </a:r>
            <a:r>
              <a:rPr lang="zh-CN" altLang="en-US" sz="1600" b="1" dirty="0" smtClean="0">
                <a:solidFill>
                  <a:srgbClr val="0066FF"/>
                </a:solidFill>
                <a:latin typeface="宋体" panose="02010600030101010101" pitchFamily="2" charset="-122"/>
              </a:rPr>
              <a:t>储备岗位</a:t>
            </a:r>
            <a:r>
              <a:rPr lang="zh-CN" altLang="en-US" b="1" dirty="0" smtClean="0">
                <a:solidFill>
                  <a:srgbClr val="0066FF"/>
                </a:solidFill>
                <a:latin typeface="宋体" panose="02010600030101010101" pitchFamily="2" charset="-122"/>
              </a:rPr>
              <a:t> </a:t>
            </a:r>
            <a:endParaRPr lang="zh-CN" altLang="en-US" b="1" dirty="0">
              <a:solidFill>
                <a:srgbClr val="0066FF"/>
              </a:solidFill>
              <a:latin typeface="宋体" panose="02010600030101010101" pitchFamily="2" charset="-122"/>
            </a:endParaRPr>
          </a:p>
        </p:txBody>
      </p:sp>
      <p:graphicFrame>
        <p:nvGraphicFramePr>
          <p:cNvPr id="6" name="图示 5"/>
          <p:cNvGraphicFramePr/>
          <p:nvPr/>
        </p:nvGraphicFramePr>
        <p:xfrm>
          <a:off x="-630555" y="1516367"/>
          <a:ext cx="6548462" cy="4381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bwMode="auto">
          <a:xfrm>
            <a:off x="714348" y="3333749"/>
            <a:ext cx="1151890" cy="6807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bg1"/>
                </a:solidFill>
                <a:effectLst/>
                <a:latin typeface="微软雅黑" pitchFamily="34" charset="-122"/>
                <a:ea typeface="微软雅黑" pitchFamily="34" charset="-122"/>
                <a:cs typeface="MS PGothic" panose="020B0600070205080204" charset="-128"/>
              </a:rPr>
              <a:t>储备岗位</a:t>
            </a:r>
            <a:endParaRPr kumimoji="0" lang="zh-CN" altLang="en-US" sz="1800" b="1" i="0" u="none" strike="noStrike" cap="none" normalizeH="0" baseline="0" dirty="0">
              <a:ln>
                <a:noFill/>
              </a:ln>
              <a:solidFill>
                <a:schemeClr val="bg1"/>
              </a:solidFill>
              <a:effectLst/>
              <a:latin typeface="微软雅黑" pitchFamily="34" charset="-122"/>
              <a:ea typeface="微软雅黑" pitchFamily="34" charset="-122"/>
              <a:cs typeface="MS PGothic" panose="020B0600070205080204" charset="-128"/>
            </a:endParaRPr>
          </a:p>
        </p:txBody>
      </p:sp>
      <p:sp>
        <p:nvSpPr>
          <p:cNvPr id="2" name="流程图: 可选过程 1"/>
          <p:cNvSpPr/>
          <p:nvPr/>
        </p:nvSpPr>
        <p:spPr>
          <a:xfrm>
            <a:off x="3864610" y="952500"/>
            <a:ext cx="1151890" cy="575733"/>
          </a:xfrm>
          <a:prstGeom prst="flowChartAlternateProcess">
            <a:avLst/>
          </a:prstGeom>
          <a:solidFill>
            <a:schemeClr val="accent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tx1"/>
                </a:solidFill>
                <a:effectLst/>
                <a:latin typeface="华文楷体" panose="02010600040101010101" charset="-122"/>
                <a:ea typeface="华文楷体" panose="02010600040101010101" charset="-122"/>
                <a:cs typeface="MS PGothic" panose="020B0600070205080204" charset="-128"/>
              </a:rPr>
              <a:t>市场部</a:t>
            </a:r>
          </a:p>
        </p:txBody>
      </p:sp>
      <p:sp>
        <p:nvSpPr>
          <p:cNvPr id="5" name="流程图: 可选过程 4"/>
          <p:cNvSpPr/>
          <p:nvPr/>
        </p:nvSpPr>
        <p:spPr>
          <a:xfrm>
            <a:off x="3864610" y="1645074"/>
            <a:ext cx="1151890" cy="576580"/>
          </a:xfrm>
          <a:prstGeom prst="flowChartAlternateProcess">
            <a:avLst/>
          </a:prstGeom>
          <a:solidFill>
            <a:schemeClr val="accent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1"/>
                </a:solidFill>
                <a:effectLst/>
                <a:latin typeface="Calibri" panose="020F0502020204030204" charset="0"/>
                <a:cs typeface="MS PGothic" panose="020B0600070205080204" charset="-128"/>
              </a:rPr>
              <a:t>  </a:t>
            </a: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财务部</a:t>
            </a:r>
          </a:p>
        </p:txBody>
      </p:sp>
      <p:sp>
        <p:nvSpPr>
          <p:cNvPr id="9" name="流程图: 可选过程 8"/>
          <p:cNvSpPr/>
          <p:nvPr/>
        </p:nvSpPr>
        <p:spPr>
          <a:xfrm>
            <a:off x="3856356" y="3236807"/>
            <a:ext cx="1219835" cy="611293"/>
          </a:xfrm>
          <a:prstGeom prst="flowChartAlternateProces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1"/>
                </a:solidFill>
                <a:effectLst/>
                <a:latin typeface="Calibri" panose="020F0502020204030204" charset="0"/>
                <a:cs typeface="MS PGothic" panose="020B0600070205080204" charset="-128"/>
              </a:rPr>
              <a:t> </a:t>
            </a: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技术部</a:t>
            </a:r>
          </a:p>
        </p:txBody>
      </p:sp>
      <p:sp>
        <p:nvSpPr>
          <p:cNvPr id="10" name="流程图: 可选过程 9"/>
          <p:cNvSpPr/>
          <p:nvPr/>
        </p:nvSpPr>
        <p:spPr>
          <a:xfrm>
            <a:off x="3856355" y="4047068"/>
            <a:ext cx="1375410" cy="618913"/>
          </a:xfrm>
          <a:prstGeom prst="flowChartAlternateProces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器件研发部</a:t>
            </a:r>
          </a:p>
        </p:txBody>
      </p:sp>
      <p:sp>
        <p:nvSpPr>
          <p:cNvPr id="11" name="流程图: 可选过程 10"/>
          <p:cNvSpPr/>
          <p:nvPr/>
        </p:nvSpPr>
        <p:spPr>
          <a:xfrm>
            <a:off x="3856356" y="2368127"/>
            <a:ext cx="1514475" cy="591820"/>
          </a:xfrm>
          <a:prstGeom prst="flowChartAlternateProcess">
            <a:avLst/>
          </a:prstGeom>
          <a:solidFill>
            <a:schemeClr val="accent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tx1"/>
                </a:solidFill>
                <a:effectLst/>
                <a:latin typeface="华文楷体" panose="02010600040101010101" charset="-122"/>
                <a:ea typeface="华文楷体" panose="02010600040101010101" charset="-122"/>
                <a:cs typeface="MS PGothic" panose="020B0600070205080204" charset="-128"/>
              </a:rPr>
              <a:t>供应部</a:t>
            </a:r>
            <a:r>
              <a:rPr kumimoji="0" lang="en-US" altLang="zh-CN" sz="1800" b="0" i="0" u="none" strike="noStrike" cap="none" normalizeH="0" baseline="0" dirty="0">
                <a:ln>
                  <a:noFill/>
                </a:ln>
                <a:solidFill>
                  <a:schemeClr val="tx1"/>
                </a:solidFill>
                <a:effectLst/>
                <a:latin typeface="华文楷体" panose="02010600040101010101" charset="-122"/>
                <a:ea typeface="华文楷体" panose="02010600040101010101" charset="-122"/>
                <a:cs typeface="MS PGothic" panose="020B0600070205080204" charset="-128"/>
              </a:rPr>
              <a:t>……</a:t>
            </a:r>
          </a:p>
        </p:txBody>
      </p:sp>
      <p:sp>
        <p:nvSpPr>
          <p:cNvPr id="12" name="流程图: 可选过程 11"/>
          <p:cNvSpPr/>
          <p:nvPr/>
        </p:nvSpPr>
        <p:spPr>
          <a:xfrm>
            <a:off x="3699511" y="4987714"/>
            <a:ext cx="1245235" cy="578273"/>
          </a:xfrm>
          <a:prstGeom prst="flowChartAlternateProcess">
            <a:avLst/>
          </a:prstGeom>
          <a:solidFill>
            <a:srgbClr val="FFC0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专业技师</a:t>
            </a:r>
          </a:p>
        </p:txBody>
      </p:sp>
      <p:sp>
        <p:nvSpPr>
          <p:cNvPr id="13" name="右箭头 12"/>
          <p:cNvSpPr/>
          <p:nvPr/>
        </p:nvSpPr>
        <p:spPr>
          <a:xfrm>
            <a:off x="3098166" y="1427480"/>
            <a:ext cx="465455" cy="607907"/>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15" name="右箭头 14"/>
          <p:cNvSpPr/>
          <p:nvPr/>
        </p:nvSpPr>
        <p:spPr>
          <a:xfrm>
            <a:off x="3097530" y="2221654"/>
            <a:ext cx="466090" cy="651087"/>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16" name="右箭头 15"/>
          <p:cNvSpPr/>
          <p:nvPr/>
        </p:nvSpPr>
        <p:spPr>
          <a:xfrm>
            <a:off x="3331210" y="3236807"/>
            <a:ext cx="467360" cy="611293"/>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17" name="右箭头 16"/>
          <p:cNvSpPr/>
          <p:nvPr/>
        </p:nvSpPr>
        <p:spPr>
          <a:xfrm>
            <a:off x="3331210" y="3952240"/>
            <a:ext cx="467360" cy="575733"/>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18" name="右箭头 17"/>
          <p:cNvSpPr/>
          <p:nvPr/>
        </p:nvSpPr>
        <p:spPr>
          <a:xfrm>
            <a:off x="3024505" y="5014807"/>
            <a:ext cx="440690" cy="550333"/>
          </a:xfrm>
          <a:prstGeom prs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19" name="虚尾箭头 18"/>
          <p:cNvSpPr/>
          <p:nvPr/>
        </p:nvSpPr>
        <p:spPr>
          <a:xfrm>
            <a:off x="5076190" y="5096933"/>
            <a:ext cx="294640" cy="358987"/>
          </a:xfrm>
          <a:prstGeom prst="striped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20" name="流程图: 可选过程 19"/>
          <p:cNvSpPr/>
          <p:nvPr/>
        </p:nvSpPr>
        <p:spPr>
          <a:xfrm>
            <a:off x="5473065" y="4987714"/>
            <a:ext cx="1224280" cy="576580"/>
          </a:xfrm>
          <a:prstGeom prst="flowChartAlternateProcess">
            <a:avLst/>
          </a:prstGeom>
          <a:solidFill>
            <a:srgbClr val="FFC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高级技师</a:t>
            </a:r>
          </a:p>
        </p:txBody>
      </p:sp>
      <p:sp>
        <p:nvSpPr>
          <p:cNvPr id="21" name="虚尾箭头 20"/>
          <p:cNvSpPr/>
          <p:nvPr/>
        </p:nvSpPr>
        <p:spPr>
          <a:xfrm>
            <a:off x="6790056" y="5096934"/>
            <a:ext cx="282575" cy="359833"/>
          </a:xfrm>
          <a:prstGeom prst="striped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22" name="圆角矩形 21"/>
          <p:cNvSpPr/>
          <p:nvPr/>
        </p:nvSpPr>
        <p:spPr>
          <a:xfrm>
            <a:off x="7164706" y="5000413"/>
            <a:ext cx="1153795" cy="553720"/>
          </a:xfrm>
          <a:prstGeom prst="roundRect">
            <a:avLst/>
          </a:prstGeom>
          <a:solidFill>
            <a:srgbClr val="FFC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工程师</a:t>
            </a:r>
          </a:p>
        </p:txBody>
      </p:sp>
      <p:sp>
        <p:nvSpPr>
          <p:cNvPr id="23" name="虚尾箭头 22"/>
          <p:cNvSpPr/>
          <p:nvPr/>
        </p:nvSpPr>
        <p:spPr>
          <a:xfrm>
            <a:off x="3170555" y="6021493"/>
            <a:ext cx="294640" cy="358987"/>
          </a:xfrm>
          <a:prstGeom prst="striped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25" name="流程图: 可选过程 24"/>
          <p:cNvSpPr/>
          <p:nvPr/>
        </p:nvSpPr>
        <p:spPr>
          <a:xfrm>
            <a:off x="3699511" y="5913120"/>
            <a:ext cx="1475105" cy="575733"/>
          </a:xfrm>
          <a:prstGeom prst="flowChartAlternateProcess">
            <a:avLst/>
          </a:prstGeom>
          <a:solidFill>
            <a:srgbClr val="FFC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中级工程师</a:t>
            </a:r>
          </a:p>
        </p:txBody>
      </p:sp>
      <p:sp>
        <p:nvSpPr>
          <p:cNvPr id="26" name="虚尾箭头 25"/>
          <p:cNvSpPr/>
          <p:nvPr/>
        </p:nvSpPr>
        <p:spPr>
          <a:xfrm>
            <a:off x="5370830" y="6021493"/>
            <a:ext cx="294640" cy="358987"/>
          </a:xfrm>
          <a:prstGeom prst="striped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Calibri" panose="020F0502020204030204" charset="0"/>
              <a:ea typeface="MS PGothic" panose="020B0600070205080204" charset="-128"/>
              <a:cs typeface="MS PGothic" panose="020B0600070205080204" charset="-128"/>
            </a:endParaRPr>
          </a:p>
        </p:txBody>
      </p:sp>
      <p:sp>
        <p:nvSpPr>
          <p:cNvPr id="28" name="圆角矩形 27"/>
          <p:cNvSpPr/>
          <p:nvPr/>
        </p:nvSpPr>
        <p:spPr>
          <a:xfrm>
            <a:off x="5838826" y="5913120"/>
            <a:ext cx="1489075" cy="575733"/>
          </a:xfrm>
          <a:prstGeom prst="roundRect">
            <a:avLst/>
          </a:prstGeom>
          <a:solidFill>
            <a:srgbClr val="FFC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华文楷体" panose="02010600040101010101" charset="-122"/>
                <a:ea typeface="华文楷体" panose="02010600040101010101" charset="-122"/>
                <a:cs typeface="MS PGothic" panose="020B0600070205080204" charset="-128"/>
              </a:rPr>
              <a:t>高级工程师</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Text Box 3"/>
          <p:cNvSpPr txBox="1">
            <a:spLocks noChangeArrowheads="1"/>
          </p:cNvSpPr>
          <p:nvPr/>
        </p:nvSpPr>
        <p:spPr bwMode="auto">
          <a:xfrm>
            <a:off x="71406" y="1928802"/>
            <a:ext cx="894715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b="1" spc="300" dirty="0" smtClean="0">
                <a:latin typeface="陈继世-硬笔行书" panose="02010609030101010101" pitchFamily="49" charset="-122"/>
                <a:ea typeface="陈继世-硬笔行书" panose="02010609030101010101" pitchFamily="49" charset="-122"/>
              </a:rPr>
              <a:t>欢迎加入熊猫晶体</a:t>
            </a:r>
            <a:endParaRPr lang="en-US" altLang="zh-CN" sz="6000" b="1" spc="300" dirty="0" smtClean="0">
              <a:latin typeface="陈继世-硬笔行书" panose="02010609030101010101" pitchFamily="49" charset="-122"/>
              <a:ea typeface="陈继世-硬笔行书" panose="02010609030101010101" pitchFamily="49" charset="-122"/>
            </a:endParaRPr>
          </a:p>
          <a:p>
            <a:pPr algn="ctr"/>
            <a:r>
              <a:rPr lang="zh-CN" altLang="en-US" sz="6000" b="1" spc="300" dirty="0" smtClean="0">
                <a:latin typeface="陈继世-硬笔行书" panose="02010609030101010101" pitchFamily="49" charset="-122"/>
                <a:ea typeface="陈继世-硬笔行书" panose="02010609030101010101" pitchFamily="49" charset="-122"/>
              </a:rPr>
              <a:t>我们有你更精彩</a:t>
            </a:r>
            <a:endParaRPr lang="en-US" altLang="zh-CN" sz="6000" b="1" spc="300" dirty="0" smtClean="0">
              <a:latin typeface="陈继世-硬笔行书" panose="02010609030101010101" pitchFamily="49" charset="-122"/>
              <a:ea typeface="陈继世-硬笔行书" panose="02010609030101010101" pitchFamily="49" charset="-122"/>
            </a:endParaRPr>
          </a:p>
          <a:p>
            <a:endParaRPr lang="en-US" altLang="zh-CN" sz="2400" b="1" dirty="0" smtClean="0">
              <a:solidFill>
                <a:srgbClr val="3399FF"/>
              </a:solidFill>
              <a:latin typeface="隶书" panose="02010509060101010101" pitchFamily="49" charset="-122"/>
              <a:ea typeface="隶书" panose="02010509060101010101" pitchFamily="49" charset="-122"/>
            </a:endParaRPr>
          </a:p>
          <a:p>
            <a:endParaRPr lang="en-US" altLang="zh-CN" sz="2400" b="1" dirty="0" smtClean="0">
              <a:solidFill>
                <a:srgbClr val="3399FF"/>
              </a:solidFill>
              <a:latin typeface="隶书" panose="02010509060101010101" pitchFamily="49" charset="-122"/>
              <a:ea typeface="隶书" panose="02010509060101010101" pitchFamily="49" charset="-122"/>
            </a:endParaRPr>
          </a:p>
          <a:p>
            <a:r>
              <a:rPr lang="zh-CN" altLang="en-US" sz="2400" dirty="0" smtClean="0">
                <a:latin typeface="微软雅黑" pitchFamily="34" charset="-122"/>
                <a:ea typeface="微软雅黑" pitchFamily="34" charset="-122"/>
              </a:rPr>
              <a:t>联系邮箱：</a:t>
            </a:r>
            <a:r>
              <a:rPr lang="en-US" altLang="zh-CN" sz="2400" dirty="0" smtClean="0">
                <a:latin typeface="微软雅黑" pitchFamily="34" charset="-122"/>
                <a:ea typeface="微软雅黑" pitchFamily="34" charset="-122"/>
              </a:rPr>
              <a:t>nj_hr@cecxtal.com</a:t>
            </a:r>
          </a:p>
          <a:p>
            <a:r>
              <a:rPr lang="zh-CN" altLang="en-US" sz="2400" dirty="0" smtClean="0">
                <a:latin typeface="微软雅黑" pitchFamily="34" charset="-122"/>
                <a:ea typeface="微软雅黑" pitchFamily="34" charset="-122"/>
              </a:rPr>
              <a:t>联系电话：</a:t>
            </a:r>
            <a:r>
              <a:rPr lang="en-US" altLang="zh-CN" sz="2400" dirty="0" smtClean="0">
                <a:latin typeface="微软雅黑" pitchFamily="34" charset="-122"/>
                <a:ea typeface="微软雅黑" pitchFamily="34" charset="-122"/>
              </a:rPr>
              <a:t>025-85238336/15251815212</a:t>
            </a:r>
          </a:p>
          <a:p>
            <a:r>
              <a:rPr lang="zh-CN" altLang="en-US" sz="2400" dirty="0" smtClean="0">
                <a:latin typeface="微软雅黑" pitchFamily="34" charset="-122"/>
                <a:ea typeface="微软雅黑" pitchFamily="34" charset="-122"/>
              </a:rPr>
              <a:t>联系地址：南京经济开发区新港大道</a:t>
            </a:r>
            <a:r>
              <a:rPr lang="en-US" altLang="zh-CN" sz="2400" dirty="0" smtClean="0">
                <a:latin typeface="微软雅黑" pitchFamily="34" charset="-122"/>
                <a:ea typeface="微软雅黑" pitchFamily="34" charset="-122"/>
              </a:rPr>
              <a:t>56</a:t>
            </a:r>
            <a:r>
              <a:rPr lang="zh-CN" altLang="en-US" sz="2400" dirty="0">
                <a:latin typeface="微软雅黑" pitchFamily="34" charset="-122"/>
                <a:ea typeface="微软雅黑" pitchFamily="34" charset="-122"/>
              </a:rPr>
              <a:t>号</a:t>
            </a:r>
            <a:endParaRPr lang="en-US" altLang="zh-CN" sz="2400" dirty="0" smtClean="0">
              <a:latin typeface="微软雅黑" pitchFamily="34" charset="-122"/>
              <a:ea typeface="微软雅黑" pitchFamily="34" charset="-122"/>
            </a:endParaRPr>
          </a:p>
        </p:txBody>
      </p:sp>
      <p:sp>
        <p:nvSpPr>
          <p:cNvPr id="58377" name="Text Box 9"/>
          <p:cNvSpPr txBox="1">
            <a:spLocks noChangeArrowheads="1"/>
          </p:cNvSpPr>
          <p:nvPr/>
        </p:nvSpPr>
        <p:spPr bwMode="auto">
          <a:xfrm>
            <a:off x="6080125" y="4967288"/>
            <a:ext cx="1353256" cy="1938992"/>
          </a:xfrm>
          <a:prstGeom prst="rect">
            <a:avLst/>
          </a:prstGeom>
          <a:noFill/>
          <a:ln>
            <a:noFill/>
          </a:ln>
          <a:effectLst/>
          <a:extLst>
            <a:ext uri="{909E8E84-426E-40DD-AFC4-6F175D3DCCD1}">
              <a14:hiddenFill xmlns:a14="http://schemas.microsoft.com/office/drawing/2010/main" xmlns="">
                <a:gradFill rotWithShape="1">
                  <a:gsLst>
                    <a:gs pos="0">
                      <a:srgbClr val="00CC66"/>
                    </a:gs>
                    <a:gs pos="100000">
                      <a:srgbClr val="00CC66">
                        <a:gamma/>
                        <a:tint val="21176"/>
                        <a:invGamma/>
                      </a:srgbClr>
                    </a:gs>
                  </a:gsLst>
                  <a:lin ang="0" scaled="1"/>
                </a:gra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200000"/>
              </a:lnSpc>
            </a:pPr>
            <a:endParaRPr lang="en-US" altLang="zh-CN" b="1" dirty="0" smtClean="0">
              <a:latin typeface="楷体_GB2312" panose="02010609030101010101" pitchFamily="49" charset="-122"/>
              <a:ea typeface="楷体_GB2312" panose="02010609030101010101" pitchFamily="49" charset="-122"/>
            </a:endParaRPr>
          </a:p>
          <a:p>
            <a:pPr>
              <a:lnSpc>
                <a:spcPct val="200000"/>
              </a:lnSpc>
            </a:pPr>
            <a:r>
              <a:rPr lang="zh-CN" altLang="en-US" b="1" dirty="0" smtClean="0">
                <a:latin typeface="楷体_GB2312" panose="02010609030101010101" pitchFamily="49" charset="-122"/>
                <a:ea typeface="楷体_GB2312" panose="02010609030101010101" pitchFamily="49" charset="-122"/>
              </a:rPr>
              <a:t> </a:t>
            </a:r>
          </a:p>
          <a:p>
            <a:pPr>
              <a:lnSpc>
                <a:spcPct val="200000"/>
              </a:lnSpc>
            </a:pPr>
            <a:r>
              <a:rPr lang="zh-CN" altLang="en-US" b="1" dirty="0" smtClean="0">
                <a:latin typeface="楷体_GB2312" panose="02010609030101010101" pitchFamily="49" charset="-122"/>
                <a:ea typeface="楷体_GB2312" panose="02010609030101010101" pitchFamily="49" charset="-122"/>
              </a:rPr>
              <a:t>         </a:t>
            </a:r>
            <a:endParaRPr lang="zh-CN" altLang="en-US" b="1" dirty="0">
              <a:latin typeface="楷体_GB2312" panose="02010609030101010101" pitchFamily="49" charset="-122"/>
              <a:ea typeface="楷体_GB2312" panose="02010609030101010101" pitchFamily="49" charset="-122"/>
            </a:endParaRPr>
          </a:p>
        </p:txBody>
      </p:sp>
      <p:pic>
        <p:nvPicPr>
          <p:cNvPr id="5" name="Picture 2"/>
          <p:cNvPicPr>
            <a:picLocks noChangeArrowheads="1"/>
          </p:cNvPicPr>
          <p:nvPr/>
        </p:nvPicPr>
        <p:blipFill>
          <a:blip r:embed="rId2"/>
          <a:srcRect/>
          <a:stretch>
            <a:fillRect/>
          </a:stretch>
        </p:blipFill>
        <p:spPr bwMode="auto">
          <a:xfrm>
            <a:off x="7344000" y="4643446"/>
            <a:ext cx="1800000" cy="1800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2" cstate="print"/>
          <a:srcRect/>
          <a:stretch>
            <a:fillRect/>
          </a:stretch>
        </p:blipFill>
        <p:spPr bwMode="auto">
          <a:xfrm>
            <a:off x="279400" y="303214"/>
            <a:ext cx="1665288" cy="234951"/>
          </a:xfrm>
          <a:prstGeom prst="rect">
            <a:avLst/>
          </a:prstGeom>
          <a:noFill/>
          <a:ln w="9525">
            <a:noFill/>
            <a:miter lim="800000"/>
            <a:headEnd/>
            <a:tailEnd/>
          </a:ln>
        </p:spPr>
      </p:pic>
      <p:pic>
        <p:nvPicPr>
          <p:cNvPr id="51203" name="Picture 4"/>
          <p:cNvPicPr>
            <a:picLocks noChangeAspect="1"/>
          </p:cNvPicPr>
          <p:nvPr/>
        </p:nvPicPr>
        <p:blipFill>
          <a:blip r:embed="rId3" cstate="print"/>
          <a:srcRect/>
          <a:stretch>
            <a:fillRect/>
          </a:stretch>
        </p:blipFill>
        <p:spPr bwMode="auto">
          <a:xfrm>
            <a:off x="2060577" y="330200"/>
            <a:ext cx="2093913" cy="219075"/>
          </a:xfrm>
          <a:prstGeom prst="rect">
            <a:avLst/>
          </a:prstGeom>
          <a:noFill/>
          <a:ln w="9525">
            <a:noFill/>
            <a:miter lim="800000"/>
            <a:headEnd/>
            <a:tailEnd/>
          </a:ln>
        </p:spPr>
      </p:pic>
      <p:sp>
        <p:nvSpPr>
          <p:cNvPr id="51204" name="Text Box 5"/>
          <p:cNvSpPr txBox="1">
            <a:spLocks noChangeArrowheads="1"/>
          </p:cNvSpPr>
          <p:nvPr/>
        </p:nvSpPr>
        <p:spPr bwMode="auto">
          <a:xfrm>
            <a:off x="1259634" y="2413001"/>
            <a:ext cx="7219205" cy="2246769"/>
          </a:xfrm>
          <a:prstGeom prst="rect">
            <a:avLst/>
          </a:prstGeom>
          <a:noFill/>
          <a:ln w="9525">
            <a:noFill/>
            <a:miter lim="800000"/>
          </a:ln>
        </p:spPr>
        <p:txBody>
          <a:bodyPr wrap="square">
            <a:spAutoFit/>
          </a:bodyPr>
          <a:lstStyle/>
          <a:p>
            <a:pPr algn="ctr"/>
            <a:r>
              <a:rPr lang="zh-CN" altLang="en-US" sz="1400" b="1" dirty="0">
                <a:solidFill>
                  <a:srgbClr val="CCFFCC"/>
                </a:solidFill>
                <a:latin typeface="宋体" panose="02010600030101010101" pitchFamily="2" charset="-122"/>
                <a:sym typeface="宋体" panose="02010600030101010101" pitchFamily="2" charset="-122"/>
              </a:rPr>
              <a:t> </a:t>
            </a:r>
            <a:r>
              <a:rPr lang="zh-CN" altLang="en-US" sz="4800" b="1" dirty="0">
                <a:solidFill>
                  <a:srgbClr val="CCFFCC"/>
                </a:solidFill>
                <a:latin typeface="宋体" panose="02010600030101010101" pitchFamily="2" charset="-122"/>
                <a:sym typeface="宋体" panose="02010600030101010101" pitchFamily="2" charset="-122"/>
              </a:rPr>
              <a:t>谢</a:t>
            </a:r>
            <a:r>
              <a:rPr lang="en-US" altLang="zh-CN" sz="4800" b="1" dirty="0">
                <a:solidFill>
                  <a:srgbClr val="CCFFCC"/>
                </a:solidFill>
                <a:latin typeface="宋体" panose="02010600030101010101" pitchFamily="2" charset="-122"/>
                <a:sym typeface="宋体" panose="02010600030101010101" pitchFamily="2" charset="-122"/>
              </a:rPr>
              <a:t> </a:t>
            </a:r>
            <a:r>
              <a:rPr lang="zh-CN" altLang="en-US" sz="4800" b="1" dirty="0">
                <a:solidFill>
                  <a:srgbClr val="CCFFCC"/>
                </a:solidFill>
                <a:latin typeface="宋体" panose="02010600030101010101" pitchFamily="2" charset="-122"/>
                <a:sym typeface="宋体" panose="02010600030101010101" pitchFamily="2" charset="-122"/>
              </a:rPr>
              <a:t>谢</a:t>
            </a:r>
            <a:r>
              <a:rPr lang="zh-CN" altLang="en-US" sz="4800" b="1" dirty="0" smtClean="0">
                <a:solidFill>
                  <a:srgbClr val="CCFFCC"/>
                </a:solidFill>
                <a:latin typeface="宋体" panose="02010600030101010101" pitchFamily="2" charset="-122"/>
                <a:sym typeface="宋体" panose="02010600030101010101" pitchFamily="2" charset="-122"/>
              </a:rPr>
              <a:t>！</a:t>
            </a:r>
            <a:endParaRPr lang="en-US" altLang="zh-CN" sz="4800" b="1" dirty="0" smtClean="0">
              <a:solidFill>
                <a:srgbClr val="CCFFCC"/>
              </a:solidFill>
              <a:latin typeface="宋体" panose="02010600030101010101" pitchFamily="2" charset="-122"/>
              <a:sym typeface="宋体" panose="02010600030101010101" pitchFamily="2" charset="-122"/>
            </a:endParaRPr>
          </a:p>
          <a:p>
            <a:pPr algn="ctr"/>
            <a:endParaRPr lang="en-US" altLang="zh-CN" sz="4800" b="1" dirty="0">
              <a:solidFill>
                <a:srgbClr val="CCFFCC"/>
              </a:solidFill>
              <a:latin typeface="宋体" panose="02010600030101010101" pitchFamily="2" charset="-122"/>
              <a:sym typeface="宋体" panose="02010600030101010101" pitchFamily="2" charset="-122"/>
            </a:endParaRPr>
          </a:p>
          <a:p>
            <a:pPr algn="ctr"/>
            <a:r>
              <a:rPr lang="zh-CN" altLang="en-US" sz="2400" b="1" dirty="0" smtClean="0">
                <a:solidFill>
                  <a:srgbClr val="CCFFCC"/>
                </a:solidFill>
                <a:latin typeface="宋体" panose="02010600030101010101" pitchFamily="2" charset="-122"/>
                <a:sym typeface="宋体" panose="02010600030101010101" pitchFamily="2" charset="-122"/>
              </a:rPr>
              <a:t>           </a:t>
            </a:r>
            <a:endParaRPr lang="en-US" altLang="zh-CN" sz="2400" b="1" dirty="0" smtClean="0">
              <a:solidFill>
                <a:srgbClr val="CCFFCC"/>
              </a:solidFill>
              <a:latin typeface="宋体" panose="02010600030101010101" pitchFamily="2" charset="-122"/>
              <a:sym typeface="宋体" panose="02010600030101010101" pitchFamily="2" charset="-122"/>
            </a:endParaRPr>
          </a:p>
          <a:p>
            <a:pPr algn="ctr"/>
            <a:r>
              <a:rPr lang="zh-CN" altLang="en-US" b="1" dirty="0" smtClean="0">
                <a:solidFill>
                  <a:srgbClr val="CCFFCC"/>
                </a:solidFill>
                <a:latin typeface="宋体" panose="02010600030101010101" pitchFamily="2" charset="-122"/>
                <a:sym typeface="宋体" panose="02010600030101010101" pitchFamily="2" charset="-122"/>
              </a:rPr>
              <a:t>                           </a:t>
            </a:r>
            <a:endParaRPr lang="zh-CN" altLang="en-US" b="1" dirty="0">
              <a:solidFill>
                <a:srgbClr val="CCFFCC"/>
              </a:solidFill>
              <a:latin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46"/>
          <p:cNvSpPr txBox="1"/>
          <p:nvPr/>
        </p:nvSpPr>
        <p:spPr>
          <a:xfrm>
            <a:off x="2482167" y="3758441"/>
            <a:ext cx="1875491" cy="931014"/>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  1937</a:t>
            </a:r>
          </a:p>
          <a:p>
            <a:pPr fontAlgn="auto">
              <a:spcBef>
                <a:spcPts val="0"/>
              </a:spcBef>
              <a:spcAft>
                <a:spcPts val="0"/>
              </a:spcAft>
              <a:defRPr/>
            </a:pPr>
            <a:r>
              <a:rPr lang="zh-CN" altLang="en-US" sz="1200" b="1" dirty="0" smtClean="0">
                <a:solidFill>
                  <a:srgbClr val="FF6600"/>
                </a:solidFill>
                <a:latin typeface="微软雅黑" panose="020B0503020204020204" pitchFamily="34" charset="-122"/>
                <a:ea typeface="微软雅黑" panose="020B0503020204020204" pitchFamily="34" charset="-122"/>
              </a:rPr>
              <a:t>南京中电熊猫晶体</a:t>
            </a:r>
            <a:r>
              <a:rPr lang="zh-CN" altLang="en-US" sz="1200" dirty="0" smtClean="0">
                <a:latin typeface="微软雅黑" panose="020B0503020204020204" pitchFamily="34" charset="-122"/>
                <a:ea typeface="微软雅黑" panose="020B0503020204020204" pitchFamily="34" charset="-122"/>
              </a:rPr>
              <a:t>前身</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中央电子器材厂成立</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200" dirty="0">
              <a:latin typeface="微软雅黑" panose="020B0503020204020204" pitchFamily="34" charset="-122"/>
              <a:ea typeface="微软雅黑" panose="020B0503020204020204" pitchFamily="34" charset="-122"/>
            </a:endParaRPr>
          </a:p>
        </p:txBody>
      </p:sp>
      <p:sp>
        <p:nvSpPr>
          <p:cNvPr id="10" name="文本框 47"/>
          <p:cNvSpPr txBox="1"/>
          <p:nvPr/>
        </p:nvSpPr>
        <p:spPr>
          <a:xfrm>
            <a:off x="177991" y="3786107"/>
            <a:ext cx="1523476" cy="1300346"/>
          </a:xfrm>
          <a:prstGeom prst="rect">
            <a:avLst/>
          </a:prstGeom>
          <a:noFill/>
        </p:spPr>
        <p:txBody>
          <a:bodyPr wrap="non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  1935</a:t>
            </a:r>
          </a:p>
          <a:p>
            <a:pPr fontAlgn="auto">
              <a:spcBef>
                <a:spcPts val="0"/>
              </a:spcBef>
              <a:spcAft>
                <a:spcPts val="0"/>
              </a:spcAft>
              <a:defRPr/>
            </a:pPr>
            <a:r>
              <a:rPr lang="zh-CN" altLang="en-US" sz="1200" dirty="0" smtClean="0">
                <a:solidFill>
                  <a:srgbClr val="FF6600"/>
                </a:solidFill>
                <a:latin typeface="微软雅黑" panose="020B0503020204020204" pitchFamily="34" charset="-122"/>
                <a:ea typeface="微软雅黑" panose="020B0503020204020204" pitchFamily="34" charset="-122"/>
              </a:rPr>
              <a:t>三乐电子</a:t>
            </a:r>
            <a:r>
              <a:rPr lang="zh-CN" altLang="en-US" sz="1200" dirty="0" smtClean="0">
                <a:latin typeface="微软雅黑" panose="020B0503020204020204" pitchFamily="34" charset="-122"/>
                <a:ea typeface="微软雅黑" panose="020B0503020204020204" pitchFamily="34" charset="-122"/>
              </a:rPr>
              <a:t>前身</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苹方 细体" panose="020B0200000000000000" pitchFamily="34" charset="-122"/>
                <a:ea typeface="苹方 细体" panose="020B0200000000000000" pitchFamily="34" charset="-122"/>
              </a:rPr>
              <a:t>国民政府资源委员会</a:t>
            </a:r>
            <a:endParaRPr lang="en-US" altLang="zh-CN" sz="1200" dirty="0" smtClean="0">
              <a:latin typeface="苹方 细体" panose="020B0200000000000000" pitchFamily="34" charset="-122"/>
              <a:ea typeface="苹方 细体" panose="020B0200000000000000" pitchFamily="34" charset="-122"/>
            </a:endParaRPr>
          </a:p>
          <a:p>
            <a:pPr fontAlgn="auto">
              <a:spcBef>
                <a:spcPts val="0"/>
              </a:spcBef>
              <a:spcAft>
                <a:spcPts val="0"/>
              </a:spcAft>
              <a:defRPr/>
            </a:pPr>
            <a:r>
              <a:rPr lang="zh-CN" altLang="en-US" sz="1200" dirty="0" smtClean="0">
                <a:latin typeface="苹方 细体" panose="020B0200000000000000" pitchFamily="34" charset="-122"/>
                <a:ea typeface="苹方 细体" panose="020B0200000000000000" pitchFamily="34" charset="-122"/>
              </a:rPr>
              <a:t>电子研究室电子管</a:t>
            </a:r>
            <a:endParaRPr lang="en-US" altLang="zh-CN" sz="1200" dirty="0" smtClean="0">
              <a:latin typeface="苹方 细体" panose="020B0200000000000000" pitchFamily="34" charset="-122"/>
              <a:ea typeface="苹方 细体" panose="020B0200000000000000" pitchFamily="34" charset="-122"/>
            </a:endParaRPr>
          </a:p>
          <a:p>
            <a:pPr fontAlgn="auto">
              <a:spcBef>
                <a:spcPts val="0"/>
              </a:spcBef>
              <a:spcAft>
                <a:spcPts val="0"/>
              </a:spcAft>
              <a:defRPr/>
            </a:pPr>
            <a:r>
              <a:rPr lang="zh-CN" altLang="en-US" sz="1200" dirty="0" smtClean="0">
                <a:latin typeface="苹方 细体" panose="020B0200000000000000" pitchFamily="34" charset="-122"/>
                <a:ea typeface="苹方 细体" panose="020B0200000000000000" pitchFamily="34" charset="-122"/>
              </a:rPr>
              <a:t>研究组成立</a:t>
            </a:r>
          </a:p>
          <a:p>
            <a:pPr fontAlgn="auto">
              <a:spcBef>
                <a:spcPts val="0"/>
              </a:spcBef>
              <a:spcAft>
                <a:spcPts val="0"/>
              </a:spcAft>
              <a:defRPr/>
            </a:pPr>
            <a:endParaRPr lang="zh-CN" altLang="en-US" sz="1200" dirty="0">
              <a:latin typeface="微软雅黑" panose="020B0503020204020204" pitchFamily="34" charset="-122"/>
              <a:ea typeface="微软雅黑" panose="020B0503020204020204" pitchFamily="34" charset="-122"/>
            </a:endParaRPr>
          </a:p>
        </p:txBody>
      </p:sp>
      <p:sp>
        <p:nvSpPr>
          <p:cNvPr id="33" name="文本框 27"/>
          <p:cNvSpPr>
            <a:spLocks noChangeArrowheads="1"/>
          </p:cNvSpPr>
          <p:nvPr/>
        </p:nvSpPr>
        <p:spPr bwMode="auto">
          <a:xfrm>
            <a:off x="285162" y="857034"/>
            <a:ext cx="3215129" cy="330850"/>
          </a:xfrm>
          <a:prstGeom prst="rect">
            <a:avLst/>
          </a:prstGeom>
          <a:noFill/>
          <a:ln w="9525">
            <a:noFill/>
            <a:miter lim="800000"/>
          </a:ln>
        </p:spPr>
        <p:txBody>
          <a:bodyPr wrap="square" lIns="68571" tIns="34285" rIns="68571" bIns="34285">
            <a:spAutoFit/>
          </a:bodyPr>
          <a:lstStyle/>
          <a:p>
            <a:r>
              <a:rPr lang="zh-CN" altLang="en-US" sz="1700" dirty="0" smtClean="0">
                <a:solidFill>
                  <a:srgbClr val="FF6600"/>
                </a:solidFill>
                <a:latin typeface="Copperplate Gothic Bold" pitchFamily="34" charset="0"/>
                <a:ea typeface="微软雅黑" panose="020B0503020204020204" pitchFamily="34" charset="-122"/>
                <a:sym typeface="Copperplate Gothic Bold" pitchFamily="34" charset="0"/>
              </a:rPr>
              <a:t>  </a:t>
            </a:r>
            <a:r>
              <a:rPr lang="zh-CN" altLang="en-US" sz="1700" dirty="0" smtClean="0">
                <a:solidFill>
                  <a:schemeClr val="tx1">
                    <a:lumMod val="75000"/>
                    <a:lumOff val="25000"/>
                  </a:schemeClr>
                </a:solidFill>
                <a:latin typeface="Copperplate Gothic Bold" pitchFamily="34" charset="0"/>
                <a:ea typeface="微软雅黑" panose="020B0503020204020204" pitchFamily="34" charset="-122"/>
                <a:sym typeface="Copperplate Gothic Bold" pitchFamily="34" charset="0"/>
              </a:rPr>
              <a:t>集团发展历程</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sym typeface="Copperplate Gothic Bold" pitchFamily="34" charset="0"/>
            </a:endParaRPr>
          </a:p>
        </p:txBody>
      </p:sp>
      <p:sp>
        <p:nvSpPr>
          <p:cNvPr id="36" name="文本框 46"/>
          <p:cNvSpPr txBox="1"/>
          <p:nvPr/>
        </p:nvSpPr>
        <p:spPr>
          <a:xfrm>
            <a:off x="3821803" y="1714885"/>
            <a:ext cx="1714735" cy="931014"/>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  1946</a:t>
            </a:r>
          </a:p>
          <a:p>
            <a:pPr fontAlgn="auto">
              <a:spcBef>
                <a:spcPts val="0"/>
              </a:spcBef>
              <a:spcAft>
                <a:spcPts val="0"/>
              </a:spcAft>
              <a:defRPr/>
            </a:pPr>
            <a:r>
              <a:rPr lang="zh-CN" altLang="en-US" sz="1200" dirty="0" smtClean="0">
                <a:solidFill>
                  <a:srgbClr val="FF6600"/>
                </a:solidFill>
                <a:latin typeface="微软雅黑" panose="020B0503020204020204" pitchFamily="34" charset="-122"/>
                <a:ea typeface="微软雅黑" panose="020B0503020204020204" pitchFamily="34" charset="-122"/>
              </a:rPr>
              <a:t>长江电子</a:t>
            </a:r>
            <a:r>
              <a:rPr lang="zh-CN" altLang="en-US" sz="1200" dirty="0" smtClean="0">
                <a:latin typeface="微软雅黑" panose="020B0503020204020204" pitchFamily="34" charset="-122"/>
                <a:ea typeface="微软雅黑" panose="020B0503020204020204" pitchFamily="34" charset="-122"/>
              </a:rPr>
              <a:t>前身</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南京特种电信器材</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修理所成立</a:t>
            </a:r>
            <a:endParaRPr lang="zh-CN" altLang="en-US" sz="1200" dirty="0">
              <a:latin typeface="微软雅黑" panose="020B0503020204020204" pitchFamily="34" charset="-122"/>
              <a:ea typeface="微软雅黑" panose="020B0503020204020204" pitchFamily="34" charset="-122"/>
            </a:endParaRPr>
          </a:p>
        </p:txBody>
      </p:sp>
      <p:grpSp>
        <p:nvGrpSpPr>
          <p:cNvPr id="2" name="组合 51"/>
          <p:cNvGrpSpPr/>
          <p:nvPr/>
        </p:nvGrpSpPr>
        <p:grpSpPr>
          <a:xfrm>
            <a:off x="5322196" y="2000571"/>
            <a:ext cx="64376" cy="1583120"/>
            <a:chOff x="5862564" y="1850857"/>
            <a:chExt cx="85824" cy="1583486"/>
          </a:xfrm>
          <a:solidFill>
            <a:srgbClr val="002060"/>
          </a:solidFill>
        </p:grpSpPr>
        <p:cxnSp>
          <p:nvCxnSpPr>
            <p:cNvPr id="42" name="直接连接符 41"/>
            <p:cNvCxnSpPr/>
            <p:nvPr/>
          </p:nvCxnSpPr>
          <p:spPr>
            <a:xfrm flipH="1" flipV="1">
              <a:off x="5862564" y="1850857"/>
              <a:ext cx="650" cy="1583486"/>
            </a:xfrm>
            <a:prstGeom prst="line">
              <a:avLst/>
            </a:prstGeom>
            <a:grpFill/>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flipV="1">
              <a:off x="5869214" y="1850857"/>
              <a:ext cx="79174" cy="39587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7" name="文本框 46"/>
          <p:cNvSpPr txBox="1"/>
          <p:nvPr/>
        </p:nvSpPr>
        <p:spPr>
          <a:xfrm>
            <a:off x="5146036" y="3674881"/>
            <a:ext cx="1676554" cy="931014"/>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1957</a:t>
            </a:r>
          </a:p>
          <a:p>
            <a:pPr fontAlgn="auto">
              <a:spcBef>
                <a:spcPts val="0"/>
              </a:spcBef>
              <a:spcAft>
                <a:spcPts val="0"/>
              </a:spcAft>
              <a:defRPr/>
            </a:pPr>
            <a:r>
              <a:rPr lang="zh-CN" altLang="en-US" sz="1200" dirty="0" smtClean="0">
                <a:solidFill>
                  <a:srgbClr val="FF6600"/>
                </a:solidFill>
                <a:latin typeface="微软雅黑" panose="020B0503020204020204" pitchFamily="34" charset="-122"/>
                <a:ea typeface="微软雅黑" panose="020B0503020204020204" pitchFamily="34" charset="-122"/>
              </a:rPr>
              <a:t>熊猫贸易</a:t>
            </a:r>
            <a:r>
              <a:rPr lang="zh-CN" altLang="en-US" sz="1200" dirty="0" smtClean="0">
                <a:latin typeface="微软雅黑" panose="020B0503020204020204" pitchFamily="34" charset="-122"/>
                <a:ea typeface="微软雅黑" panose="020B0503020204020204" pitchFamily="34" charset="-122"/>
              </a:rPr>
              <a:t>前身</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电子工业部苏浙物资</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供应办事处成立</a:t>
            </a:r>
            <a:endParaRPr lang="zh-CN" altLang="en-US" sz="1200" dirty="0">
              <a:latin typeface="微软雅黑" panose="020B0503020204020204" pitchFamily="34" charset="-122"/>
              <a:ea typeface="微软雅黑" panose="020B0503020204020204" pitchFamily="34" charset="-122"/>
            </a:endParaRPr>
          </a:p>
        </p:txBody>
      </p:sp>
      <p:sp>
        <p:nvSpPr>
          <p:cNvPr id="57" name="文本框 46"/>
          <p:cNvSpPr txBox="1"/>
          <p:nvPr/>
        </p:nvSpPr>
        <p:spPr>
          <a:xfrm>
            <a:off x="1142530" y="1675080"/>
            <a:ext cx="1699330" cy="931014"/>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  1936</a:t>
            </a:r>
          </a:p>
          <a:p>
            <a:pPr fontAlgn="auto">
              <a:spcBef>
                <a:spcPts val="0"/>
              </a:spcBef>
              <a:spcAft>
                <a:spcPts val="0"/>
              </a:spcAft>
              <a:defRPr/>
            </a:pPr>
            <a:r>
              <a:rPr lang="zh-CN" altLang="en-US" sz="1200" dirty="0" smtClean="0">
                <a:solidFill>
                  <a:srgbClr val="FF6600"/>
                </a:solidFill>
                <a:latin typeface="苹方 细体" panose="020B0200000000000000" pitchFamily="34" charset="-122"/>
                <a:ea typeface="苹方 细体" panose="020B0200000000000000" pitchFamily="34" charset="-122"/>
              </a:rPr>
              <a:t>熊猫电子</a:t>
            </a:r>
            <a:r>
              <a:rPr lang="zh-CN" altLang="en-US" sz="1200" dirty="0" smtClean="0">
                <a:latin typeface="苹方 细体" panose="020B0200000000000000" pitchFamily="34" charset="-122"/>
                <a:ea typeface="苹方 细体" panose="020B0200000000000000" pitchFamily="34" charset="-122"/>
              </a:rPr>
              <a:t>前身</a:t>
            </a:r>
            <a:endParaRPr lang="en-US" altLang="zh-CN" sz="1200" dirty="0" smtClean="0">
              <a:latin typeface="苹方 细体" panose="020B0200000000000000" pitchFamily="34" charset="-122"/>
              <a:ea typeface="苹方 细体" panose="020B0200000000000000"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国民政府资源委员会</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无线电器材厂成立</a:t>
            </a:r>
            <a:endParaRPr lang="zh-CN" altLang="en-US" sz="1200" dirty="0">
              <a:latin typeface="微软雅黑" panose="020B0503020204020204" pitchFamily="34" charset="-122"/>
              <a:ea typeface="微软雅黑" panose="020B0503020204020204" pitchFamily="34" charset="-122"/>
            </a:endParaRPr>
          </a:p>
        </p:txBody>
      </p:sp>
      <p:sp>
        <p:nvSpPr>
          <p:cNvPr id="50" name="矩形 49"/>
          <p:cNvSpPr/>
          <p:nvPr/>
        </p:nvSpPr>
        <p:spPr>
          <a:xfrm flipH="1">
            <a:off x="248810" y="857828"/>
            <a:ext cx="36352" cy="5713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3200" dirty="0">
              <a:solidFill>
                <a:srgbClr val="FF6600"/>
              </a:solidFill>
            </a:endParaRPr>
          </a:p>
        </p:txBody>
      </p:sp>
      <p:sp>
        <p:nvSpPr>
          <p:cNvPr id="51" name="矩形 50"/>
          <p:cNvSpPr/>
          <p:nvPr/>
        </p:nvSpPr>
        <p:spPr>
          <a:xfrm rot="16200000" flipV="1">
            <a:off x="-169897" y="1027725"/>
            <a:ext cx="571372" cy="231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fontAlgn="auto">
              <a:spcBef>
                <a:spcPts val="0"/>
              </a:spcBef>
              <a:spcAft>
                <a:spcPts val="0"/>
              </a:spcAft>
              <a:defRPr/>
            </a:pPr>
            <a:endParaRPr lang="zh-CN" altLang="en-US" dirty="0"/>
          </a:p>
        </p:txBody>
      </p:sp>
      <p:grpSp>
        <p:nvGrpSpPr>
          <p:cNvPr id="7" name="组合 54"/>
          <p:cNvGrpSpPr/>
          <p:nvPr/>
        </p:nvGrpSpPr>
        <p:grpSpPr>
          <a:xfrm>
            <a:off x="3982561" y="3643264"/>
            <a:ext cx="67939" cy="1588344"/>
            <a:chOff x="3805443" y="3434343"/>
            <a:chExt cx="90574" cy="1588712"/>
          </a:xfrm>
          <a:solidFill>
            <a:srgbClr val="002060"/>
          </a:solidFill>
        </p:grpSpPr>
        <p:cxnSp>
          <p:nvCxnSpPr>
            <p:cNvPr id="52" name="直接连接符 51"/>
            <p:cNvCxnSpPr/>
            <p:nvPr/>
          </p:nvCxnSpPr>
          <p:spPr>
            <a:xfrm flipH="1">
              <a:off x="3805443" y="3434343"/>
              <a:ext cx="650" cy="1583486"/>
            </a:xfrm>
            <a:prstGeom prst="line">
              <a:avLst/>
            </a:prstGeom>
            <a:grpFill/>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3816843" y="4627184"/>
              <a:ext cx="79174" cy="39587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endParaRPr>
            </a:p>
          </p:txBody>
        </p:sp>
      </p:grpSp>
      <p:grpSp>
        <p:nvGrpSpPr>
          <p:cNvPr id="8" name="组合 51"/>
          <p:cNvGrpSpPr/>
          <p:nvPr/>
        </p:nvGrpSpPr>
        <p:grpSpPr>
          <a:xfrm>
            <a:off x="2642923" y="2000571"/>
            <a:ext cx="64376" cy="1583120"/>
            <a:chOff x="5862564" y="1850857"/>
            <a:chExt cx="85824" cy="1583486"/>
          </a:xfrm>
          <a:solidFill>
            <a:srgbClr val="002060"/>
          </a:solidFill>
        </p:grpSpPr>
        <p:cxnSp>
          <p:nvCxnSpPr>
            <p:cNvPr id="55" name="直接连接符 54"/>
            <p:cNvCxnSpPr/>
            <p:nvPr/>
          </p:nvCxnSpPr>
          <p:spPr>
            <a:xfrm flipH="1" flipV="1">
              <a:off x="5862564" y="1850857"/>
              <a:ext cx="650" cy="1583486"/>
            </a:xfrm>
            <a:prstGeom prst="line">
              <a:avLst/>
            </a:prstGeom>
            <a:grpFill/>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flipV="1">
              <a:off x="5869214" y="1850857"/>
              <a:ext cx="79174" cy="39587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11" name="组合 54"/>
          <p:cNvGrpSpPr/>
          <p:nvPr/>
        </p:nvGrpSpPr>
        <p:grpSpPr>
          <a:xfrm>
            <a:off x="6685661" y="3643264"/>
            <a:ext cx="67939" cy="1588344"/>
            <a:chOff x="3805443" y="3434343"/>
            <a:chExt cx="90574" cy="1588712"/>
          </a:xfrm>
          <a:solidFill>
            <a:srgbClr val="002060"/>
          </a:solidFill>
        </p:grpSpPr>
        <p:cxnSp>
          <p:nvCxnSpPr>
            <p:cNvPr id="81" name="直接连接符 80"/>
            <p:cNvCxnSpPr/>
            <p:nvPr/>
          </p:nvCxnSpPr>
          <p:spPr>
            <a:xfrm flipH="1">
              <a:off x="3805443" y="3434343"/>
              <a:ext cx="650" cy="1583486"/>
            </a:xfrm>
            <a:prstGeom prst="line">
              <a:avLst/>
            </a:prstGeom>
            <a:grpFill/>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3816843" y="4627184"/>
              <a:ext cx="79174" cy="39587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endParaRPr>
            </a:p>
          </p:txBody>
        </p:sp>
      </p:grpSp>
      <p:grpSp>
        <p:nvGrpSpPr>
          <p:cNvPr id="12" name="组合 54"/>
          <p:cNvGrpSpPr/>
          <p:nvPr/>
        </p:nvGrpSpPr>
        <p:grpSpPr>
          <a:xfrm>
            <a:off x="1664031" y="3613404"/>
            <a:ext cx="67939" cy="1588344"/>
            <a:chOff x="3805443" y="3434343"/>
            <a:chExt cx="90574" cy="1588712"/>
          </a:xfrm>
          <a:solidFill>
            <a:srgbClr val="002060"/>
          </a:solidFill>
        </p:grpSpPr>
        <p:cxnSp>
          <p:nvCxnSpPr>
            <p:cNvPr id="18" name="直接连接符 17"/>
            <p:cNvCxnSpPr/>
            <p:nvPr/>
          </p:nvCxnSpPr>
          <p:spPr>
            <a:xfrm flipH="1">
              <a:off x="3805443" y="3434343"/>
              <a:ext cx="650" cy="1583486"/>
            </a:xfrm>
            <a:prstGeom prst="line">
              <a:avLst/>
            </a:prstGeom>
            <a:grpFill/>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816843" y="4627184"/>
              <a:ext cx="79174" cy="39587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endParaRPr>
            </a:p>
          </p:txBody>
        </p:sp>
      </p:grpSp>
      <p:grpSp>
        <p:nvGrpSpPr>
          <p:cNvPr id="13" name="组合 51"/>
          <p:cNvGrpSpPr/>
          <p:nvPr/>
        </p:nvGrpSpPr>
        <p:grpSpPr>
          <a:xfrm>
            <a:off x="7707347" y="2000571"/>
            <a:ext cx="64376" cy="1583120"/>
            <a:chOff x="5862564" y="1850857"/>
            <a:chExt cx="85824" cy="1583486"/>
          </a:xfrm>
          <a:solidFill>
            <a:srgbClr val="002060"/>
          </a:solidFill>
        </p:grpSpPr>
        <p:cxnSp>
          <p:nvCxnSpPr>
            <p:cNvPr id="87" name="直接连接符 86"/>
            <p:cNvCxnSpPr/>
            <p:nvPr/>
          </p:nvCxnSpPr>
          <p:spPr>
            <a:xfrm flipH="1" flipV="1">
              <a:off x="5862564" y="1850857"/>
              <a:ext cx="650" cy="1583486"/>
            </a:xfrm>
            <a:prstGeom prst="line">
              <a:avLst/>
            </a:prstGeom>
            <a:grpFill/>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flipV="1">
              <a:off x="5869214" y="1850857"/>
              <a:ext cx="79174" cy="39587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89" name="文本框 46"/>
          <p:cNvSpPr txBox="1"/>
          <p:nvPr/>
        </p:nvSpPr>
        <p:spPr>
          <a:xfrm>
            <a:off x="5773657" y="1786307"/>
            <a:ext cx="1676554" cy="746348"/>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  1958</a:t>
            </a:r>
          </a:p>
          <a:p>
            <a:pPr fontAlgn="auto">
              <a:spcBef>
                <a:spcPts val="0"/>
              </a:spcBef>
              <a:spcAft>
                <a:spcPts val="0"/>
              </a:spcAft>
              <a:defRPr/>
            </a:pPr>
            <a:r>
              <a:rPr lang="zh-CN" altLang="en-US" sz="1200" dirty="0" smtClean="0">
                <a:solidFill>
                  <a:srgbClr val="FF6600"/>
                </a:solidFill>
                <a:latin typeface="微软雅黑" panose="020B0503020204020204" pitchFamily="34" charset="-122"/>
                <a:ea typeface="微软雅黑" panose="020B0503020204020204" pitchFamily="34" charset="-122"/>
              </a:rPr>
              <a:t>科瑞达电子</a:t>
            </a:r>
            <a:r>
              <a:rPr lang="zh-CN" altLang="en-US" sz="1200" dirty="0" smtClean="0">
                <a:latin typeface="微软雅黑" panose="020B0503020204020204" pitchFamily="34" charset="-122"/>
                <a:ea typeface="微软雅黑" panose="020B0503020204020204" pitchFamily="34" charset="-122"/>
              </a:rPr>
              <a:t>前身</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国营第</a:t>
            </a:r>
            <a:r>
              <a:rPr lang="en-US" altLang="zh-CN" sz="1200" dirty="0" smtClean="0">
                <a:latin typeface="微软雅黑" panose="020B0503020204020204" pitchFamily="34" charset="-122"/>
                <a:ea typeface="微软雅黑" panose="020B0503020204020204" pitchFamily="34" charset="-122"/>
              </a:rPr>
              <a:t>924</a:t>
            </a:r>
            <a:r>
              <a:rPr lang="zh-CN" altLang="en-US" sz="1200" dirty="0" smtClean="0">
                <a:latin typeface="微软雅黑" panose="020B0503020204020204" pitchFamily="34" charset="-122"/>
                <a:ea typeface="微软雅黑" panose="020B0503020204020204" pitchFamily="34" charset="-122"/>
              </a:rPr>
              <a:t>厂开始建设</a:t>
            </a:r>
          </a:p>
        </p:txBody>
      </p:sp>
      <p:sp>
        <p:nvSpPr>
          <p:cNvPr id="90" name="文本框 46"/>
          <p:cNvSpPr txBox="1"/>
          <p:nvPr/>
        </p:nvSpPr>
        <p:spPr>
          <a:xfrm>
            <a:off x="6860771" y="3786108"/>
            <a:ext cx="1676554" cy="746348"/>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1966</a:t>
            </a:r>
          </a:p>
          <a:p>
            <a:pPr fontAlgn="auto">
              <a:spcBef>
                <a:spcPts val="0"/>
              </a:spcBef>
              <a:spcAft>
                <a:spcPts val="0"/>
              </a:spcAft>
              <a:defRPr/>
            </a:pPr>
            <a:r>
              <a:rPr lang="zh-CN" altLang="en-US" sz="1200" dirty="0" smtClean="0">
                <a:solidFill>
                  <a:srgbClr val="FF6600"/>
                </a:solidFill>
                <a:latin typeface="微软雅黑" panose="020B0503020204020204" pitchFamily="34" charset="-122"/>
                <a:ea typeface="微软雅黑" panose="020B0503020204020204" pitchFamily="34" charset="-122"/>
              </a:rPr>
              <a:t>金宁电子</a:t>
            </a:r>
            <a:r>
              <a:rPr lang="zh-CN" altLang="en-US" sz="1200" dirty="0" smtClean="0">
                <a:latin typeface="微软雅黑" panose="020B0503020204020204" pitchFamily="34" charset="-122"/>
                <a:ea typeface="微软雅黑" panose="020B0503020204020204" pitchFamily="34" charset="-122"/>
              </a:rPr>
              <a:t>前身</a:t>
            </a:r>
            <a:endParaRPr lang="en-US" altLang="zh-CN" sz="12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金宁无线电器材厂成立</a:t>
            </a:r>
            <a:endParaRPr lang="zh-CN" altLang="en-US" sz="1200" dirty="0">
              <a:latin typeface="微软雅黑" panose="020B0503020204020204" pitchFamily="34" charset="-122"/>
              <a:ea typeface="微软雅黑" panose="020B0503020204020204" pitchFamily="34" charset="-122"/>
            </a:endParaRPr>
          </a:p>
        </p:txBody>
      </p:sp>
      <p:grpSp>
        <p:nvGrpSpPr>
          <p:cNvPr id="14" name="组合 63"/>
          <p:cNvGrpSpPr/>
          <p:nvPr/>
        </p:nvGrpSpPr>
        <p:grpSpPr>
          <a:xfrm>
            <a:off x="8307579" y="3429001"/>
            <a:ext cx="238889" cy="318403"/>
            <a:chOff x="2136422" y="3275104"/>
            <a:chExt cx="318477" cy="318477"/>
          </a:xfrm>
          <a:solidFill>
            <a:srgbClr val="002060"/>
          </a:solidFill>
        </p:grpSpPr>
        <p:sp>
          <p:nvSpPr>
            <p:cNvPr id="65" name="椭圆 64"/>
            <p:cNvSpPr/>
            <p:nvPr/>
          </p:nvSpPr>
          <p:spPr>
            <a:xfrm>
              <a:off x="2136422" y="3275104"/>
              <a:ext cx="318477" cy="318477"/>
            </a:xfrm>
            <a:prstGeom prst="ellipse">
              <a:avLst/>
            </a:prstGeom>
            <a:solidFill>
              <a:srgbClr val="0053A3"/>
            </a:solidFill>
            <a:ln>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6" name="椭圆 65"/>
            <p:cNvSpPr/>
            <p:nvPr/>
          </p:nvSpPr>
          <p:spPr>
            <a:xfrm>
              <a:off x="2167196" y="3311271"/>
              <a:ext cx="244329" cy="244329"/>
            </a:xfrm>
            <a:prstGeom prst="ellipse">
              <a:avLst/>
            </a:prstGeom>
            <a:solidFill>
              <a:srgbClr val="0053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15" name="组合 60"/>
          <p:cNvGrpSpPr/>
          <p:nvPr/>
        </p:nvGrpSpPr>
        <p:grpSpPr>
          <a:xfrm>
            <a:off x="380910" y="3444929"/>
            <a:ext cx="7873083" cy="373896"/>
            <a:chOff x="507813" y="3445727"/>
            <a:chExt cx="10496078" cy="373982"/>
          </a:xfrm>
        </p:grpSpPr>
        <p:grpSp>
          <p:nvGrpSpPr>
            <p:cNvPr id="16" name="组合 39"/>
            <p:cNvGrpSpPr/>
            <p:nvPr/>
          </p:nvGrpSpPr>
          <p:grpSpPr>
            <a:xfrm>
              <a:off x="507813" y="3445727"/>
              <a:ext cx="318477" cy="318477"/>
              <a:chOff x="2136422" y="3275104"/>
              <a:chExt cx="318477" cy="318477"/>
            </a:xfrm>
            <a:solidFill>
              <a:srgbClr val="002060"/>
            </a:solidFill>
          </p:grpSpPr>
          <p:sp>
            <p:nvSpPr>
              <p:cNvPr id="3" name="椭圆 2"/>
              <p:cNvSpPr/>
              <p:nvPr/>
            </p:nvSpPr>
            <p:spPr>
              <a:xfrm>
                <a:off x="2136422" y="3275104"/>
                <a:ext cx="318477" cy="31847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椭圆 3"/>
              <p:cNvSpPr/>
              <p:nvPr/>
            </p:nvSpPr>
            <p:spPr>
              <a:xfrm>
                <a:off x="2173495" y="3309623"/>
                <a:ext cx="244329" cy="244329"/>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17" name="组合 92"/>
            <p:cNvGrpSpPr/>
            <p:nvPr/>
          </p:nvGrpSpPr>
          <p:grpSpPr>
            <a:xfrm>
              <a:off x="825667" y="3572670"/>
              <a:ext cx="10178224" cy="55076"/>
              <a:chOff x="1060518" y="3572670"/>
              <a:chExt cx="10178224" cy="55076"/>
            </a:xfrm>
          </p:grpSpPr>
          <p:cxnSp>
            <p:nvCxnSpPr>
              <p:cNvPr id="6" name="直接连接符 5"/>
              <p:cNvCxnSpPr>
                <a:stCxn id="59" idx="6"/>
              </p:cNvCxnSpPr>
              <p:nvPr/>
            </p:nvCxnSpPr>
            <p:spPr>
              <a:xfrm flipV="1">
                <a:off x="3270411" y="3611572"/>
                <a:ext cx="2409732" cy="1617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60518" y="3605222"/>
                <a:ext cx="2151063" cy="635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666578" y="3572670"/>
                <a:ext cx="2482128" cy="325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166908" y="3572670"/>
                <a:ext cx="3071834"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组合 39"/>
            <p:cNvGrpSpPr/>
            <p:nvPr/>
          </p:nvGrpSpPr>
          <p:grpSpPr>
            <a:xfrm>
              <a:off x="2717083" y="3468507"/>
              <a:ext cx="318477" cy="318477"/>
              <a:chOff x="2136422" y="3275104"/>
              <a:chExt cx="318477" cy="318477"/>
            </a:xfrm>
            <a:solidFill>
              <a:srgbClr val="002060"/>
            </a:solidFill>
          </p:grpSpPr>
          <p:sp>
            <p:nvSpPr>
              <p:cNvPr id="59" name="椭圆 58"/>
              <p:cNvSpPr/>
              <p:nvPr/>
            </p:nvSpPr>
            <p:spPr>
              <a:xfrm>
                <a:off x="2136422" y="3275104"/>
                <a:ext cx="318477" cy="31847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0" name="椭圆 59"/>
              <p:cNvSpPr/>
              <p:nvPr/>
            </p:nvSpPr>
            <p:spPr>
              <a:xfrm>
                <a:off x="2173495" y="3309623"/>
                <a:ext cx="244329" cy="244329"/>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21" name="组合 63"/>
            <p:cNvGrpSpPr/>
            <p:nvPr/>
          </p:nvGrpSpPr>
          <p:grpSpPr>
            <a:xfrm>
              <a:off x="7756456" y="3468507"/>
              <a:ext cx="318477" cy="318477"/>
              <a:chOff x="2136422" y="3275104"/>
              <a:chExt cx="318477" cy="318477"/>
            </a:xfrm>
            <a:solidFill>
              <a:srgbClr val="002060"/>
            </a:solidFill>
          </p:grpSpPr>
          <p:sp>
            <p:nvSpPr>
              <p:cNvPr id="62" name="椭圆 61"/>
              <p:cNvSpPr/>
              <p:nvPr/>
            </p:nvSpPr>
            <p:spPr>
              <a:xfrm>
                <a:off x="2136422" y="3275104"/>
                <a:ext cx="318477" cy="31847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3" name="椭圆 62"/>
              <p:cNvSpPr/>
              <p:nvPr/>
            </p:nvSpPr>
            <p:spPr>
              <a:xfrm>
                <a:off x="2167196" y="3311271"/>
                <a:ext cx="244329" cy="244329"/>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22" name="组合 63"/>
            <p:cNvGrpSpPr/>
            <p:nvPr/>
          </p:nvGrpSpPr>
          <p:grpSpPr>
            <a:xfrm>
              <a:off x="6288983" y="3468507"/>
              <a:ext cx="318477" cy="318477"/>
              <a:chOff x="2136422" y="3275104"/>
              <a:chExt cx="318477" cy="318477"/>
            </a:xfrm>
            <a:solidFill>
              <a:srgbClr val="002060"/>
            </a:solidFill>
          </p:grpSpPr>
          <p:sp>
            <p:nvSpPr>
              <p:cNvPr id="77" name="椭圆 76"/>
              <p:cNvSpPr/>
              <p:nvPr/>
            </p:nvSpPr>
            <p:spPr>
              <a:xfrm>
                <a:off x="2136422" y="3275104"/>
                <a:ext cx="318477" cy="31847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8" name="椭圆 77"/>
              <p:cNvSpPr/>
              <p:nvPr/>
            </p:nvSpPr>
            <p:spPr>
              <a:xfrm>
                <a:off x="2167196" y="3311271"/>
                <a:ext cx="244329" cy="244329"/>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23" name="组合 63"/>
            <p:cNvGrpSpPr/>
            <p:nvPr/>
          </p:nvGrpSpPr>
          <p:grpSpPr>
            <a:xfrm>
              <a:off x="9328092" y="3501232"/>
              <a:ext cx="318477" cy="318477"/>
              <a:chOff x="2136422" y="3275104"/>
              <a:chExt cx="318477" cy="318477"/>
            </a:xfrm>
            <a:solidFill>
              <a:srgbClr val="002060"/>
            </a:solidFill>
          </p:grpSpPr>
          <p:sp>
            <p:nvSpPr>
              <p:cNvPr id="84" name="椭圆 83"/>
              <p:cNvSpPr/>
              <p:nvPr/>
            </p:nvSpPr>
            <p:spPr>
              <a:xfrm>
                <a:off x="2136422" y="3275104"/>
                <a:ext cx="318477" cy="31847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5" name="椭圆 84"/>
              <p:cNvSpPr/>
              <p:nvPr/>
            </p:nvSpPr>
            <p:spPr>
              <a:xfrm>
                <a:off x="2167196" y="3311271"/>
                <a:ext cx="244329" cy="244329"/>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24" name="组合 63"/>
            <p:cNvGrpSpPr/>
            <p:nvPr/>
          </p:nvGrpSpPr>
          <p:grpSpPr>
            <a:xfrm>
              <a:off x="4360157" y="3452811"/>
              <a:ext cx="318477" cy="318477"/>
              <a:chOff x="2136422" y="3275104"/>
              <a:chExt cx="318477" cy="318477"/>
            </a:xfrm>
            <a:solidFill>
              <a:srgbClr val="002060"/>
            </a:solidFill>
          </p:grpSpPr>
          <p:sp>
            <p:nvSpPr>
              <p:cNvPr id="25" name="椭圆 24"/>
              <p:cNvSpPr/>
              <p:nvPr/>
            </p:nvSpPr>
            <p:spPr>
              <a:xfrm>
                <a:off x="2136422" y="3275104"/>
                <a:ext cx="318477" cy="31847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6" name="椭圆 25"/>
              <p:cNvSpPr/>
              <p:nvPr/>
            </p:nvSpPr>
            <p:spPr>
              <a:xfrm>
                <a:off x="2167196" y="3311271"/>
                <a:ext cx="244329" cy="244329"/>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sp>
        <p:nvSpPr>
          <p:cNvPr id="58" name="文本框 46"/>
          <p:cNvSpPr txBox="1"/>
          <p:nvPr/>
        </p:nvSpPr>
        <p:spPr>
          <a:xfrm>
            <a:off x="7697193" y="2286257"/>
            <a:ext cx="1446809" cy="915625"/>
          </a:xfrm>
          <a:prstGeom prst="rect">
            <a:avLst/>
          </a:prstGeom>
          <a:noFill/>
        </p:spPr>
        <p:txBody>
          <a:bodyPr wrap="square" lIns="68571" tIns="34285" rIns="68571" bIns="34285">
            <a:spAutoFit/>
          </a:bodyPr>
          <a:lstStyle/>
          <a:p>
            <a:pPr fontAlgn="auto">
              <a:spcBef>
                <a:spcPts val="0"/>
              </a:spcBef>
              <a:spcAft>
                <a:spcPts val="0"/>
              </a:spcAft>
              <a:defRPr/>
            </a:pPr>
            <a:r>
              <a:rPr lang="en-US" altLang="zh-CN" dirty="0" smtClean="0">
                <a:solidFill>
                  <a:schemeClr val="tx1"/>
                </a:solidFill>
                <a:latin typeface="微软雅黑" panose="020B0503020204020204" pitchFamily="34" charset="-122"/>
                <a:ea typeface="微软雅黑" panose="020B0503020204020204" pitchFamily="34" charset="-122"/>
              </a:rPr>
              <a:t>  </a:t>
            </a:r>
            <a:r>
              <a:rPr lang="en-US" altLang="zh-CN" dirty="0" smtClean="0">
                <a:solidFill>
                  <a:srgbClr val="0563B8"/>
                </a:solidFill>
                <a:latin typeface="微软雅黑" panose="020B0503020204020204" pitchFamily="34" charset="-122"/>
                <a:ea typeface="微软雅黑" panose="020B0503020204020204" pitchFamily="34" charset="-122"/>
              </a:rPr>
              <a:t>2007.5.15</a:t>
            </a:r>
          </a:p>
          <a:p>
            <a:pPr fontAlgn="auto">
              <a:spcBef>
                <a:spcPts val="0"/>
              </a:spcBef>
              <a:spcAft>
                <a:spcPts val="0"/>
              </a:spcAft>
              <a:defRPr/>
            </a:pPr>
            <a:r>
              <a:rPr lang="zh-CN" altLang="en-US" sz="1500" dirty="0" smtClean="0">
                <a:solidFill>
                  <a:srgbClr val="0563B8"/>
                </a:solidFill>
                <a:latin typeface="微软雅黑" panose="020B0503020204020204" pitchFamily="34" charset="-122"/>
                <a:ea typeface="微软雅黑" panose="020B0503020204020204" pitchFamily="34" charset="-122"/>
              </a:rPr>
              <a:t>  中电熊猫成立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Top)">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lide(fromBottom)">
                                      <p:cBhvr>
                                        <p:cTn id="23" dur="500"/>
                                        <p:tgtEl>
                                          <p:spTgt spid="5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Top)">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slide(fromBottom)">
                                      <p:cBhvr>
                                        <p:cTn id="39" dur="500"/>
                                        <p:tgtEl>
                                          <p:spTgt spid="3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12" presetClass="entr" presetSubtype="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slide(fromTop)">
                                      <p:cBhvr>
                                        <p:cTn id="47" dur="500"/>
                                        <p:tgtEl>
                                          <p:spTgt spid="47"/>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par>
                          <p:cTn id="52" fill="hold">
                            <p:stCondLst>
                              <p:cond delay="6000"/>
                            </p:stCondLst>
                            <p:childTnLst>
                              <p:par>
                                <p:cTn id="53" presetID="12" presetClass="entr" presetSubtype="4"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slide(fromBottom)">
                                      <p:cBhvr>
                                        <p:cTn id="55" dur="500"/>
                                        <p:tgtEl>
                                          <p:spTgt spid="89"/>
                                        </p:tgtEl>
                                      </p:cBhvr>
                                    </p:animEffect>
                                  </p:childTnLst>
                                </p:cTn>
                              </p:par>
                            </p:childTnLst>
                          </p:cTn>
                        </p:par>
                        <p:par>
                          <p:cTn id="56" fill="hold">
                            <p:stCondLst>
                              <p:cond delay="6500"/>
                            </p:stCondLst>
                            <p:childTnLst>
                              <p:par>
                                <p:cTn id="57" presetID="12" presetClass="entr" presetSubtype="1"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slide(fromTop)">
                                      <p:cBhvr>
                                        <p:cTn id="59" dur="500"/>
                                        <p:tgtEl>
                                          <p:spTgt spid="90"/>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7500"/>
                            </p:stCondLst>
                            <p:childTnLst>
                              <p:par>
                                <p:cTn id="67" presetID="12" presetClass="entr" presetSubtype="4"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lide(fromBottom)">
                                      <p:cBhvr>
                                        <p:cTn id="6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6" grpId="0"/>
      <p:bldP spid="47" grpId="0"/>
      <p:bldP spid="57" grpId="0"/>
      <p:bldP spid="89" grpId="0"/>
      <p:bldP spid="90"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962310" y="5021662"/>
            <a:ext cx="1618735" cy="167716"/>
          </a:xfrm>
          <a:prstGeom prst="rect">
            <a:avLst/>
          </a:prstGeom>
        </p:spPr>
        <p:txBody>
          <a:bodyPr wrap="square" lIns="68558" tIns="34279" rIns="68558" bIns="34279">
            <a:spAutoFit/>
          </a:bodyPr>
          <a:lstStyle/>
          <a:p>
            <a:pPr>
              <a:lnSpc>
                <a:spcPct val="80000"/>
              </a:lnSpc>
            </a:pPr>
            <a:endParaRPr lang="en-US" altLang="zh-CN" sz="800" dirty="0">
              <a:latin typeface="Century Gothic" panose="020B0502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357158" y="1214422"/>
            <a:ext cx="3211351" cy="3960000"/>
          </a:xfrm>
          <a:prstGeom prst="rect">
            <a:avLst/>
          </a:prstGeom>
          <a:noFill/>
          <a:ln w="9525">
            <a:noFill/>
            <a:miter lim="800000"/>
            <a:headEnd/>
            <a:tailEnd/>
          </a:ln>
          <a:effectLst/>
        </p:spPr>
      </p:pic>
      <p:sp>
        <p:nvSpPr>
          <p:cNvPr id="16" name="TextBox 15"/>
          <p:cNvSpPr txBox="1"/>
          <p:nvPr/>
        </p:nvSpPr>
        <p:spPr>
          <a:xfrm>
            <a:off x="4500562" y="1571612"/>
            <a:ext cx="1857388" cy="461665"/>
          </a:xfrm>
          <a:prstGeom prst="rect">
            <a:avLst/>
          </a:prstGeom>
          <a:noFill/>
        </p:spPr>
        <p:txBody>
          <a:bodyPr wrap="square" rtlCol="0">
            <a:spAutoFit/>
          </a:bodyPr>
          <a:lstStyle/>
          <a:p>
            <a:r>
              <a:rPr lang="zh-CN" altLang="en-US" sz="2400" b="1" dirty="0" smtClean="0">
                <a:latin typeface="仿宋_GB2312" pitchFamily="49" charset="-122"/>
                <a:ea typeface="仿宋_GB2312" pitchFamily="49" charset="-122"/>
              </a:rPr>
              <a:t>集团简介 </a:t>
            </a:r>
          </a:p>
        </p:txBody>
      </p:sp>
      <p:sp>
        <p:nvSpPr>
          <p:cNvPr id="19" name="TextBox 18"/>
          <p:cNvSpPr txBox="1"/>
          <p:nvPr/>
        </p:nvSpPr>
        <p:spPr>
          <a:xfrm>
            <a:off x="4143372" y="2285992"/>
            <a:ext cx="4339590" cy="2900794"/>
          </a:xfrm>
          <a:prstGeom prst="rect">
            <a:avLst/>
          </a:prstGeom>
          <a:noFill/>
        </p:spPr>
        <p:txBody>
          <a:bodyPr wrap="square" rtlCol="0">
            <a:spAutoFit/>
          </a:bodyPr>
          <a:lstStyle/>
          <a:p>
            <a:r>
              <a:rPr lang="zh-CN" altLang="en-US" sz="1050" dirty="0" smtClean="0"/>
              <a:t>     </a:t>
            </a:r>
          </a:p>
          <a:p>
            <a:r>
              <a:rPr lang="zh-CN" altLang="en-US" sz="1050" dirty="0" smtClean="0"/>
              <a:t>      </a:t>
            </a:r>
            <a:r>
              <a:rPr lang="en-US" altLang="zh-CN" dirty="0" smtClean="0">
                <a:latin typeface="仿宋_GB2312" pitchFamily="49" charset="-122"/>
                <a:ea typeface="仿宋_GB2312" pitchFamily="49" charset="-122"/>
              </a:rPr>
              <a:t>2007</a:t>
            </a:r>
            <a:r>
              <a:rPr lang="zh-CN" altLang="en-US" dirty="0" smtClean="0">
                <a:latin typeface="仿宋_GB2312" pitchFamily="49" charset="-122"/>
                <a:ea typeface="仿宋_GB2312" pitchFamily="49" charset="-122"/>
              </a:rPr>
              <a:t>年，中国电子信息产业集团有限公司与江苏省、南京</a:t>
            </a:r>
            <a:r>
              <a:rPr lang="zh-CN" altLang="en-US" dirty="0" smtClean="0">
                <a:latin typeface="仿宋_GB2312" pitchFamily="49" charset="-122"/>
                <a:ea typeface="仿宋_GB2312" pitchFamily="49" charset="-122"/>
                <a:sym typeface="+mn-ea"/>
              </a:rPr>
              <a:t> </a:t>
            </a:r>
            <a:r>
              <a:rPr lang="zh-CN" altLang="en-US" dirty="0" smtClean="0">
                <a:latin typeface="仿宋_GB2312" pitchFamily="49" charset="-122"/>
                <a:ea typeface="仿宋_GB2312" pitchFamily="49" charset="-122"/>
              </a:rPr>
              <a:t>市联合投资成立了</a:t>
            </a:r>
            <a:r>
              <a:rPr lang="zh-CN" altLang="en-US" b="1" dirty="0" smtClean="0">
                <a:latin typeface="仿宋_GB2312" pitchFamily="49" charset="-122"/>
                <a:ea typeface="仿宋_GB2312" pitchFamily="49" charset="-122"/>
              </a:rPr>
              <a:t>中电熊猫信息产业集团有限公司（简称中电熊猫</a:t>
            </a:r>
            <a:r>
              <a:rPr lang="zh-CN" altLang="en-US" dirty="0" smtClean="0">
                <a:latin typeface="仿宋_GB2312" pitchFamily="49" charset="-122"/>
                <a:ea typeface="仿宋_GB2312" pitchFamily="49" charset="-122"/>
              </a:rPr>
              <a:t>），重组熊猫电子等南京七家原部属企业。中电熊猫现有注册资本</a:t>
            </a:r>
            <a:r>
              <a:rPr lang="en-US" altLang="zh-CN" dirty="0" smtClean="0">
                <a:latin typeface="仿宋_GB2312" pitchFamily="49" charset="-122"/>
                <a:ea typeface="仿宋_GB2312" pitchFamily="49" charset="-122"/>
              </a:rPr>
              <a:t>34.48</a:t>
            </a:r>
            <a:r>
              <a:rPr lang="zh-CN" altLang="en-US" dirty="0" smtClean="0">
                <a:latin typeface="仿宋_GB2312" pitchFamily="49" charset="-122"/>
                <a:ea typeface="仿宋_GB2312" pitchFamily="49" charset="-122"/>
              </a:rPr>
              <a:t>亿元，员工</a:t>
            </a:r>
            <a:r>
              <a:rPr lang="en-US" altLang="zh-CN" dirty="0" smtClean="0">
                <a:latin typeface="仿宋_GB2312" pitchFamily="49" charset="-122"/>
                <a:ea typeface="仿宋_GB2312" pitchFamily="49" charset="-122"/>
              </a:rPr>
              <a:t>25000</a:t>
            </a:r>
            <a:r>
              <a:rPr lang="zh-CN" altLang="en-US" dirty="0" smtClean="0">
                <a:latin typeface="仿宋_GB2312" pitchFamily="49" charset="-122"/>
                <a:ea typeface="仿宋_GB2312" pitchFamily="49" charset="-122"/>
              </a:rPr>
              <a:t>余人。</a:t>
            </a:r>
            <a:endParaRPr lang="en-US" altLang="zh-CN" dirty="0" smtClean="0">
              <a:latin typeface="仿宋_GB2312" pitchFamily="49" charset="-122"/>
              <a:ea typeface="仿宋_GB2312" pitchFamily="49" charset="-122"/>
            </a:endParaRPr>
          </a:p>
          <a:p>
            <a:endParaRPr lang="en-US" altLang="zh-CN" sz="1800" dirty="0" smtClean="0">
              <a:latin typeface="华文楷体" panose="02010600040101010101" charset="-122"/>
              <a:ea typeface="华文楷体" panose="02010600040101010101" charset="-122"/>
            </a:endParaRPr>
          </a:p>
          <a:p>
            <a:r>
              <a:rPr lang="en-US" altLang="zh-CN" sz="1400" dirty="0" smtClean="0">
                <a:latin typeface="华文楷体" panose="02010600040101010101" charset="-122"/>
                <a:ea typeface="华文楷体" panose="02010600040101010101" charset="-122"/>
              </a:rPr>
              <a:t>    </a:t>
            </a:r>
            <a:endParaRPr lang="zh-CN" altLang="en-US" sz="1400" dirty="0" smtClean="0">
              <a:latin typeface="华文楷体" panose="02010600040101010101" charset="-122"/>
              <a:ea typeface="华文楷体" panose="02010600040101010101"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93770" y="2416117"/>
            <a:ext cx="8303130" cy="3311728"/>
            <a:chOff x="-421458" y="2420887"/>
            <a:chExt cx="10574745" cy="3312341"/>
          </a:xfrm>
        </p:grpSpPr>
        <p:sp>
          <p:nvSpPr>
            <p:cNvPr id="4" name="Text Box 5"/>
            <p:cNvSpPr txBox="1">
              <a:spLocks noChangeArrowheads="1"/>
            </p:cNvSpPr>
            <p:nvPr/>
          </p:nvSpPr>
          <p:spPr bwMode="auto">
            <a:xfrm>
              <a:off x="2210389" y="3368450"/>
              <a:ext cx="891488" cy="217131"/>
            </a:xfrm>
            <a:prstGeom prst="rect">
              <a:avLst/>
            </a:prstGeom>
            <a:noFill/>
            <a:ln w="9525">
              <a:noFill/>
              <a:miter lim="800000"/>
            </a:ln>
          </p:spPr>
          <p:txBody>
            <a:bodyPr anchor="ctr"/>
            <a:lstStyle/>
            <a:p>
              <a:pPr algn="ctr"/>
              <a:endParaRPr lang="en-US" sz="1500">
                <a:solidFill>
                  <a:srgbClr val="FFFFFF"/>
                </a:solidFill>
                <a:latin typeface="Calibri" panose="020F0502020204030204" charset="0"/>
              </a:endParaRPr>
            </a:p>
          </p:txBody>
        </p:sp>
        <p:sp>
          <p:nvSpPr>
            <p:cNvPr id="5" name="Text Box 8"/>
            <p:cNvSpPr txBox="1">
              <a:spLocks noChangeArrowheads="1"/>
            </p:cNvSpPr>
            <p:nvPr/>
          </p:nvSpPr>
          <p:spPr bwMode="auto">
            <a:xfrm>
              <a:off x="6531346" y="3449645"/>
              <a:ext cx="851722" cy="174928"/>
            </a:xfrm>
            <a:prstGeom prst="rect">
              <a:avLst/>
            </a:prstGeom>
            <a:noFill/>
            <a:ln w="9525">
              <a:noFill/>
              <a:miter lim="800000"/>
            </a:ln>
          </p:spPr>
          <p:txBody>
            <a:bodyPr anchor="ctr"/>
            <a:lstStyle/>
            <a:p>
              <a:pPr algn="ctr"/>
              <a:endParaRPr lang="en-US" sz="1500">
                <a:solidFill>
                  <a:srgbClr val="FFFFFF"/>
                </a:solidFill>
                <a:latin typeface="Calibri" panose="020F0502020204030204" charset="0"/>
              </a:endParaRPr>
            </a:p>
          </p:txBody>
        </p:sp>
        <p:grpSp>
          <p:nvGrpSpPr>
            <p:cNvPr id="3" name="组合 35"/>
            <p:cNvGrpSpPr/>
            <p:nvPr/>
          </p:nvGrpSpPr>
          <p:grpSpPr>
            <a:xfrm>
              <a:off x="-421458" y="2420888"/>
              <a:ext cx="2752249" cy="3240904"/>
              <a:chOff x="-450449" y="2815013"/>
              <a:chExt cx="2752249" cy="3381811"/>
            </a:xfrm>
          </p:grpSpPr>
          <p:sp>
            <p:nvSpPr>
              <p:cNvPr id="13" name="Rectangle 36"/>
              <p:cNvSpPr>
                <a:spLocks noChangeArrowheads="1"/>
              </p:cNvSpPr>
              <p:nvPr/>
            </p:nvSpPr>
            <p:spPr bwMode="auto">
              <a:xfrm>
                <a:off x="-382225" y="3275942"/>
                <a:ext cx="2315416" cy="2920882"/>
              </a:xfrm>
              <a:prstGeom prst="rect">
                <a:avLst/>
              </a:prstGeom>
              <a:noFill/>
              <a:ln w="9525">
                <a:noFill/>
                <a:miter lim="800000"/>
              </a:ln>
            </p:spPr>
            <p:txBody>
              <a:bodyPr lIns="34283" tIns="13713" rIns="20570" bIns="13713"/>
              <a:lstStyle/>
              <a:p>
                <a:pPr marL="111125" indent="-111125" algn="just">
                  <a:spcBef>
                    <a:spcPts val="200"/>
                  </a:spcBef>
                  <a:buFontTx/>
                  <a:buChar char="•"/>
                </a:pPr>
                <a:r>
                  <a:rPr lang="zh-CN" altLang="en-US" sz="1350" dirty="0" smtClean="0">
                    <a:solidFill>
                      <a:schemeClr val="tx1"/>
                    </a:solidFill>
                    <a:latin typeface="仿宋_GB2312" pitchFamily="49" charset="-122"/>
                    <a:ea typeface="仿宋_GB2312" pitchFamily="49" charset="-122"/>
                    <a:cs typeface="Arial" panose="020B0604020202020204" pitchFamily="34" charset="0"/>
                  </a:rPr>
                  <a:t> </a:t>
                </a:r>
                <a:r>
                  <a:rPr lang="zh-CN" altLang="en-US" sz="1600" b="0" dirty="0" smtClean="0">
                    <a:solidFill>
                      <a:schemeClr val="tx1"/>
                    </a:solidFill>
                    <a:latin typeface="仿宋_GB2312" pitchFamily="49" charset="-122"/>
                    <a:ea typeface="仿宋_GB2312" pitchFamily="49" charset="-122"/>
                    <a:cs typeface="Arial" panose="020B0604020202020204" pitchFamily="34" charset="0"/>
                  </a:rPr>
                  <a:t>液晶面板</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 触摸显示屏</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 液晶配套材料</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 模组及整机制造</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 </a:t>
                </a:r>
                <a:r>
                  <a:rPr lang="en-US" altLang="zh-CN" sz="1600" b="0" dirty="0" smtClean="0">
                    <a:solidFill>
                      <a:schemeClr val="tx1"/>
                    </a:solidFill>
                    <a:latin typeface="仿宋_GB2312" pitchFamily="49" charset="-122"/>
                    <a:ea typeface="仿宋_GB2312" pitchFamily="49" charset="-122"/>
                    <a:cs typeface="Arial" panose="020B0604020202020204" pitchFamily="34" charset="0"/>
                  </a:rPr>
                  <a:t>EMS</a:t>
                </a:r>
                <a:r>
                  <a:rPr lang="zh-CN" altLang="en-US" sz="1600" b="0" dirty="0" smtClean="0">
                    <a:solidFill>
                      <a:schemeClr val="tx1"/>
                    </a:solidFill>
                    <a:latin typeface="仿宋_GB2312" pitchFamily="49" charset="-122"/>
                    <a:ea typeface="仿宋_GB2312" pitchFamily="49" charset="-122"/>
                    <a:cs typeface="Arial" panose="020B0604020202020204" pitchFamily="34" charset="0"/>
                  </a:rPr>
                  <a:t>电子制造</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en-US" altLang="zh-CN" sz="1600" b="0" dirty="0" smtClean="0">
                    <a:solidFill>
                      <a:schemeClr val="tx1"/>
                    </a:solidFill>
                    <a:latin typeface="仿宋_GB2312" pitchFamily="49" charset="-122"/>
                    <a:ea typeface="仿宋_GB2312" pitchFamily="49" charset="-122"/>
                    <a:cs typeface="Arial" panose="020B0604020202020204" pitchFamily="34" charset="0"/>
                  </a:rPr>
                  <a:t> </a:t>
                </a:r>
                <a:r>
                  <a:rPr lang="en-US" altLang="zh-CN" sz="1600" b="1" dirty="0" smtClean="0">
                    <a:solidFill>
                      <a:schemeClr val="tx1"/>
                    </a:solidFill>
                    <a:latin typeface="仿宋_GB2312" pitchFamily="49" charset="-122"/>
                    <a:ea typeface="仿宋_GB2312" pitchFamily="49" charset="-122"/>
                    <a:cs typeface="Arial" panose="020B0604020202020204" pitchFamily="34" charset="0"/>
                  </a:rPr>
                  <a:t>SMD</a:t>
                </a:r>
                <a:r>
                  <a:rPr lang="zh-CN" altLang="en-US" sz="1600" b="1" dirty="0" smtClean="0">
                    <a:solidFill>
                      <a:schemeClr val="tx1"/>
                    </a:solidFill>
                    <a:latin typeface="仿宋_GB2312" pitchFamily="49" charset="-122"/>
                    <a:ea typeface="仿宋_GB2312" pitchFamily="49" charset="-122"/>
                    <a:cs typeface="Arial" panose="020B0604020202020204" pitchFamily="34" charset="0"/>
                  </a:rPr>
                  <a:t>石英晶体</a:t>
                </a:r>
                <a:endParaRPr lang="en-US" altLang="zh-CN" sz="1600" b="1"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 磁性材料等</a:t>
                </a:r>
                <a:endParaRPr lang="en-US" sz="1600" b="0" dirty="0">
                  <a:solidFill>
                    <a:srgbClr val="595959"/>
                  </a:solidFill>
                  <a:latin typeface="仿宋_GB2312" pitchFamily="49" charset="-122"/>
                  <a:ea typeface="仿宋_GB2312" pitchFamily="49" charset="-122"/>
                </a:endParaRPr>
              </a:p>
            </p:txBody>
          </p:sp>
          <p:sp>
            <p:nvSpPr>
              <p:cNvPr id="14" name="Text Box 49"/>
              <p:cNvSpPr txBox="1">
                <a:spLocks noChangeArrowheads="1"/>
              </p:cNvSpPr>
              <p:nvPr/>
            </p:nvSpPr>
            <p:spPr bwMode="auto">
              <a:xfrm>
                <a:off x="-450449" y="2815013"/>
                <a:ext cx="2752249" cy="455260"/>
              </a:xfrm>
              <a:prstGeom prst="rect">
                <a:avLst/>
              </a:prstGeom>
              <a:solidFill>
                <a:srgbClr val="0099FF"/>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3713" tIns="13713" rIns="13713" bIns="13713" anchor="ctr" anchorCtr="1"/>
              <a:lstStyle/>
              <a:p>
                <a:pPr algn="ctr">
                  <a:lnSpc>
                    <a:spcPct val="85000"/>
                  </a:lnSpc>
                  <a:spcBef>
                    <a:spcPct val="20000"/>
                  </a:spcBef>
                </a:pPr>
                <a:r>
                  <a:rPr lang="zh-CN" altLang="en-US" sz="1500" spc="300" dirty="0" smtClean="0">
                    <a:solidFill>
                      <a:schemeClr val="bg1"/>
                    </a:solidFill>
                    <a:latin typeface="微软雅黑" panose="020B0503020204020204" pitchFamily="34" charset="-122"/>
                    <a:ea typeface="微软雅黑" panose="020B0503020204020204" pitchFamily="34" charset="-122"/>
                  </a:rPr>
                  <a:t>新型显示</a:t>
                </a:r>
                <a:endParaRPr lang="en-US" altLang="en-US" sz="1500" spc="300" dirty="0" smtClean="0">
                  <a:solidFill>
                    <a:schemeClr val="bg1"/>
                  </a:solidFill>
                  <a:latin typeface="微软雅黑" panose="020B0503020204020204" pitchFamily="34" charset="-122"/>
                  <a:ea typeface="微软雅黑" panose="020B0503020204020204" pitchFamily="34" charset="-122"/>
                </a:endParaRPr>
              </a:p>
            </p:txBody>
          </p:sp>
        </p:grpSp>
        <p:grpSp>
          <p:nvGrpSpPr>
            <p:cNvPr id="6" name="组合 38"/>
            <p:cNvGrpSpPr/>
            <p:nvPr/>
          </p:nvGrpSpPr>
          <p:grpSpPr>
            <a:xfrm>
              <a:off x="3467319" y="2420887"/>
              <a:ext cx="2958358" cy="3312341"/>
              <a:chOff x="3438328" y="2811631"/>
              <a:chExt cx="2958358" cy="3456358"/>
            </a:xfrm>
          </p:grpSpPr>
          <p:sp>
            <p:nvSpPr>
              <p:cNvPr id="11" name="Rectangle 36"/>
              <p:cNvSpPr>
                <a:spLocks noChangeArrowheads="1"/>
              </p:cNvSpPr>
              <p:nvPr/>
            </p:nvSpPr>
            <p:spPr bwMode="auto">
              <a:xfrm>
                <a:off x="3438328" y="3347106"/>
                <a:ext cx="2958358" cy="2920883"/>
              </a:xfrm>
              <a:prstGeom prst="rect">
                <a:avLst/>
              </a:prstGeom>
              <a:noFill/>
              <a:ln w="9525">
                <a:noFill/>
                <a:miter lim="800000"/>
              </a:ln>
            </p:spPr>
            <p:txBody>
              <a:bodyPr lIns="34283" tIns="13713" rIns="20570" bIns="13713"/>
              <a:lstStyle/>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民用装备：轨道交通系统、工业自动化设备、微波装备、环保设备、民用通信设备等</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chemeClr val="tx1"/>
                    </a:solidFill>
                    <a:latin typeface="仿宋_GB2312" pitchFamily="49" charset="-122"/>
                    <a:ea typeface="仿宋_GB2312" pitchFamily="49" charset="-122"/>
                    <a:cs typeface="Arial" panose="020B0604020202020204" pitchFamily="34" charset="0"/>
                  </a:rPr>
                  <a:t> 高新装备：卫星通信、短波通信、雷达、电子对抗装备、真空电子器件等</a:t>
                </a:r>
                <a:endParaRPr lang="en-US" altLang="zh-CN" sz="1600" b="0" dirty="0" smtClean="0">
                  <a:solidFill>
                    <a:schemeClr val="tx1"/>
                  </a:solidFill>
                  <a:latin typeface="仿宋_GB2312" pitchFamily="49" charset="-122"/>
                  <a:ea typeface="仿宋_GB2312" pitchFamily="49" charset="-122"/>
                  <a:cs typeface="Arial" panose="020B0604020202020204" pitchFamily="34" charset="0"/>
                </a:endParaRPr>
              </a:p>
            </p:txBody>
          </p:sp>
          <p:sp>
            <p:nvSpPr>
              <p:cNvPr id="12" name="Text Box 49"/>
              <p:cNvSpPr txBox="1">
                <a:spLocks noChangeArrowheads="1"/>
              </p:cNvSpPr>
              <p:nvPr/>
            </p:nvSpPr>
            <p:spPr bwMode="auto">
              <a:xfrm>
                <a:off x="3438608" y="2811631"/>
                <a:ext cx="2796911" cy="455260"/>
              </a:xfrm>
              <a:prstGeom prst="rect">
                <a:avLst/>
              </a:prstGeom>
              <a:solidFill>
                <a:srgbClr val="0099FF"/>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3713" tIns="13713" rIns="13713" bIns="13713" anchor="ctr" anchorCtr="1"/>
              <a:lstStyle/>
              <a:p>
                <a:pPr algn="ctr">
                  <a:lnSpc>
                    <a:spcPct val="85000"/>
                  </a:lnSpc>
                  <a:spcBef>
                    <a:spcPct val="20000"/>
                  </a:spcBef>
                </a:pPr>
                <a:r>
                  <a:rPr lang="zh-CN" altLang="en-US" sz="1500" spc="300" dirty="0" smtClean="0">
                    <a:solidFill>
                      <a:schemeClr val="bg1"/>
                    </a:solidFill>
                    <a:latin typeface="微软雅黑" panose="020B0503020204020204" pitchFamily="34" charset="-122"/>
                    <a:ea typeface="微软雅黑" panose="020B0503020204020204" pitchFamily="34" charset="-122"/>
                  </a:rPr>
                  <a:t>电子装备</a:t>
                </a:r>
                <a:endParaRPr lang="en-US" altLang="en-US" sz="1500" spc="300" dirty="0" smtClean="0">
                  <a:solidFill>
                    <a:schemeClr val="bg1"/>
                  </a:solidFill>
                  <a:latin typeface="微软雅黑" panose="020B0503020204020204" pitchFamily="34" charset="-122"/>
                  <a:ea typeface="微软雅黑" panose="020B0503020204020204" pitchFamily="34" charset="-122"/>
                </a:endParaRPr>
              </a:p>
            </p:txBody>
          </p:sp>
        </p:grpSp>
        <p:grpSp>
          <p:nvGrpSpPr>
            <p:cNvPr id="7" name="组合 41"/>
            <p:cNvGrpSpPr/>
            <p:nvPr/>
          </p:nvGrpSpPr>
          <p:grpSpPr>
            <a:xfrm>
              <a:off x="7403875" y="2420888"/>
              <a:ext cx="2749412" cy="3299244"/>
              <a:chOff x="7374884" y="2811631"/>
              <a:chExt cx="2749412" cy="3442690"/>
            </a:xfrm>
          </p:grpSpPr>
          <p:sp>
            <p:nvSpPr>
              <p:cNvPr id="9" name="Rectangle 36"/>
              <p:cNvSpPr>
                <a:spLocks noChangeArrowheads="1"/>
              </p:cNvSpPr>
              <p:nvPr/>
            </p:nvSpPr>
            <p:spPr bwMode="auto">
              <a:xfrm>
                <a:off x="7463554" y="3333439"/>
                <a:ext cx="2643204" cy="2920882"/>
              </a:xfrm>
              <a:prstGeom prst="rect">
                <a:avLst/>
              </a:prstGeom>
              <a:noFill/>
              <a:ln w="9525">
                <a:noFill/>
                <a:miter lim="800000"/>
              </a:ln>
            </p:spPr>
            <p:txBody>
              <a:bodyPr lIns="34283" tIns="13713" rIns="20570" bIns="13713"/>
              <a:lstStyle/>
              <a:p>
                <a:pPr marL="111125" indent="-111125" algn="just">
                  <a:spcBef>
                    <a:spcPts val="200"/>
                  </a:spcBef>
                  <a:buFontTx/>
                  <a:buChar char="•"/>
                </a:pPr>
                <a:r>
                  <a:rPr lang="zh-CN" altLang="en-US" sz="1350" dirty="0" smtClean="0">
                    <a:solidFill>
                      <a:schemeClr val="tx1"/>
                    </a:solidFill>
                    <a:latin typeface="仿宋_GB2312" pitchFamily="49" charset="-122"/>
                    <a:ea typeface="仿宋_GB2312" pitchFamily="49" charset="-122"/>
                    <a:cs typeface="Arial" panose="020B0604020202020204" pitchFamily="34" charset="0"/>
                  </a:rPr>
                  <a:t> </a:t>
                </a:r>
                <a:r>
                  <a:rPr lang="zh-CN" altLang="en-US" sz="1600" b="0" dirty="0" smtClean="0">
                    <a:solidFill>
                      <a:srgbClr val="080808"/>
                    </a:solidFill>
                    <a:latin typeface="仿宋_GB2312" pitchFamily="49" charset="-122"/>
                    <a:ea typeface="仿宋_GB2312" pitchFamily="49" charset="-122"/>
                    <a:cs typeface="Arial" panose="020B0604020202020204" pitchFamily="34" charset="0"/>
                  </a:rPr>
                  <a:t>软件及信息服务</a:t>
                </a:r>
                <a:endParaRPr lang="en-US" altLang="zh-CN" sz="1600" b="0" dirty="0" smtClean="0">
                  <a:solidFill>
                    <a:srgbClr val="080808"/>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en-US" altLang="zh-CN" sz="1600" b="0" dirty="0" smtClean="0">
                    <a:solidFill>
                      <a:srgbClr val="080808"/>
                    </a:solidFill>
                    <a:latin typeface="仿宋_GB2312" pitchFamily="49" charset="-122"/>
                    <a:ea typeface="仿宋_GB2312" pitchFamily="49" charset="-122"/>
                    <a:cs typeface="Arial" panose="020B0604020202020204" pitchFamily="34" charset="0"/>
                  </a:rPr>
                  <a:t> </a:t>
                </a:r>
                <a:r>
                  <a:rPr lang="zh-CN" altLang="en-US" sz="1600" b="0" dirty="0" smtClean="0">
                    <a:solidFill>
                      <a:srgbClr val="080808"/>
                    </a:solidFill>
                    <a:latin typeface="仿宋_GB2312" pitchFamily="49" charset="-122"/>
                    <a:ea typeface="仿宋_GB2312" pitchFamily="49" charset="-122"/>
                    <a:cs typeface="Arial" panose="020B0604020202020204" pitchFamily="34" charset="0"/>
                  </a:rPr>
                  <a:t>产业园区建设</a:t>
                </a:r>
                <a:endParaRPr lang="en-US" altLang="zh-CN" sz="1600" b="0" dirty="0" smtClean="0">
                  <a:solidFill>
                    <a:srgbClr val="080808"/>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en-US" altLang="zh-CN" sz="1600" b="0" dirty="0" smtClean="0">
                    <a:solidFill>
                      <a:srgbClr val="080808"/>
                    </a:solidFill>
                    <a:latin typeface="仿宋_GB2312" pitchFamily="49" charset="-122"/>
                    <a:ea typeface="仿宋_GB2312" pitchFamily="49" charset="-122"/>
                    <a:cs typeface="Arial" panose="020B0604020202020204" pitchFamily="34" charset="0"/>
                  </a:rPr>
                  <a:t> </a:t>
                </a:r>
                <a:r>
                  <a:rPr lang="zh-CN" altLang="en-US" sz="1600" b="0" dirty="0" smtClean="0">
                    <a:solidFill>
                      <a:srgbClr val="080808"/>
                    </a:solidFill>
                    <a:latin typeface="仿宋_GB2312" pitchFamily="49" charset="-122"/>
                    <a:ea typeface="仿宋_GB2312" pitchFamily="49" charset="-122"/>
                    <a:cs typeface="Arial" panose="020B0604020202020204" pitchFamily="34" charset="0"/>
                  </a:rPr>
                  <a:t>科技园区经营</a:t>
                </a:r>
                <a:endParaRPr lang="en-US" altLang="zh-CN" sz="1600" b="0" dirty="0" smtClean="0">
                  <a:solidFill>
                    <a:srgbClr val="080808"/>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rgbClr val="080808"/>
                    </a:solidFill>
                    <a:latin typeface="仿宋_GB2312" pitchFamily="49" charset="-122"/>
                    <a:ea typeface="仿宋_GB2312" pitchFamily="49" charset="-122"/>
                    <a:cs typeface="Arial" panose="020B0604020202020204" pitchFamily="34" charset="0"/>
                  </a:rPr>
                  <a:t> 房地产开发</a:t>
                </a:r>
                <a:endParaRPr lang="en-US" altLang="zh-CN" sz="1600" b="0" dirty="0" smtClean="0">
                  <a:solidFill>
                    <a:srgbClr val="080808"/>
                  </a:solidFill>
                  <a:latin typeface="仿宋_GB2312" pitchFamily="49" charset="-122"/>
                  <a:ea typeface="仿宋_GB2312" pitchFamily="49" charset="-122"/>
                  <a:cs typeface="Arial" panose="020B0604020202020204" pitchFamily="34" charset="0"/>
                </a:endParaRPr>
              </a:p>
              <a:p>
                <a:pPr marL="111125" indent="-111125" algn="just">
                  <a:spcBef>
                    <a:spcPts val="200"/>
                  </a:spcBef>
                  <a:buFontTx/>
                  <a:buChar char="•"/>
                </a:pPr>
                <a:r>
                  <a:rPr lang="zh-CN" altLang="en-US" sz="1600" b="0" dirty="0" smtClean="0">
                    <a:solidFill>
                      <a:srgbClr val="080808"/>
                    </a:solidFill>
                    <a:latin typeface="仿宋_GB2312" pitchFamily="49" charset="-122"/>
                    <a:ea typeface="仿宋_GB2312" pitchFamily="49" charset="-122"/>
                    <a:cs typeface="Arial" panose="020B0604020202020204" pitchFamily="34" charset="0"/>
                  </a:rPr>
                  <a:t> 物流、物业、物资贸易等</a:t>
                </a:r>
                <a:endParaRPr lang="en-US" sz="1600" b="0" dirty="0">
                  <a:solidFill>
                    <a:srgbClr val="595959"/>
                  </a:solidFill>
                  <a:latin typeface="仿宋_GB2312" pitchFamily="49" charset="-122"/>
                  <a:ea typeface="仿宋_GB2312" pitchFamily="49" charset="-122"/>
                </a:endParaRPr>
              </a:p>
            </p:txBody>
          </p:sp>
          <p:sp>
            <p:nvSpPr>
              <p:cNvPr id="10" name="Text Box 49"/>
              <p:cNvSpPr txBox="1">
                <a:spLocks noChangeArrowheads="1"/>
              </p:cNvSpPr>
              <p:nvPr/>
            </p:nvSpPr>
            <p:spPr bwMode="auto">
              <a:xfrm>
                <a:off x="7374884" y="2811631"/>
                <a:ext cx="2749412" cy="455260"/>
              </a:xfrm>
              <a:prstGeom prst="rect">
                <a:avLst/>
              </a:prstGeom>
              <a:solidFill>
                <a:srgbClr val="0099FF"/>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3713" tIns="13713" rIns="13713" bIns="13713" anchor="ctr" anchorCtr="1"/>
              <a:lstStyle/>
              <a:p>
                <a:pPr algn="ctr">
                  <a:lnSpc>
                    <a:spcPct val="85000"/>
                  </a:lnSpc>
                  <a:spcBef>
                    <a:spcPct val="20000"/>
                  </a:spcBef>
                </a:pPr>
                <a:r>
                  <a:rPr lang="zh-CN" altLang="en-US" sz="1500" spc="300" dirty="0" smtClean="0">
                    <a:solidFill>
                      <a:schemeClr val="bg1"/>
                    </a:solidFill>
                    <a:latin typeface="微软雅黑" panose="020B0503020204020204" pitchFamily="34" charset="-122"/>
                    <a:ea typeface="微软雅黑" panose="020B0503020204020204" pitchFamily="34" charset="-122"/>
                  </a:rPr>
                  <a:t>现代服务业</a:t>
                </a:r>
                <a:endParaRPr lang="en-US" altLang="en-US" sz="1500" spc="300" dirty="0" smtClean="0">
                  <a:solidFill>
                    <a:schemeClr val="bg1"/>
                  </a:solidFill>
                  <a:latin typeface="微软雅黑" panose="020B0503020204020204" pitchFamily="34" charset="-122"/>
                  <a:ea typeface="微软雅黑" panose="020B0503020204020204" pitchFamily="34" charset="-122"/>
                </a:endParaRPr>
              </a:p>
            </p:txBody>
          </p:sp>
        </p:grpSp>
      </p:grpSp>
      <p:grpSp>
        <p:nvGrpSpPr>
          <p:cNvPr id="8" name="组合 14"/>
          <p:cNvGrpSpPr/>
          <p:nvPr/>
        </p:nvGrpSpPr>
        <p:grpSpPr>
          <a:xfrm>
            <a:off x="1358004" y="1889739"/>
            <a:ext cx="6428230" cy="509381"/>
            <a:chOff x="1609412" y="1844824"/>
            <a:chExt cx="5929354" cy="652352"/>
          </a:xfrm>
        </p:grpSpPr>
        <p:sp>
          <p:nvSpPr>
            <p:cNvPr id="16" name="Line 3"/>
            <p:cNvSpPr>
              <a:spLocks noChangeShapeType="1"/>
            </p:cNvSpPr>
            <p:nvPr/>
          </p:nvSpPr>
          <p:spPr bwMode="auto">
            <a:xfrm>
              <a:off x="4354483" y="1844824"/>
              <a:ext cx="0" cy="652352"/>
            </a:xfrm>
            <a:prstGeom prst="line">
              <a:avLst/>
            </a:prstGeom>
            <a:noFill/>
            <a:ln w="44450">
              <a:solidFill>
                <a:schemeClr val="tx1">
                  <a:lumMod val="50000"/>
                  <a:lumOff val="50000"/>
                </a:schemeClr>
              </a:solidFill>
              <a:round/>
              <a:tailEnd type="triangle"/>
            </a:ln>
          </p:spPr>
          <p:txBody>
            <a:bodyPr/>
            <a:lstStyle/>
            <a:p>
              <a:pPr>
                <a:defRPr/>
              </a:pPr>
              <a:endParaRPr lang="zh-CN" altLang="en-US" sz="1200">
                <a:solidFill>
                  <a:schemeClr val="tx1"/>
                </a:solidFill>
              </a:endParaRPr>
            </a:p>
          </p:txBody>
        </p:sp>
        <p:cxnSp>
          <p:nvCxnSpPr>
            <p:cNvPr id="17" name="直接连接符 16"/>
            <p:cNvCxnSpPr/>
            <p:nvPr/>
          </p:nvCxnSpPr>
          <p:spPr bwMode="auto">
            <a:xfrm>
              <a:off x="1609412" y="2273287"/>
              <a:ext cx="5914800" cy="1588"/>
            </a:xfrm>
            <a:prstGeom prst="line">
              <a:avLst/>
            </a:prstGeom>
            <a:noFill/>
            <a:ln w="44450">
              <a:solidFill>
                <a:schemeClr val="tx1">
                  <a:lumMod val="50000"/>
                  <a:lumOff val="50000"/>
                </a:schemeClr>
              </a:solidFill>
              <a:round/>
              <a:tailEnd type="non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Line 3"/>
            <p:cNvSpPr>
              <a:spLocks noChangeShapeType="1"/>
            </p:cNvSpPr>
            <p:nvPr/>
          </p:nvSpPr>
          <p:spPr bwMode="auto">
            <a:xfrm>
              <a:off x="1609412" y="2258896"/>
              <a:ext cx="0" cy="234000"/>
            </a:xfrm>
            <a:prstGeom prst="line">
              <a:avLst/>
            </a:prstGeom>
            <a:noFill/>
            <a:ln w="44450">
              <a:solidFill>
                <a:schemeClr val="tx1">
                  <a:lumMod val="50000"/>
                  <a:lumOff val="50000"/>
                </a:schemeClr>
              </a:solidFill>
              <a:round/>
              <a:tailEnd type="triangle"/>
            </a:ln>
          </p:spPr>
          <p:txBody>
            <a:bodyPr/>
            <a:lstStyle/>
            <a:p>
              <a:pPr>
                <a:defRPr/>
              </a:pPr>
              <a:endParaRPr lang="zh-CN" altLang="en-US" sz="1200">
                <a:solidFill>
                  <a:schemeClr val="tx1"/>
                </a:solidFill>
              </a:endParaRPr>
            </a:p>
          </p:txBody>
        </p:sp>
        <p:sp>
          <p:nvSpPr>
            <p:cNvPr id="19" name="Line 3"/>
            <p:cNvSpPr>
              <a:spLocks noChangeShapeType="1"/>
            </p:cNvSpPr>
            <p:nvPr/>
          </p:nvSpPr>
          <p:spPr bwMode="auto">
            <a:xfrm>
              <a:off x="7538766" y="2258896"/>
              <a:ext cx="0" cy="234000"/>
            </a:xfrm>
            <a:prstGeom prst="line">
              <a:avLst/>
            </a:prstGeom>
            <a:noFill/>
            <a:ln w="44450">
              <a:solidFill>
                <a:schemeClr val="tx1">
                  <a:lumMod val="50000"/>
                  <a:lumOff val="50000"/>
                </a:schemeClr>
              </a:solidFill>
              <a:round/>
              <a:tailEnd type="triangle"/>
            </a:ln>
          </p:spPr>
          <p:txBody>
            <a:bodyPr/>
            <a:lstStyle/>
            <a:p>
              <a:pPr>
                <a:defRPr/>
              </a:pPr>
              <a:endParaRPr lang="zh-CN" altLang="en-US" sz="1200">
                <a:solidFill>
                  <a:schemeClr val="tx1"/>
                </a:solidFill>
              </a:endParaRPr>
            </a:p>
          </p:txBody>
        </p:sp>
      </p:grpSp>
      <p:sp>
        <p:nvSpPr>
          <p:cNvPr id="20" name="Text Box 49"/>
          <p:cNvSpPr txBox="1">
            <a:spLocks noChangeArrowheads="1"/>
          </p:cNvSpPr>
          <p:nvPr/>
        </p:nvSpPr>
        <p:spPr bwMode="auto">
          <a:xfrm>
            <a:off x="3232904" y="1143567"/>
            <a:ext cx="2249880" cy="746172"/>
          </a:xfrm>
          <a:prstGeom prst="rect">
            <a:avLst/>
          </a:prstGeom>
          <a:solidFill>
            <a:srgbClr val="0563B8"/>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3713" tIns="13713" rIns="13713" bIns="13713" anchor="ctr" anchorCtr="1"/>
          <a:lstStyle/>
          <a:p>
            <a:pPr algn="ctr">
              <a:lnSpc>
                <a:spcPct val="85000"/>
              </a:lnSpc>
              <a:spcBef>
                <a:spcPct val="20000"/>
              </a:spcBef>
            </a:pPr>
            <a:r>
              <a:rPr lang="zh-CN" altLang="en-US" sz="2100" spc="300" dirty="0" smtClean="0">
                <a:solidFill>
                  <a:schemeClr val="bg1"/>
                </a:solidFill>
                <a:latin typeface="微软雅黑" panose="020B0503020204020204" pitchFamily="34" charset="-122"/>
                <a:ea typeface="微软雅黑" panose="020B0503020204020204" pitchFamily="34" charset="-122"/>
              </a:rPr>
              <a:t>核 心 产 业</a:t>
            </a:r>
            <a:endParaRPr lang="en-US" altLang="en-US" sz="2100" spc="3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6661294" y="1919721"/>
            <a:ext cx="1553489" cy="3366667"/>
            <a:chOff x="8783275" y="1920076"/>
            <a:chExt cx="2639140" cy="4471809"/>
          </a:xfrm>
        </p:grpSpPr>
        <p:sp>
          <p:nvSpPr>
            <p:cNvPr id="4" name="矩形 3"/>
            <p:cNvSpPr/>
            <p:nvPr/>
          </p:nvSpPr>
          <p:spPr>
            <a:xfrm>
              <a:off x="8783275" y="1920076"/>
              <a:ext cx="2639140" cy="12239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3" name="组合 5"/>
            <p:cNvGrpSpPr/>
            <p:nvPr/>
          </p:nvGrpSpPr>
          <p:grpSpPr>
            <a:xfrm>
              <a:off x="8783275" y="3144042"/>
              <a:ext cx="2639140" cy="3247843"/>
              <a:chOff x="6740712" y="2702859"/>
              <a:chExt cx="1979613" cy="3247091"/>
            </a:xfrm>
          </p:grpSpPr>
          <p:sp>
            <p:nvSpPr>
              <p:cNvPr id="36" name="矩形 35"/>
              <p:cNvSpPr/>
              <p:nvPr/>
            </p:nvSpPr>
            <p:spPr>
              <a:xfrm>
                <a:off x="6740712" y="2702859"/>
                <a:ext cx="1979613" cy="324709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37" name="文本框 68"/>
              <p:cNvSpPr txBox="1"/>
              <p:nvPr/>
            </p:nvSpPr>
            <p:spPr>
              <a:xfrm>
                <a:off x="6767611" y="2809674"/>
                <a:ext cx="1944589" cy="380855"/>
              </a:xfrm>
              <a:prstGeom prst="rect">
                <a:avLst/>
              </a:prstGeom>
              <a:noFill/>
            </p:spPr>
            <p:txBody>
              <a:bodyPr wrap="square" rtlCol="0">
                <a:spAutoFit/>
              </a:bodyPr>
              <a:lstStyle/>
              <a:p>
                <a:pPr indent="544195">
                  <a:lnSpc>
                    <a:spcPct val="125000"/>
                  </a:lnSpc>
                </a:pPr>
                <a:endParaRPr lang="en-US" altLang="zh-CN" sz="15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1" name="矩形 40"/>
            <p:cNvSpPr/>
            <p:nvPr/>
          </p:nvSpPr>
          <p:spPr>
            <a:xfrm>
              <a:off x="8858678" y="3144042"/>
              <a:ext cx="2492298" cy="1477602"/>
            </a:xfrm>
            <a:prstGeom prst="rect">
              <a:avLst/>
            </a:prstGeom>
          </p:spPr>
          <p:txBody>
            <a:bodyPr wrap="square">
              <a:spAutoFit/>
            </a:bodyPr>
            <a:lstStyle/>
            <a:p>
              <a:r>
                <a:rPr lang="zh-CN" altLang="en-US" sz="1500" b="1" dirty="0" smtClean="0">
                  <a:solidFill>
                    <a:schemeClr val="tx1"/>
                  </a:solidFill>
                  <a:latin typeface="仿宋_GB2312" pitchFamily="49" charset="-122"/>
                  <a:ea typeface="仿宋_GB2312" pitchFamily="49" charset="-122"/>
                </a:rPr>
                <a:t>获得国家科学技术进步奖</a:t>
              </a:r>
              <a:endParaRPr lang="en-US" altLang="zh-CN" sz="1500" b="1" dirty="0" smtClean="0">
                <a:solidFill>
                  <a:schemeClr val="tx1"/>
                </a:solidFill>
                <a:latin typeface="仿宋_GB2312" pitchFamily="49" charset="-122"/>
                <a:ea typeface="仿宋_GB2312" pitchFamily="49" charset="-122"/>
              </a:endParaRPr>
            </a:p>
            <a:p>
              <a:r>
                <a:rPr lang="zh-CN" altLang="en-US" sz="1500" b="1" dirty="0" smtClean="0">
                  <a:solidFill>
                    <a:schemeClr val="tx1"/>
                  </a:solidFill>
                  <a:latin typeface="仿宋_GB2312" pitchFamily="49" charset="-122"/>
                  <a:ea typeface="仿宋_GB2312" pitchFamily="49" charset="-122"/>
                </a:rPr>
                <a:t>一等奖</a:t>
              </a:r>
              <a:r>
                <a:rPr lang="en-US" sz="1500" b="1" dirty="0" smtClean="0">
                  <a:solidFill>
                    <a:srgbClr val="0563B8"/>
                  </a:solidFill>
                  <a:latin typeface="仿宋_GB2312" pitchFamily="49" charset="-122"/>
                  <a:ea typeface="仿宋_GB2312" pitchFamily="49" charset="-122"/>
                </a:rPr>
                <a:t>2</a:t>
              </a:r>
              <a:r>
                <a:rPr lang="zh-CN" altLang="en-US" sz="1500" b="1" dirty="0" smtClean="0">
                  <a:solidFill>
                    <a:srgbClr val="0563B8"/>
                  </a:solidFill>
                  <a:latin typeface="仿宋_GB2312" pitchFamily="49" charset="-122"/>
                  <a:ea typeface="仿宋_GB2312" pitchFamily="49" charset="-122"/>
                </a:rPr>
                <a:t>项</a:t>
              </a:r>
              <a:endParaRPr lang="en-US" altLang="zh-CN" sz="1500" b="1" dirty="0" smtClean="0">
                <a:solidFill>
                  <a:srgbClr val="0563B8"/>
                </a:solidFill>
                <a:latin typeface="仿宋_GB2312" pitchFamily="49" charset="-122"/>
                <a:ea typeface="仿宋_GB2312" pitchFamily="49" charset="-122"/>
              </a:endParaRPr>
            </a:p>
            <a:p>
              <a:r>
                <a:rPr lang="zh-CN" altLang="en-US" sz="1500" b="1" dirty="0" smtClean="0">
                  <a:solidFill>
                    <a:schemeClr val="tx1"/>
                  </a:solidFill>
                  <a:latin typeface="仿宋_GB2312" pitchFamily="49" charset="-122"/>
                  <a:ea typeface="仿宋_GB2312" pitchFamily="49" charset="-122"/>
                </a:rPr>
                <a:t>二等奖</a:t>
              </a:r>
              <a:r>
                <a:rPr lang="en-US" sz="1500" b="1" dirty="0" smtClean="0">
                  <a:solidFill>
                    <a:srgbClr val="0563B8"/>
                  </a:solidFill>
                  <a:latin typeface="仿宋_GB2312" pitchFamily="49" charset="-122"/>
                  <a:ea typeface="仿宋_GB2312" pitchFamily="49" charset="-122"/>
                </a:rPr>
                <a:t>4</a:t>
              </a:r>
              <a:r>
                <a:rPr lang="zh-CN" altLang="en-US" sz="1500" b="1" dirty="0" smtClean="0">
                  <a:solidFill>
                    <a:srgbClr val="0563B8"/>
                  </a:solidFill>
                  <a:latin typeface="仿宋_GB2312" pitchFamily="49" charset="-122"/>
                  <a:ea typeface="仿宋_GB2312" pitchFamily="49" charset="-122"/>
                </a:rPr>
                <a:t>项</a:t>
              </a:r>
              <a:endParaRPr lang="en-US" altLang="zh-CN" sz="1500" b="1" dirty="0" smtClean="0">
                <a:solidFill>
                  <a:srgbClr val="0563B8"/>
                </a:solidFill>
                <a:latin typeface="仿宋_GB2312" pitchFamily="49" charset="-122"/>
                <a:ea typeface="仿宋_GB2312" pitchFamily="49" charset="-122"/>
              </a:endParaRPr>
            </a:p>
            <a:p>
              <a:r>
                <a:rPr lang="zh-CN" altLang="en-US" sz="1500" b="1" dirty="0" smtClean="0">
                  <a:solidFill>
                    <a:schemeClr val="tx1"/>
                  </a:solidFill>
                  <a:latin typeface="仿宋_GB2312" pitchFamily="49" charset="-122"/>
                  <a:ea typeface="仿宋_GB2312" pitchFamily="49" charset="-122"/>
                </a:rPr>
                <a:t>省市或部级科技奖</a:t>
              </a:r>
              <a:r>
                <a:rPr lang="en-US" sz="1500" b="1" dirty="0" smtClean="0">
                  <a:solidFill>
                    <a:srgbClr val="0563B8"/>
                  </a:solidFill>
                  <a:latin typeface="仿宋_GB2312" pitchFamily="49" charset="-122"/>
                  <a:ea typeface="仿宋_GB2312" pitchFamily="49" charset="-122"/>
                </a:rPr>
                <a:t>87</a:t>
              </a:r>
              <a:r>
                <a:rPr lang="zh-CN" altLang="en-US" sz="1500" b="1" dirty="0" smtClean="0">
                  <a:solidFill>
                    <a:srgbClr val="0563B8"/>
                  </a:solidFill>
                  <a:latin typeface="仿宋_GB2312" pitchFamily="49" charset="-122"/>
                  <a:ea typeface="仿宋_GB2312" pitchFamily="49" charset="-122"/>
                </a:rPr>
                <a:t>项</a:t>
              </a:r>
              <a:endParaRPr lang="zh-CN" altLang="en-US" sz="1500" b="1" dirty="0">
                <a:solidFill>
                  <a:srgbClr val="0563B8"/>
                </a:solidFill>
                <a:latin typeface="仿宋_GB2312" pitchFamily="49" charset="-122"/>
                <a:ea typeface="仿宋_GB2312" pitchFamily="49" charset="-122"/>
              </a:endParaRPr>
            </a:p>
          </p:txBody>
        </p:sp>
        <p:sp>
          <p:nvSpPr>
            <p:cNvPr id="29" name="Freeform 10"/>
            <p:cNvSpPr>
              <a:spLocks noEditPoints="1"/>
            </p:cNvSpPr>
            <p:nvPr/>
          </p:nvSpPr>
          <p:spPr bwMode="auto">
            <a:xfrm>
              <a:off x="9595668" y="2143910"/>
              <a:ext cx="928694" cy="857256"/>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92 h 192"/>
                <a:gd name="T74" fmla="*/ 96 w 210"/>
                <a:gd name="T75" fmla="*/ 102 h 192"/>
                <a:gd name="T76" fmla="*/ 73 w 210"/>
                <a:gd name="T77" fmla="*/ 92 h 192"/>
                <a:gd name="T78" fmla="*/ 73 w 210"/>
                <a:gd name="T79" fmla="*/ 71 h 192"/>
                <a:gd name="T80" fmla="*/ 115 w 210"/>
                <a:gd name="T81" fmla="*/ 81 h 192"/>
                <a:gd name="T82" fmla="*/ 73 w 210"/>
                <a:gd name="T83" fmla="*/ 71 h 192"/>
                <a:gd name="T84" fmla="*/ 73 w 210"/>
                <a:gd name="T85" fmla="*/ 52 h 192"/>
                <a:gd name="T86" fmla="*/ 134 w 210"/>
                <a:gd name="T87" fmla="*/ 62 h 192"/>
                <a:gd name="T88" fmla="*/ 73 w 210"/>
                <a:gd name="T89" fmla="*/ 52 h 192"/>
                <a:gd name="T90" fmla="*/ 73 w 210"/>
                <a:gd name="T91" fmla="*/ 33 h 192"/>
                <a:gd name="T92" fmla="*/ 134 w 210"/>
                <a:gd name="T93" fmla="*/ 41 h 192"/>
                <a:gd name="T94" fmla="*/ 73 w 210"/>
                <a:gd name="T95" fmla="*/ 33 h 192"/>
                <a:gd name="T96" fmla="*/ 96 w 210"/>
                <a:gd name="T97" fmla="*/ 152 h 192"/>
                <a:gd name="T98" fmla="*/ 122 w 210"/>
                <a:gd name="T99" fmla="*/ 152 h 192"/>
                <a:gd name="T100" fmla="*/ 99 w 210"/>
                <a:gd name="T101" fmla="*/ 126 h 192"/>
                <a:gd name="T102" fmla="*/ 96 w 210"/>
                <a:gd name="T103" fmla="*/ 152 h 192"/>
                <a:gd name="T104" fmla="*/ 186 w 210"/>
                <a:gd name="T105" fmla="*/ 43 h 192"/>
                <a:gd name="T106" fmla="*/ 134 w 210"/>
                <a:gd name="T107" fmla="*/ 140 h 192"/>
                <a:gd name="T108" fmla="*/ 186 w 210"/>
                <a:gd name="T109"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chemeClr val="bg1"/>
            </a:solidFill>
            <a:ln>
              <a:noFill/>
            </a:ln>
          </p:spPr>
          <p:txBody>
            <a:bodyPr/>
            <a:lstStyle/>
            <a:p>
              <a:pPr defTabSz="713105" fontAlgn="auto">
                <a:spcBef>
                  <a:spcPts val="0"/>
                </a:spcBef>
                <a:spcAft>
                  <a:spcPts val="0"/>
                </a:spcAft>
                <a:defRPr/>
              </a:pPr>
              <a:endParaRPr lang="zh-CN" altLang="en-US" sz="1055">
                <a:latin typeface="+mn-lt"/>
                <a:ea typeface="+mn-ea"/>
              </a:endParaRPr>
            </a:p>
          </p:txBody>
        </p:sp>
      </p:grpSp>
      <p:grpSp>
        <p:nvGrpSpPr>
          <p:cNvPr id="5" name="组合 41"/>
          <p:cNvGrpSpPr/>
          <p:nvPr/>
        </p:nvGrpSpPr>
        <p:grpSpPr>
          <a:xfrm>
            <a:off x="4687413" y="1919721"/>
            <a:ext cx="1545335" cy="3366667"/>
            <a:chOff x="4783457" y="1920076"/>
            <a:chExt cx="2639141" cy="4471808"/>
          </a:xfrm>
        </p:grpSpPr>
        <p:sp>
          <p:nvSpPr>
            <p:cNvPr id="14" name="矩形 13"/>
            <p:cNvSpPr/>
            <p:nvPr/>
          </p:nvSpPr>
          <p:spPr>
            <a:xfrm>
              <a:off x="4783458" y="1920076"/>
              <a:ext cx="2639140" cy="12239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4783457" y="3144041"/>
              <a:ext cx="2639140" cy="324784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sz="1500" b="1" dirty="0" smtClean="0">
                  <a:solidFill>
                    <a:schemeClr val="tx1"/>
                  </a:solidFill>
                  <a:latin typeface="仿宋_GB2312" pitchFamily="49" charset="-122"/>
                  <a:ea typeface="仿宋_GB2312" pitchFamily="49" charset="-122"/>
                </a:rPr>
                <a:t>拥有有效授权</a:t>
              </a:r>
              <a:endParaRPr lang="en-US" altLang="zh-CN" sz="1500" b="1" dirty="0" smtClean="0">
                <a:solidFill>
                  <a:schemeClr val="tx1"/>
                </a:solidFill>
                <a:latin typeface="仿宋_GB2312" pitchFamily="49" charset="-122"/>
                <a:ea typeface="仿宋_GB2312" pitchFamily="49" charset="-122"/>
              </a:endParaRPr>
            </a:p>
            <a:p>
              <a:r>
                <a:rPr lang="zh-CN" altLang="en-US" sz="1500" b="1" dirty="0" smtClean="0">
                  <a:solidFill>
                    <a:schemeClr val="tx1"/>
                  </a:solidFill>
                  <a:latin typeface="仿宋_GB2312" pitchFamily="49" charset="-122"/>
                  <a:ea typeface="仿宋_GB2312" pitchFamily="49" charset="-122"/>
                </a:rPr>
                <a:t>专利</a:t>
              </a:r>
              <a:r>
                <a:rPr lang="en-US" sz="1500" b="1" dirty="0" smtClean="0">
                  <a:solidFill>
                    <a:srgbClr val="0563B8"/>
                  </a:solidFill>
                  <a:latin typeface="仿宋_GB2312" pitchFamily="49" charset="-122"/>
                  <a:ea typeface="仿宋_GB2312" pitchFamily="49" charset="-122"/>
                </a:rPr>
                <a:t>817</a:t>
              </a:r>
              <a:r>
                <a:rPr lang="zh-CN" altLang="en-US" sz="1500" b="1" dirty="0" smtClean="0">
                  <a:solidFill>
                    <a:srgbClr val="0563B8"/>
                  </a:solidFill>
                  <a:latin typeface="仿宋_GB2312" pitchFamily="49" charset="-122"/>
                  <a:ea typeface="仿宋_GB2312" pitchFamily="49" charset="-122"/>
                </a:rPr>
                <a:t>项</a:t>
              </a:r>
              <a:r>
                <a:rPr lang="en-US" altLang="zh-CN" sz="1500" b="1" dirty="0" smtClean="0">
                  <a:solidFill>
                    <a:srgbClr val="0563B8"/>
                  </a:solidFill>
                  <a:latin typeface="仿宋_GB2312" pitchFamily="49" charset="-122"/>
                  <a:ea typeface="仿宋_GB2312" pitchFamily="49" charset="-122"/>
                </a:rPr>
                <a:t>;</a:t>
              </a:r>
              <a:endParaRPr lang="en-US" altLang="zh-CN" sz="1500" b="1" dirty="0" smtClean="0">
                <a:solidFill>
                  <a:schemeClr val="tx1"/>
                </a:solidFill>
                <a:latin typeface="仿宋_GB2312" pitchFamily="49" charset="-122"/>
                <a:ea typeface="仿宋_GB2312" pitchFamily="49" charset="-122"/>
              </a:endParaRPr>
            </a:p>
            <a:p>
              <a:r>
                <a:rPr lang="zh-CN" altLang="en-US" sz="1500" b="1" dirty="0" smtClean="0">
                  <a:solidFill>
                    <a:schemeClr val="tx1"/>
                  </a:solidFill>
                  <a:latin typeface="仿宋_GB2312" pitchFamily="49" charset="-122"/>
                  <a:ea typeface="仿宋_GB2312" pitchFamily="49" charset="-122"/>
                </a:rPr>
                <a:t>其中发明</a:t>
              </a:r>
              <a:r>
                <a:rPr lang="en-US" sz="1500" b="1" dirty="0" smtClean="0">
                  <a:solidFill>
                    <a:srgbClr val="0563B8"/>
                  </a:solidFill>
                  <a:latin typeface="仿宋_GB2312" pitchFamily="49" charset="-122"/>
                  <a:ea typeface="仿宋_GB2312" pitchFamily="49" charset="-122"/>
                </a:rPr>
                <a:t>284</a:t>
              </a:r>
              <a:r>
                <a:rPr lang="zh-CN" altLang="en-US" sz="1500" b="1" dirty="0" smtClean="0">
                  <a:solidFill>
                    <a:srgbClr val="0563B8"/>
                  </a:solidFill>
                  <a:latin typeface="仿宋_GB2312" pitchFamily="49" charset="-122"/>
                  <a:ea typeface="仿宋_GB2312" pitchFamily="49" charset="-122"/>
                </a:rPr>
                <a:t>项</a:t>
              </a:r>
              <a:endParaRPr lang="en-US" altLang="zh-CN" sz="1500" b="1" dirty="0" smtClean="0">
                <a:solidFill>
                  <a:schemeClr val="tx1"/>
                </a:solidFill>
                <a:latin typeface="仿宋_GB2312" pitchFamily="49" charset="-122"/>
                <a:ea typeface="仿宋_GB2312" pitchFamily="49" charset="-122"/>
              </a:endParaRPr>
            </a:p>
            <a:p>
              <a:r>
                <a:rPr lang="zh-CN" altLang="en-US" sz="1500" b="1" dirty="0" smtClean="0">
                  <a:solidFill>
                    <a:schemeClr val="tx1"/>
                  </a:solidFill>
                  <a:latin typeface="仿宋_GB2312" pitchFamily="49" charset="-122"/>
                  <a:ea typeface="仿宋_GB2312" pitchFamily="49" charset="-122"/>
                </a:rPr>
                <a:t>软件著作权</a:t>
              </a:r>
              <a:endParaRPr lang="en-US" altLang="zh-CN" sz="1500" b="1" dirty="0" smtClean="0">
                <a:solidFill>
                  <a:schemeClr val="tx1"/>
                </a:solidFill>
                <a:latin typeface="仿宋_GB2312" pitchFamily="49" charset="-122"/>
                <a:ea typeface="仿宋_GB2312" pitchFamily="49" charset="-122"/>
              </a:endParaRPr>
            </a:p>
            <a:p>
              <a:r>
                <a:rPr lang="en-US" sz="1500" b="1" dirty="0" smtClean="0">
                  <a:solidFill>
                    <a:srgbClr val="0563B8"/>
                  </a:solidFill>
                  <a:latin typeface="仿宋_GB2312" pitchFamily="49" charset="-122"/>
                  <a:ea typeface="仿宋_GB2312" pitchFamily="49" charset="-122"/>
                </a:rPr>
                <a:t>141</a:t>
              </a:r>
              <a:r>
                <a:rPr lang="zh-CN" altLang="en-US" sz="1500" b="1" dirty="0" smtClean="0">
                  <a:solidFill>
                    <a:srgbClr val="0563B8"/>
                  </a:solidFill>
                  <a:latin typeface="仿宋_GB2312" pitchFamily="49" charset="-122"/>
                  <a:ea typeface="仿宋_GB2312" pitchFamily="49" charset="-122"/>
                </a:rPr>
                <a:t>项</a:t>
              </a:r>
              <a:endParaRPr lang="zh-CN" altLang="en-US" sz="1500" b="1" dirty="0">
                <a:solidFill>
                  <a:srgbClr val="0563B8"/>
                </a:solidFill>
                <a:latin typeface="仿宋_GB2312" pitchFamily="49" charset="-122"/>
                <a:ea typeface="仿宋_GB2312" pitchFamily="49" charset="-122"/>
              </a:endParaRPr>
            </a:p>
          </p:txBody>
        </p:sp>
        <p:sp>
          <p:nvSpPr>
            <p:cNvPr id="35" name="Freeform 9"/>
            <p:cNvSpPr>
              <a:spLocks noEditPoints="1"/>
            </p:cNvSpPr>
            <p:nvPr/>
          </p:nvSpPr>
          <p:spPr bwMode="auto">
            <a:xfrm>
              <a:off x="5595140" y="2215348"/>
              <a:ext cx="1000132" cy="714380"/>
            </a:xfrm>
            <a:custGeom>
              <a:avLst/>
              <a:gdLst>
                <a:gd name="T0" fmla="*/ 123544 w 104"/>
                <a:gd name="T1" fmla="*/ 15589 h 79"/>
                <a:gd name="T2" fmla="*/ 208480 w 104"/>
                <a:gd name="T3" fmla="*/ 31178 h 79"/>
                <a:gd name="T4" fmla="*/ 146708 w 104"/>
                <a:gd name="T5" fmla="*/ 374134 h 79"/>
                <a:gd name="T6" fmla="*/ 30886 w 104"/>
                <a:gd name="T7" fmla="*/ 350751 h 79"/>
                <a:gd name="T8" fmla="*/ 123544 w 104"/>
                <a:gd name="T9" fmla="*/ 15589 h 79"/>
                <a:gd name="T10" fmla="*/ 138987 w 104"/>
                <a:gd name="T11" fmla="*/ 506640 h 79"/>
                <a:gd name="T12" fmla="*/ 123544 w 104"/>
                <a:gd name="T13" fmla="*/ 561202 h 79"/>
                <a:gd name="T14" fmla="*/ 779871 w 104"/>
                <a:gd name="T15" fmla="*/ 561202 h 79"/>
                <a:gd name="T16" fmla="*/ 803035 w 104"/>
                <a:gd name="T17" fmla="*/ 561202 h 79"/>
                <a:gd name="T18" fmla="*/ 803035 w 104"/>
                <a:gd name="T19" fmla="*/ 530024 h 79"/>
                <a:gd name="T20" fmla="*/ 803035 w 104"/>
                <a:gd name="T21" fmla="*/ 202656 h 79"/>
                <a:gd name="T22" fmla="*/ 803035 w 104"/>
                <a:gd name="T23" fmla="*/ 187067 h 79"/>
                <a:gd name="T24" fmla="*/ 795314 w 104"/>
                <a:gd name="T25" fmla="*/ 179273 h 79"/>
                <a:gd name="T26" fmla="*/ 694934 w 104"/>
                <a:gd name="T27" fmla="*/ 77945 h 79"/>
                <a:gd name="T28" fmla="*/ 687213 w 104"/>
                <a:gd name="T29" fmla="*/ 70150 h 79"/>
                <a:gd name="T30" fmla="*/ 671770 w 104"/>
                <a:gd name="T31" fmla="*/ 70150 h 79"/>
                <a:gd name="T32" fmla="*/ 239366 w 104"/>
                <a:gd name="T33" fmla="*/ 70150 h 79"/>
                <a:gd name="T34" fmla="*/ 239366 w 104"/>
                <a:gd name="T35" fmla="*/ 132506 h 79"/>
                <a:gd name="T36" fmla="*/ 648605 w 104"/>
                <a:gd name="T37" fmla="*/ 132506 h 79"/>
                <a:gd name="T38" fmla="*/ 640884 w 104"/>
                <a:gd name="T39" fmla="*/ 218245 h 79"/>
                <a:gd name="T40" fmla="*/ 640884 w 104"/>
                <a:gd name="T41" fmla="*/ 233834 h 79"/>
                <a:gd name="T42" fmla="*/ 656327 w 104"/>
                <a:gd name="T43" fmla="*/ 233834 h 79"/>
                <a:gd name="T44" fmla="*/ 748985 w 104"/>
                <a:gd name="T45" fmla="*/ 226040 h 79"/>
                <a:gd name="T46" fmla="*/ 748985 w 104"/>
                <a:gd name="T47" fmla="*/ 506640 h 79"/>
                <a:gd name="T48" fmla="*/ 138987 w 104"/>
                <a:gd name="T49" fmla="*/ 506640 h 79"/>
                <a:gd name="T50" fmla="*/ 733542 w 104"/>
                <a:gd name="T51" fmla="*/ 202656 h 79"/>
                <a:gd name="T52" fmla="*/ 664048 w 104"/>
                <a:gd name="T53" fmla="*/ 202656 h 79"/>
                <a:gd name="T54" fmla="*/ 671770 w 104"/>
                <a:gd name="T55" fmla="*/ 140300 h 79"/>
                <a:gd name="T56" fmla="*/ 733542 w 104"/>
                <a:gd name="T57" fmla="*/ 202656 h 79"/>
                <a:gd name="T58" fmla="*/ 247088 w 104"/>
                <a:gd name="T59" fmla="*/ 335162 h 79"/>
                <a:gd name="T60" fmla="*/ 571390 w 104"/>
                <a:gd name="T61" fmla="*/ 335162 h 79"/>
                <a:gd name="T62" fmla="*/ 571390 w 104"/>
                <a:gd name="T63" fmla="*/ 350751 h 79"/>
                <a:gd name="T64" fmla="*/ 247088 w 104"/>
                <a:gd name="T65" fmla="*/ 350751 h 79"/>
                <a:gd name="T66" fmla="*/ 247088 w 104"/>
                <a:gd name="T67" fmla="*/ 335162 h 79"/>
                <a:gd name="T68" fmla="*/ 247088 w 104"/>
                <a:gd name="T69" fmla="*/ 249423 h 79"/>
                <a:gd name="T70" fmla="*/ 548226 w 104"/>
                <a:gd name="T71" fmla="*/ 249423 h 79"/>
                <a:gd name="T72" fmla="*/ 548226 w 104"/>
                <a:gd name="T73" fmla="*/ 272806 h 79"/>
                <a:gd name="T74" fmla="*/ 247088 w 104"/>
                <a:gd name="T75" fmla="*/ 272806 h 79"/>
                <a:gd name="T76" fmla="*/ 247088 w 104"/>
                <a:gd name="T77" fmla="*/ 249423 h 79"/>
                <a:gd name="T78" fmla="*/ 247088 w 104"/>
                <a:gd name="T79" fmla="*/ 171478 h 79"/>
                <a:gd name="T80" fmla="*/ 548226 w 104"/>
                <a:gd name="T81" fmla="*/ 171478 h 79"/>
                <a:gd name="T82" fmla="*/ 548226 w 104"/>
                <a:gd name="T83" fmla="*/ 194862 h 79"/>
                <a:gd name="T84" fmla="*/ 247088 w 104"/>
                <a:gd name="T85" fmla="*/ 194862 h 79"/>
                <a:gd name="T86" fmla="*/ 247088 w 104"/>
                <a:gd name="T87" fmla="*/ 171478 h 79"/>
                <a:gd name="T88" fmla="*/ 23164 w 104"/>
                <a:gd name="T89" fmla="*/ 514435 h 79"/>
                <a:gd name="T90" fmla="*/ 69493 w 104"/>
                <a:gd name="T91" fmla="*/ 530024 h 79"/>
                <a:gd name="T92" fmla="*/ 69493 w 104"/>
                <a:gd name="T93" fmla="*/ 576791 h 79"/>
                <a:gd name="T94" fmla="*/ 38607 w 104"/>
                <a:gd name="T95" fmla="*/ 615763 h 79"/>
                <a:gd name="T96" fmla="*/ 15443 w 104"/>
                <a:gd name="T97" fmla="*/ 607969 h 79"/>
                <a:gd name="T98" fmla="*/ 0 w 104"/>
                <a:gd name="T99" fmla="*/ 561202 h 79"/>
                <a:gd name="T100" fmla="*/ 23164 w 104"/>
                <a:gd name="T101" fmla="*/ 514435 h 79"/>
                <a:gd name="T102" fmla="*/ 30886 w 104"/>
                <a:gd name="T103" fmla="*/ 374134 h 79"/>
                <a:gd name="T104" fmla="*/ 15443 w 104"/>
                <a:gd name="T105" fmla="*/ 506640 h 79"/>
                <a:gd name="T106" fmla="*/ 92658 w 104"/>
                <a:gd name="T107" fmla="*/ 522229 h 79"/>
                <a:gd name="T108" fmla="*/ 131265 w 104"/>
                <a:gd name="T109" fmla="*/ 397518 h 79"/>
                <a:gd name="T110" fmla="*/ 30886 w 104"/>
                <a:gd name="T111" fmla="*/ 374134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w="9525">
              <a:noFill/>
              <a:miter lim="800000"/>
            </a:ln>
          </p:spPr>
          <p:txBody>
            <a:bodyPr/>
            <a:lstStyle/>
            <a:p>
              <a:endParaRPr lang="zh-CN" altLang="en-US" sz="1500">
                <a:latin typeface="Calibri" panose="020F0502020204030204" charset="0"/>
              </a:endParaRPr>
            </a:p>
          </p:txBody>
        </p:sp>
      </p:grpSp>
      <p:grpSp>
        <p:nvGrpSpPr>
          <p:cNvPr id="7" name="组合 31"/>
          <p:cNvGrpSpPr/>
          <p:nvPr/>
        </p:nvGrpSpPr>
        <p:grpSpPr>
          <a:xfrm>
            <a:off x="2642715" y="1954434"/>
            <a:ext cx="1589461" cy="3331953"/>
            <a:chOff x="783642" y="2027623"/>
            <a:chExt cx="2639141" cy="4364262"/>
          </a:xfrm>
        </p:grpSpPr>
        <p:sp>
          <p:nvSpPr>
            <p:cNvPr id="17" name="矩形 16"/>
            <p:cNvSpPr/>
            <p:nvPr/>
          </p:nvSpPr>
          <p:spPr>
            <a:xfrm>
              <a:off x="783642" y="2027623"/>
              <a:ext cx="2639140" cy="12239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8" name="组合 1"/>
            <p:cNvGrpSpPr/>
            <p:nvPr/>
          </p:nvGrpSpPr>
          <p:grpSpPr>
            <a:xfrm>
              <a:off x="783642" y="3144042"/>
              <a:ext cx="2639141" cy="3247843"/>
              <a:chOff x="740206" y="2702859"/>
              <a:chExt cx="1979614" cy="3247091"/>
            </a:xfrm>
          </p:grpSpPr>
          <p:sp>
            <p:nvSpPr>
              <p:cNvPr id="30" name="矩形 29"/>
              <p:cNvSpPr/>
              <p:nvPr/>
            </p:nvSpPr>
            <p:spPr>
              <a:xfrm>
                <a:off x="740206" y="2702859"/>
                <a:ext cx="1979613" cy="324709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1" name="文本框 66"/>
              <p:cNvSpPr txBox="1"/>
              <p:nvPr/>
            </p:nvSpPr>
            <p:spPr>
              <a:xfrm>
                <a:off x="775231" y="2809674"/>
                <a:ext cx="1944589" cy="380855"/>
              </a:xfrm>
              <a:prstGeom prst="rect">
                <a:avLst/>
              </a:prstGeom>
              <a:noFill/>
            </p:spPr>
            <p:txBody>
              <a:bodyPr wrap="square" rtlCol="0">
                <a:spAutoFit/>
              </a:bodyPr>
              <a:lstStyle/>
              <a:p>
                <a:pPr indent="544195">
                  <a:lnSpc>
                    <a:spcPct val="125000"/>
                  </a:lnSpc>
                </a:pPr>
                <a:endParaRPr lang="en-US" altLang="zh-CN" sz="1500" b="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2" name="矩形 21"/>
            <p:cNvSpPr/>
            <p:nvPr/>
          </p:nvSpPr>
          <p:spPr>
            <a:xfrm>
              <a:off x="783642" y="3215480"/>
              <a:ext cx="2500328" cy="1339076"/>
            </a:xfrm>
            <a:prstGeom prst="rect">
              <a:avLst/>
            </a:prstGeom>
          </p:spPr>
          <p:txBody>
            <a:bodyPr wrap="square">
              <a:spAutoFit/>
            </a:bodyPr>
            <a:lstStyle/>
            <a:p>
              <a:r>
                <a:rPr lang="zh-CN" altLang="en-US" sz="1350" b="1" dirty="0" smtClean="0">
                  <a:solidFill>
                    <a:schemeClr val="tx1"/>
                  </a:solidFill>
                  <a:latin typeface="仿宋_GB2312" pitchFamily="49" charset="-122"/>
                  <a:ea typeface="仿宋_GB2312" pitchFamily="49" charset="-122"/>
                </a:rPr>
                <a:t>国家、省级研发机构</a:t>
              </a:r>
              <a:r>
                <a:rPr lang="en-US" sz="1350" b="1" dirty="0" smtClean="0">
                  <a:solidFill>
                    <a:srgbClr val="0563B8"/>
                  </a:solidFill>
                  <a:latin typeface="仿宋_GB2312" pitchFamily="49" charset="-122"/>
                  <a:ea typeface="仿宋_GB2312" pitchFamily="49" charset="-122"/>
                </a:rPr>
                <a:t>26</a:t>
              </a:r>
              <a:r>
                <a:rPr lang="zh-CN" altLang="en-US" sz="1350" b="1" dirty="0" smtClean="0">
                  <a:solidFill>
                    <a:srgbClr val="0563B8"/>
                  </a:solidFill>
                  <a:latin typeface="仿宋_GB2312" pitchFamily="49" charset="-122"/>
                  <a:ea typeface="仿宋_GB2312" pitchFamily="49" charset="-122"/>
                </a:rPr>
                <a:t>家</a:t>
              </a:r>
              <a:r>
                <a:rPr lang="en-US" altLang="zh-CN" sz="1350" b="1" dirty="0" smtClean="0">
                  <a:solidFill>
                    <a:srgbClr val="0563B8"/>
                  </a:solidFill>
                  <a:latin typeface="仿宋_GB2312" pitchFamily="49" charset="-122"/>
                  <a:ea typeface="仿宋_GB2312" pitchFamily="49" charset="-122"/>
                </a:rPr>
                <a:t>;</a:t>
              </a:r>
            </a:p>
            <a:p>
              <a:r>
                <a:rPr lang="zh-CN" altLang="en-US" sz="1350" b="1" dirty="0" smtClean="0">
                  <a:solidFill>
                    <a:schemeClr val="tx1"/>
                  </a:solidFill>
                  <a:latin typeface="仿宋_GB2312" pitchFamily="49" charset="-122"/>
                  <a:ea typeface="仿宋_GB2312" pitchFamily="49" charset="-122"/>
                </a:rPr>
                <a:t>国家、省部级认定的计量检测实验中心</a:t>
              </a:r>
              <a:r>
                <a:rPr lang="en-US" altLang="zh-CN" sz="1350" b="1" dirty="0" smtClean="0">
                  <a:solidFill>
                    <a:srgbClr val="0563B8"/>
                  </a:solidFill>
                  <a:latin typeface="仿宋_GB2312" pitchFamily="49" charset="-122"/>
                  <a:ea typeface="仿宋_GB2312" pitchFamily="49" charset="-122"/>
                </a:rPr>
                <a:t>9</a:t>
              </a:r>
              <a:r>
                <a:rPr lang="zh-CN" altLang="en-US" sz="1350" b="1" dirty="0" smtClean="0">
                  <a:solidFill>
                    <a:srgbClr val="0563B8"/>
                  </a:solidFill>
                  <a:latin typeface="仿宋_GB2312" pitchFamily="49" charset="-122"/>
                  <a:ea typeface="仿宋_GB2312" pitchFamily="49" charset="-122"/>
                </a:rPr>
                <a:t>家</a:t>
              </a:r>
              <a:r>
                <a:rPr lang="en-US" altLang="zh-CN" sz="1350" b="1" dirty="0" smtClean="0">
                  <a:solidFill>
                    <a:srgbClr val="0563B8"/>
                  </a:solidFill>
                  <a:latin typeface="仿宋_GB2312" pitchFamily="49" charset="-122"/>
                  <a:ea typeface="仿宋_GB2312" pitchFamily="49" charset="-122"/>
                </a:rPr>
                <a:t>;</a:t>
              </a:r>
              <a:endParaRPr lang="en-US" altLang="zh-CN" sz="1350" b="1" dirty="0" smtClean="0">
                <a:solidFill>
                  <a:schemeClr val="tx1"/>
                </a:solidFill>
                <a:latin typeface="仿宋_GB2312" pitchFamily="49" charset="-122"/>
                <a:ea typeface="仿宋_GB2312" pitchFamily="49" charset="-122"/>
              </a:endParaRPr>
            </a:p>
            <a:p>
              <a:r>
                <a:rPr lang="zh-CN" altLang="en-US" sz="1350" b="1" dirty="0" smtClean="0">
                  <a:solidFill>
                    <a:schemeClr val="tx1"/>
                  </a:solidFill>
                  <a:latin typeface="仿宋_GB2312" pitchFamily="49" charset="-122"/>
                  <a:ea typeface="仿宋_GB2312" pitchFamily="49" charset="-122"/>
                </a:rPr>
                <a:t>博士后工作站</a:t>
              </a:r>
              <a:r>
                <a:rPr lang="en-US" sz="1350" b="1" dirty="0" smtClean="0">
                  <a:solidFill>
                    <a:srgbClr val="0563B8"/>
                  </a:solidFill>
                  <a:latin typeface="仿宋_GB2312" pitchFamily="49" charset="-122"/>
                  <a:ea typeface="仿宋_GB2312" pitchFamily="49" charset="-122"/>
                </a:rPr>
                <a:t>5</a:t>
              </a:r>
              <a:r>
                <a:rPr lang="zh-CN" altLang="en-US" sz="1350" b="1" dirty="0" smtClean="0">
                  <a:solidFill>
                    <a:srgbClr val="0563B8"/>
                  </a:solidFill>
                  <a:latin typeface="仿宋_GB2312" pitchFamily="49" charset="-122"/>
                  <a:ea typeface="仿宋_GB2312" pitchFamily="49" charset="-122"/>
                </a:rPr>
                <a:t>家</a:t>
              </a:r>
              <a:endParaRPr lang="zh-CN" altLang="en-US" sz="1350" b="1" dirty="0">
                <a:solidFill>
                  <a:srgbClr val="0563B8"/>
                </a:solidFill>
                <a:latin typeface="仿宋_GB2312" pitchFamily="49" charset="-122"/>
                <a:ea typeface="仿宋_GB2312" pitchFamily="49" charset="-122"/>
              </a:endParaRPr>
            </a:p>
          </p:txBody>
        </p:sp>
        <p:sp>
          <p:nvSpPr>
            <p:cNvPr id="23" name="Freeform 13"/>
            <p:cNvSpPr>
              <a:spLocks noEditPoints="1"/>
            </p:cNvSpPr>
            <p:nvPr/>
          </p:nvSpPr>
          <p:spPr bwMode="auto">
            <a:xfrm>
              <a:off x="1666050" y="2143910"/>
              <a:ext cx="928694" cy="826303"/>
            </a:xfrm>
            <a:custGeom>
              <a:avLst/>
              <a:gdLst>
                <a:gd name="T0" fmla="*/ 234668 w 1510"/>
                <a:gd name="T1" fmla="*/ 513167 h 1648"/>
                <a:gd name="T2" fmla="*/ 78971 w 1510"/>
                <a:gd name="T3" fmla="*/ 615950 h 1648"/>
                <a:gd name="T4" fmla="*/ 410950 w 1510"/>
                <a:gd name="T5" fmla="*/ 153988 h 1648"/>
                <a:gd name="T6" fmla="*/ 205475 w 1510"/>
                <a:gd name="T7" fmla="*/ 179777 h 1648"/>
                <a:gd name="T8" fmla="*/ 410950 w 1510"/>
                <a:gd name="T9" fmla="*/ 153988 h 1648"/>
                <a:gd name="T10" fmla="*/ 308400 w 1510"/>
                <a:gd name="T11" fmla="*/ 615950 h 1648"/>
                <a:gd name="T12" fmla="*/ 256750 w 1510"/>
                <a:gd name="T13" fmla="*/ 513167 h 1648"/>
                <a:gd name="T14" fmla="*/ 330107 w 1510"/>
                <a:gd name="T15" fmla="*/ 513167 h 1648"/>
                <a:gd name="T16" fmla="*/ 485804 w 1510"/>
                <a:gd name="T17" fmla="*/ 615950 h 1648"/>
                <a:gd name="T18" fmla="*/ 330107 w 1510"/>
                <a:gd name="T19" fmla="*/ 513167 h 1648"/>
                <a:gd name="T20" fmla="*/ 205475 w 1510"/>
                <a:gd name="T21" fmla="*/ 307975 h 1648"/>
                <a:gd name="T22" fmla="*/ 333850 w 1510"/>
                <a:gd name="T23" fmla="*/ 333764 h 1648"/>
                <a:gd name="T24" fmla="*/ 410950 w 1510"/>
                <a:gd name="T25" fmla="*/ 256770 h 1648"/>
                <a:gd name="T26" fmla="*/ 205475 w 1510"/>
                <a:gd name="T27" fmla="*/ 282186 h 1648"/>
                <a:gd name="T28" fmla="*/ 410950 w 1510"/>
                <a:gd name="T29" fmla="*/ 256770 h 1648"/>
                <a:gd name="T30" fmla="*/ 205475 w 1510"/>
                <a:gd name="T31" fmla="*/ 205192 h 1648"/>
                <a:gd name="T32" fmla="*/ 410950 w 1510"/>
                <a:gd name="T33" fmla="*/ 230981 h 1648"/>
                <a:gd name="T34" fmla="*/ 565150 w 1510"/>
                <a:gd name="T35" fmla="*/ 76994 h 1648"/>
                <a:gd name="T36" fmla="*/ 539700 w 1510"/>
                <a:gd name="T37" fmla="*/ 282186 h 1648"/>
                <a:gd name="T38" fmla="*/ 25450 w 1510"/>
                <a:gd name="T39" fmla="*/ 461963 h 1648"/>
                <a:gd name="T40" fmla="*/ 0 w 1510"/>
                <a:gd name="T41" fmla="*/ 76994 h 1648"/>
                <a:gd name="T42" fmla="*/ 565150 w 1510"/>
                <a:gd name="T43" fmla="*/ 0 h 1648"/>
                <a:gd name="T44" fmla="*/ 488050 w 1510"/>
                <a:gd name="T45" fmla="*/ 76994 h 1648"/>
                <a:gd name="T46" fmla="*/ 77100 w 1510"/>
                <a:gd name="T47" fmla="*/ 410758 h 1648"/>
                <a:gd name="T48" fmla="*/ 385500 w 1510"/>
                <a:gd name="T49" fmla="*/ 307975 h 1648"/>
                <a:gd name="T50" fmla="*/ 488050 w 1510"/>
                <a:gd name="T51" fmla="*/ 76994 h 1648"/>
                <a:gd name="T52" fmla="*/ 154200 w 1510"/>
                <a:gd name="T53" fmla="*/ 153988 h 1648"/>
                <a:gd name="T54" fmla="*/ 179650 w 1510"/>
                <a:gd name="T55" fmla="*/ 179777 h 1648"/>
                <a:gd name="T56" fmla="*/ 179650 w 1510"/>
                <a:gd name="T57" fmla="*/ 205192 h 1648"/>
                <a:gd name="T58" fmla="*/ 154200 w 1510"/>
                <a:gd name="T59" fmla="*/ 230981 h 1648"/>
                <a:gd name="T60" fmla="*/ 179650 w 1510"/>
                <a:gd name="T61" fmla="*/ 205192 h 1648"/>
                <a:gd name="T62" fmla="*/ 154200 w 1510"/>
                <a:gd name="T63" fmla="*/ 256770 h 1648"/>
                <a:gd name="T64" fmla="*/ 179650 w 1510"/>
                <a:gd name="T65" fmla="*/ 282186 h 1648"/>
                <a:gd name="T66" fmla="*/ 179650 w 1510"/>
                <a:gd name="T67" fmla="*/ 307975 h 1648"/>
                <a:gd name="T68" fmla="*/ 154200 w 1510"/>
                <a:gd name="T69" fmla="*/ 333764 h 1648"/>
                <a:gd name="T70" fmla="*/ 179650 w 1510"/>
                <a:gd name="T71" fmla="*/ 307975 h 16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10"/>
                <a:gd name="T109" fmla="*/ 0 h 1648"/>
                <a:gd name="T110" fmla="*/ 1510 w 1510"/>
                <a:gd name="T111" fmla="*/ 1648 h 16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10" h="1648">
                  <a:moveTo>
                    <a:pt x="446" y="1373"/>
                  </a:moveTo>
                  <a:cubicBezTo>
                    <a:pt x="627" y="1373"/>
                    <a:pt x="627" y="1373"/>
                    <a:pt x="627" y="1373"/>
                  </a:cubicBezTo>
                  <a:cubicBezTo>
                    <a:pt x="392" y="1648"/>
                    <a:pt x="392" y="1648"/>
                    <a:pt x="392" y="1648"/>
                  </a:cubicBezTo>
                  <a:cubicBezTo>
                    <a:pt x="211" y="1648"/>
                    <a:pt x="211" y="1648"/>
                    <a:pt x="211" y="1648"/>
                  </a:cubicBezTo>
                  <a:lnTo>
                    <a:pt x="446" y="1373"/>
                  </a:lnTo>
                  <a:close/>
                  <a:moveTo>
                    <a:pt x="1098" y="412"/>
                  </a:moveTo>
                  <a:cubicBezTo>
                    <a:pt x="549" y="412"/>
                    <a:pt x="549" y="412"/>
                    <a:pt x="549" y="412"/>
                  </a:cubicBezTo>
                  <a:cubicBezTo>
                    <a:pt x="549" y="481"/>
                    <a:pt x="549" y="481"/>
                    <a:pt x="549" y="481"/>
                  </a:cubicBezTo>
                  <a:cubicBezTo>
                    <a:pt x="1098" y="481"/>
                    <a:pt x="1098" y="481"/>
                    <a:pt x="1098" y="481"/>
                  </a:cubicBezTo>
                  <a:cubicBezTo>
                    <a:pt x="1098" y="412"/>
                    <a:pt x="1098" y="412"/>
                    <a:pt x="1098" y="412"/>
                  </a:cubicBezTo>
                  <a:close/>
                  <a:moveTo>
                    <a:pt x="686" y="1648"/>
                  </a:moveTo>
                  <a:cubicBezTo>
                    <a:pt x="824" y="1648"/>
                    <a:pt x="824" y="1648"/>
                    <a:pt x="824" y="1648"/>
                  </a:cubicBezTo>
                  <a:cubicBezTo>
                    <a:pt x="824" y="1373"/>
                    <a:pt x="824" y="1373"/>
                    <a:pt x="824" y="1373"/>
                  </a:cubicBezTo>
                  <a:cubicBezTo>
                    <a:pt x="686" y="1373"/>
                    <a:pt x="686" y="1373"/>
                    <a:pt x="686" y="1373"/>
                  </a:cubicBezTo>
                  <a:cubicBezTo>
                    <a:pt x="686" y="1648"/>
                    <a:pt x="686" y="1648"/>
                    <a:pt x="686" y="1648"/>
                  </a:cubicBezTo>
                  <a:close/>
                  <a:moveTo>
                    <a:pt x="882" y="1373"/>
                  </a:moveTo>
                  <a:cubicBezTo>
                    <a:pt x="1117" y="1648"/>
                    <a:pt x="1117" y="1648"/>
                    <a:pt x="1117" y="1648"/>
                  </a:cubicBezTo>
                  <a:cubicBezTo>
                    <a:pt x="1298" y="1648"/>
                    <a:pt x="1298" y="1648"/>
                    <a:pt x="1298" y="1648"/>
                  </a:cubicBezTo>
                  <a:cubicBezTo>
                    <a:pt x="1063" y="1373"/>
                    <a:pt x="1063" y="1373"/>
                    <a:pt x="1063" y="1373"/>
                  </a:cubicBezTo>
                  <a:cubicBezTo>
                    <a:pt x="882" y="1373"/>
                    <a:pt x="882" y="1373"/>
                    <a:pt x="882" y="1373"/>
                  </a:cubicBezTo>
                  <a:close/>
                  <a:moveTo>
                    <a:pt x="892" y="824"/>
                  </a:moveTo>
                  <a:cubicBezTo>
                    <a:pt x="549" y="824"/>
                    <a:pt x="549" y="824"/>
                    <a:pt x="549" y="824"/>
                  </a:cubicBezTo>
                  <a:cubicBezTo>
                    <a:pt x="549" y="893"/>
                    <a:pt x="549" y="893"/>
                    <a:pt x="549" y="893"/>
                  </a:cubicBezTo>
                  <a:cubicBezTo>
                    <a:pt x="892" y="893"/>
                    <a:pt x="892" y="893"/>
                    <a:pt x="892" y="893"/>
                  </a:cubicBezTo>
                  <a:cubicBezTo>
                    <a:pt x="892" y="824"/>
                    <a:pt x="892" y="824"/>
                    <a:pt x="892" y="824"/>
                  </a:cubicBezTo>
                  <a:close/>
                  <a:moveTo>
                    <a:pt x="1098" y="687"/>
                  </a:moveTo>
                  <a:cubicBezTo>
                    <a:pt x="549" y="687"/>
                    <a:pt x="549" y="687"/>
                    <a:pt x="549" y="687"/>
                  </a:cubicBezTo>
                  <a:cubicBezTo>
                    <a:pt x="549" y="755"/>
                    <a:pt x="549" y="755"/>
                    <a:pt x="549" y="755"/>
                  </a:cubicBezTo>
                  <a:cubicBezTo>
                    <a:pt x="1098" y="755"/>
                    <a:pt x="1098" y="755"/>
                    <a:pt x="1098" y="755"/>
                  </a:cubicBezTo>
                  <a:cubicBezTo>
                    <a:pt x="1098" y="687"/>
                    <a:pt x="1098" y="687"/>
                    <a:pt x="1098" y="687"/>
                  </a:cubicBezTo>
                  <a:close/>
                  <a:moveTo>
                    <a:pt x="1098" y="549"/>
                  </a:moveTo>
                  <a:cubicBezTo>
                    <a:pt x="549" y="549"/>
                    <a:pt x="549" y="549"/>
                    <a:pt x="549" y="549"/>
                  </a:cubicBezTo>
                  <a:cubicBezTo>
                    <a:pt x="549" y="618"/>
                    <a:pt x="549" y="618"/>
                    <a:pt x="549" y="618"/>
                  </a:cubicBezTo>
                  <a:cubicBezTo>
                    <a:pt x="1098" y="618"/>
                    <a:pt x="1098" y="618"/>
                    <a:pt x="1098" y="618"/>
                  </a:cubicBezTo>
                  <a:cubicBezTo>
                    <a:pt x="1098" y="549"/>
                    <a:pt x="1098" y="549"/>
                    <a:pt x="1098" y="549"/>
                  </a:cubicBezTo>
                  <a:close/>
                  <a:moveTo>
                    <a:pt x="1510" y="206"/>
                  </a:moveTo>
                  <a:cubicBezTo>
                    <a:pt x="1442" y="206"/>
                    <a:pt x="1442" y="206"/>
                    <a:pt x="1442" y="206"/>
                  </a:cubicBezTo>
                  <a:cubicBezTo>
                    <a:pt x="1442" y="755"/>
                    <a:pt x="1442" y="755"/>
                    <a:pt x="1442" y="755"/>
                  </a:cubicBezTo>
                  <a:cubicBezTo>
                    <a:pt x="1442" y="867"/>
                    <a:pt x="1098" y="1236"/>
                    <a:pt x="961" y="1236"/>
                  </a:cubicBezTo>
                  <a:cubicBezTo>
                    <a:pt x="68" y="1236"/>
                    <a:pt x="68" y="1236"/>
                    <a:pt x="68" y="1236"/>
                  </a:cubicBezTo>
                  <a:cubicBezTo>
                    <a:pt x="68" y="206"/>
                    <a:pt x="68" y="206"/>
                    <a:pt x="68" y="206"/>
                  </a:cubicBezTo>
                  <a:cubicBezTo>
                    <a:pt x="0" y="206"/>
                    <a:pt x="0" y="206"/>
                    <a:pt x="0" y="206"/>
                  </a:cubicBezTo>
                  <a:cubicBezTo>
                    <a:pt x="0" y="0"/>
                    <a:pt x="0" y="0"/>
                    <a:pt x="0" y="0"/>
                  </a:cubicBezTo>
                  <a:cubicBezTo>
                    <a:pt x="1510" y="0"/>
                    <a:pt x="1510" y="0"/>
                    <a:pt x="1510" y="0"/>
                  </a:cubicBezTo>
                  <a:cubicBezTo>
                    <a:pt x="1510" y="206"/>
                    <a:pt x="1510" y="206"/>
                    <a:pt x="1510" y="206"/>
                  </a:cubicBezTo>
                  <a:close/>
                  <a:moveTo>
                    <a:pt x="1304" y="206"/>
                  </a:moveTo>
                  <a:cubicBezTo>
                    <a:pt x="206" y="206"/>
                    <a:pt x="206" y="206"/>
                    <a:pt x="206" y="206"/>
                  </a:cubicBezTo>
                  <a:cubicBezTo>
                    <a:pt x="206" y="1099"/>
                    <a:pt x="206" y="1099"/>
                    <a:pt x="206" y="1099"/>
                  </a:cubicBezTo>
                  <a:cubicBezTo>
                    <a:pt x="206" y="1099"/>
                    <a:pt x="890" y="1099"/>
                    <a:pt x="939" y="1099"/>
                  </a:cubicBezTo>
                  <a:cubicBezTo>
                    <a:pt x="1082" y="1099"/>
                    <a:pt x="1030" y="824"/>
                    <a:pt x="1030" y="824"/>
                  </a:cubicBezTo>
                  <a:cubicBezTo>
                    <a:pt x="1030" y="824"/>
                    <a:pt x="1304" y="881"/>
                    <a:pt x="1304" y="740"/>
                  </a:cubicBezTo>
                  <a:cubicBezTo>
                    <a:pt x="1304" y="694"/>
                    <a:pt x="1304" y="206"/>
                    <a:pt x="1304" y="206"/>
                  </a:cubicBezTo>
                  <a:close/>
                  <a:moveTo>
                    <a:pt x="480" y="412"/>
                  </a:moveTo>
                  <a:cubicBezTo>
                    <a:pt x="412" y="412"/>
                    <a:pt x="412" y="412"/>
                    <a:pt x="412" y="412"/>
                  </a:cubicBezTo>
                  <a:cubicBezTo>
                    <a:pt x="412" y="481"/>
                    <a:pt x="412" y="481"/>
                    <a:pt x="412" y="481"/>
                  </a:cubicBezTo>
                  <a:cubicBezTo>
                    <a:pt x="480" y="481"/>
                    <a:pt x="480" y="481"/>
                    <a:pt x="480" y="481"/>
                  </a:cubicBezTo>
                  <a:cubicBezTo>
                    <a:pt x="480" y="412"/>
                    <a:pt x="480" y="412"/>
                    <a:pt x="480" y="412"/>
                  </a:cubicBezTo>
                  <a:close/>
                  <a:moveTo>
                    <a:pt x="480" y="549"/>
                  </a:moveTo>
                  <a:cubicBezTo>
                    <a:pt x="412" y="549"/>
                    <a:pt x="412" y="549"/>
                    <a:pt x="412" y="549"/>
                  </a:cubicBezTo>
                  <a:cubicBezTo>
                    <a:pt x="412" y="618"/>
                    <a:pt x="412" y="618"/>
                    <a:pt x="412" y="618"/>
                  </a:cubicBezTo>
                  <a:cubicBezTo>
                    <a:pt x="480" y="618"/>
                    <a:pt x="480" y="618"/>
                    <a:pt x="480" y="618"/>
                  </a:cubicBezTo>
                  <a:cubicBezTo>
                    <a:pt x="480" y="549"/>
                    <a:pt x="480" y="549"/>
                    <a:pt x="480" y="549"/>
                  </a:cubicBezTo>
                  <a:close/>
                  <a:moveTo>
                    <a:pt x="480" y="687"/>
                  </a:moveTo>
                  <a:cubicBezTo>
                    <a:pt x="412" y="687"/>
                    <a:pt x="412" y="687"/>
                    <a:pt x="412" y="687"/>
                  </a:cubicBezTo>
                  <a:cubicBezTo>
                    <a:pt x="412" y="755"/>
                    <a:pt x="412" y="755"/>
                    <a:pt x="412" y="755"/>
                  </a:cubicBezTo>
                  <a:cubicBezTo>
                    <a:pt x="480" y="755"/>
                    <a:pt x="480" y="755"/>
                    <a:pt x="480" y="755"/>
                  </a:cubicBezTo>
                  <a:cubicBezTo>
                    <a:pt x="480" y="687"/>
                    <a:pt x="480" y="687"/>
                    <a:pt x="480" y="687"/>
                  </a:cubicBezTo>
                  <a:close/>
                  <a:moveTo>
                    <a:pt x="480" y="824"/>
                  </a:moveTo>
                  <a:cubicBezTo>
                    <a:pt x="412" y="824"/>
                    <a:pt x="412" y="824"/>
                    <a:pt x="412" y="824"/>
                  </a:cubicBezTo>
                  <a:cubicBezTo>
                    <a:pt x="412" y="893"/>
                    <a:pt x="412" y="893"/>
                    <a:pt x="412" y="893"/>
                  </a:cubicBezTo>
                  <a:cubicBezTo>
                    <a:pt x="480" y="893"/>
                    <a:pt x="480" y="893"/>
                    <a:pt x="480" y="893"/>
                  </a:cubicBezTo>
                  <a:cubicBezTo>
                    <a:pt x="480" y="824"/>
                    <a:pt x="480" y="824"/>
                    <a:pt x="480" y="824"/>
                  </a:cubicBezTo>
                  <a:close/>
                </a:path>
              </a:pathLst>
            </a:custGeom>
            <a:solidFill>
              <a:schemeClr val="bg1"/>
            </a:solidFill>
            <a:ln w="9525">
              <a:noFill/>
              <a:miter lim="800000"/>
            </a:ln>
          </p:spPr>
          <p:txBody>
            <a:bodyPr/>
            <a:lstStyle/>
            <a:p>
              <a:endParaRPr lang="zh-CN" altLang="en-US" sz="1500">
                <a:latin typeface="Calibri" panose="020F0502020204030204" charset="0"/>
              </a:endParaRPr>
            </a:p>
          </p:txBody>
        </p:sp>
      </p:grpSp>
      <p:sp>
        <p:nvSpPr>
          <p:cNvPr id="26" name="椭圆 25"/>
          <p:cNvSpPr>
            <a:spLocks noChangeAspect="1"/>
          </p:cNvSpPr>
          <p:nvPr/>
        </p:nvSpPr>
        <p:spPr>
          <a:xfrm>
            <a:off x="2482945" y="1786390"/>
            <a:ext cx="539830" cy="54002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r>
              <a:rPr lang="en-US" altLang="zh-CN" sz="2175" dirty="0" smtClean="0">
                <a:solidFill>
                  <a:srgbClr val="0070C0"/>
                </a:solidFill>
                <a:latin typeface="微软雅黑" panose="020B0503020204020204" pitchFamily="34" charset="-122"/>
                <a:ea typeface="微软雅黑" panose="020B0503020204020204" pitchFamily="34" charset="-122"/>
              </a:rPr>
              <a:t>2</a:t>
            </a:r>
            <a:endParaRPr lang="zh-CN" altLang="en-US" sz="2175" dirty="0">
              <a:solidFill>
                <a:srgbClr val="0070C0"/>
              </a:solidFill>
              <a:latin typeface="微软雅黑" panose="020B0503020204020204" pitchFamily="34" charset="-122"/>
              <a:ea typeface="微软雅黑" panose="020B0503020204020204" pitchFamily="34" charset="-122"/>
            </a:endParaRPr>
          </a:p>
        </p:txBody>
      </p:sp>
      <p:sp>
        <p:nvSpPr>
          <p:cNvPr id="27" name="椭圆 26"/>
          <p:cNvSpPr>
            <a:spLocks noChangeAspect="1"/>
          </p:cNvSpPr>
          <p:nvPr/>
        </p:nvSpPr>
        <p:spPr>
          <a:xfrm>
            <a:off x="4514407" y="1746338"/>
            <a:ext cx="539830" cy="54002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r>
              <a:rPr lang="en-US" altLang="zh-CN" sz="2175" dirty="0" smtClean="0">
                <a:solidFill>
                  <a:srgbClr val="0070C0"/>
                </a:solidFill>
                <a:latin typeface="微软雅黑" panose="020B0503020204020204" pitchFamily="34" charset="-122"/>
                <a:ea typeface="微软雅黑" panose="020B0503020204020204" pitchFamily="34" charset="-122"/>
              </a:rPr>
              <a:t>3</a:t>
            </a:r>
            <a:endParaRPr lang="zh-CN" altLang="en-US" sz="2175" dirty="0">
              <a:solidFill>
                <a:srgbClr val="0070C0"/>
              </a:solidFill>
              <a:latin typeface="微软雅黑" panose="020B0503020204020204" pitchFamily="34" charset="-122"/>
              <a:ea typeface="微软雅黑" panose="020B0503020204020204" pitchFamily="34" charset="-122"/>
            </a:endParaRPr>
          </a:p>
        </p:txBody>
      </p:sp>
      <p:sp>
        <p:nvSpPr>
          <p:cNvPr id="28" name="椭圆 27"/>
          <p:cNvSpPr>
            <a:spLocks noChangeAspect="1"/>
          </p:cNvSpPr>
          <p:nvPr/>
        </p:nvSpPr>
        <p:spPr>
          <a:xfrm>
            <a:off x="6496444" y="1746338"/>
            <a:ext cx="539830" cy="54002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r>
              <a:rPr lang="en-US" altLang="zh-CN" sz="2175" dirty="0" smtClean="0">
                <a:solidFill>
                  <a:srgbClr val="0070C0"/>
                </a:solidFill>
                <a:latin typeface="微软雅黑" panose="020B0503020204020204" pitchFamily="34" charset="-122"/>
                <a:ea typeface="微软雅黑" panose="020B0503020204020204" pitchFamily="34" charset="-122"/>
              </a:rPr>
              <a:t>4</a:t>
            </a:r>
            <a:endParaRPr lang="zh-CN" altLang="en-US" sz="2175" dirty="0">
              <a:solidFill>
                <a:srgbClr val="0070C0"/>
              </a:solidFill>
              <a:latin typeface="微软雅黑" panose="020B0503020204020204" pitchFamily="34" charset="-122"/>
              <a:ea typeface="微软雅黑" panose="020B0503020204020204" pitchFamily="34" charset="-122"/>
            </a:endParaRPr>
          </a:p>
        </p:txBody>
      </p:sp>
      <p:sp>
        <p:nvSpPr>
          <p:cNvPr id="38" name="文本框 27"/>
          <p:cNvSpPr>
            <a:spLocks noChangeArrowheads="1"/>
          </p:cNvSpPr>
          <p:nvPr/>
        </p:nvSpPr>
        <p:spPr bwMode="auto">
          <a:xfrm>
            <a:off x="0" y="928670"/>
            <a:ext cx="1607057" cy="346249"/>
          </a:xfrm>
          <a:prstGeom prst="rect">
            <a:avLst/>
          </a:prstGeom>
          <a:noFill/>
          <a:ln w="9525">
            <a:noFill/>
            <a:miter lim="800000"/>
          </a:ln>
        </p:spPr>
        <p:txBody>
          <a:bodyPr wrap="square">
            <a:spAutoFit/>
          </a:bodyPr>
          <a:lstStyle/>
          <a:p>
            <a:pPr algn="ctr"/>
            <a:r>
              <a:rPr lang="zh-CN" altLang="en-US" sz="1650" dirty="0" smtClean="0">
                <a:solidFill>
                  <a:srgbClr val="3F3F3F"/>
                </a:solidFill>
                <a:latin typeface="Copperplate Gothic Bold" pitchFamily="34" charset="0"/>
                <a:ea typeface="微软雅黑" panose="020B0503020204020204" pitchFamily="34" charset="-122"/>
                <a:sym typeface="Copperplate Gothic Bold" pitchFamily="34" charset="0"/>
              </a:rPr>
              <a:t>科研能力</a:t>
            </a:r>
            <a:endParaRPr lang="zh-CN" altLang="en-US" sz="1650" dirty="0">
              <a:solidFill>
                <a:srgbClr val="3F3F3F"/>
              </a:solidFill>
              <a:latin typeface="Copperplate Gothic Bold" pitchFamily="34" charset="0"/>
              <a:ea typeface="微软雅黑" panose="020B0503020204020204" pitchFamily="34" charset="-122"/>
              <a:sym typeface="Copperplate Gothic Bold" pitchFamily="34" charset="0"/>
            </a:endParaRPr>
          </a:p>
        </p:txBody>
      </p:sp>
      <p:sp>
        <p:nvSpPr>
          <p:cNvPr id="39" name="矩形 38"/>
          <p:cNvSpPr/>
          <p:nvPr/>
        </p:nvSpPr>
        <p:spPr>
          <a:xfrm flipH="1">
            <a:off x="250293" y="857867"/>
            <a:ext cx="36341" cy="5713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55" dirty="0">
              <a:solidFill>
                <a:srgbClr val="FF6600"/>
              </a:solidFill>
            </a:endParaRPr>
          </a:p>
        </p:txBody>
      </p:sp>
      <p:sp>
        <p:nvSpPr>
          <p:cNvPr id="40" name="矩形 39"/>
          <p:cNvSpPr/>
          <p:nvPr/>
        </p:nvSpPr>
        <p:spPr>
          <a:xfrm rot="16200000" flipV="1">
            <a:off x="-168387" y="1027815"/>
            <a:ext cx="571399" cy="23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p>
        </p:txBody>
      </p:sp>
      <p:grpSp>
        <p:nvGrpSpPr>
          <p:cNvPr id="32" name="组合 31"/>
          <p:cNvGrpSpPr/>
          <p:nvPr/>
        </p:nvGrpSpPr>
        <p:grpSpPr>
          <a:xfrm>
            <a:off x="711038" y="1904219"/>
            <a:ext cx="1504064" cy="3382169"/>
            <a:chOff x="783642" y="1920076"/>
            <a:chExt cx="2668358" cy="4471809"/>
          </a:xfrm>
        </p:grpSpPr>
        <p:sp>
          <p:nvSpPr>
            <p:cNvPr id="42" name="矩形 41"/>
            <p:cNvSpPr/>
            <p:nvPr/>
          </p:nvSpPr>
          <p:spPr>
            <a:xfrm>
              <a:off x="783642" y="1920076"/>
              <a:ext cx="2639140" cy="12239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43" name="组合 1"/>
            <p:cNvGrpSpPr/>
            <p:nvPr/>
          </p:nvGrpSpPr>
          <p:grpSpPr>
            <a:xfrm>
              <a:off x="783642" y="3144042"/>
              <a:ext cx="2639141" cy="3247843"/>
              <a:chOff x="740206" y="2702859"/>
              <a:chExt cx="1979614" cy="3247091"/>
            </a:xfrm>
          </p:grpSpPr>
          <p:sp>
            <p:nvSpPr>
              <p:cNvPr id="46" name="矩形 45"/>
              <p:cNvSpPr/>
              <p:nvPr/>
            </p:nvSpPr>
            <p:spPr>
              <a:xfrm>
                <a:off x="740206" y="2702859"/>
                <a:ext cx="1979613" cy="324709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47" name="文本框 66"/>
              <p:cNvSpPr txBox="1"/>
              <p:nvPr/>
            </p:nvSpPr>
            <p:spPr>
              <a:xfrm>
                <a:off x="775231" y="2809674"/>
                <a:ext cx="1944589" cy="380855"/>
              </a:xfrm>
              <a:prstGeom prst="rect">
                <a:avLst/>
              </a:prstGeom>
              <a:noFill/>
            </p:spPr>
            <p:txBody>
              <a:bodyPr wrap="square" rtlCol="0">
                <a:spAutoFit/>
              </a:bodyPr>
              <a:lstStyle/>
              <a:p>
                <a:pPr indent="544195">
                  <a:lnSpc>
                    <a:spcPct val="125000"/>
                  </a:lnSpc>
                </a:pPr>
                <a:endParaRPr lang="en-US" altLang="zh-CN" sz="1500" b="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4" name="矩形 43"/>
            <p:cNvSpPr/>
            <p:nvPr/>
          </p:nvSpPr>
          <p:spPr>
            <a:xfrm>
              <a:off x="857764" y="3230985"/>
              <a:ext cx="2594236" cy="1477602"/>
            </a:xfrm>
            <a:prstGeom prst="rect">
              <a:avLst/>
            </a:prstGeom>
          </p:spPr>
          <p:txBody>
            <a:bodyPr wrap="square">
              <a:spAutoFit/>
            </a:bodyPr>
            <a:lstStyle/>
            <a:p>
              <a:r>
                <a:rPr lang="zh-CN" altLang="en-US" sz="1500" b="1" dirty="0" smtClean="0">
                  <a:solidFill>
                    <a:schemeClr val="tx1"/>
                  </a:solidFill>
                  <a:latin typeface="仿宋_GB2312" pitchFamily="49" charset="-122"/>
                  <a:ea typeface="仿宋_GB2312" pitchFamily="49" charset="-122"/>
                </a:rPr>
                <a:t>建成专业技术中心、综合研发平台、生产工艺中心的</a:t>
              </a:r>
              <a:endParaRPr lang="en-US" altLang="zh-CN" sz="1500" b="1" dirty="0" smtClean="0">
                <a:solidFill>
                  <a:schemeClr val="tx1"/>
                </a:solidFill>
                <a:latin typeface="仿宋_GB2312" pitchFamily="49" charset="-122"/>
                <a:ea typeface="仿宋_GB2312" pitchFamily="49" charset="-122"/>
              </a:endParaRPr>
            </a:p>
            <a:p>
              <a:r>
                <a:rPr lang="zh-CN" altLang="en-US" sz="1500" b="1" dirty="0" smtClean="0">
                  <a:solidFill>
                    <a:srgbClr val="0053A3"/>
                  </a:solidFill>
                  <a:latin typeface="仿宋_GB2312" pitchFamily="49" charset="-122"/>
                  <a:ea typeface="仿宋_GB2312" pitchFamily="49" charset="-122"/>
                </a:rPr>
                <a:t>三级科技创新体系</a:t>
              </a:r>
              <a:endParaRPr lang="zh-CN" altLang="en-US" sz="1500" b="1" dirty="0">
                <a:solidFill>
                  <a:srgbClr val="0053A3"/>
                </a:solidFill>
                <a:latin typeface="仿宋_GB2312" pitchFamily="49" charset="-122"/>
                <a:ea typeface="仿宋_GB2312" pitchFamily="49" charset="-122"/>
              </a:endParaRPr>
            </a:p>
          </p:txBody>
        </p:sp>
      </p:grpSp>
      <p:sp>
        <p:nvSpPr>
          <p:cNvPr id="48" name="椭圆 47"/>
          <p:cNvSpPr>
            <a:spLocks noChangeAspect="1"/>
          </p:cNvSpPr>
          <p:nvPr/>
        </p:nvSpPr>
        <p:spPr>
          <a:xfrm>
            <a:off x="603901" y="1746338"/>
            <a:ext cx="539830" cy="54002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r>
              <a:rPr lang="en-US" altLang="zh-CN" sz="2175" dirty="0">
                <a:solidFill>
                  <a:srgbClr val="0070C0"/>
                </a:solidFill>
                <a:latin typeface="微软雅黑" panose="020B0503020204020204" pitchFamily="34" charset="-122"/>
                <a:ea typeface="微软雅黑" panose="020B0503020204020204" pitchFamily="34" charset="-122"/>
              </a:rPr>
              <a:t>1</a:t>
            </a:r>
            <a:endParaRPr lang="zh-CN" altLang="en-US" sz="2175" dirty="0">
              <a:solidFill>
                <a:srgbClr val="0070C0"/>
              </a:solidFill>
              <a:latin typeface="微软雅黑" panose="020B0503020204020204" pitchFamily="34" charset="-122"/>
              <a:ea typeface="微软雅黑" panose="020B0503020204020204" pitchFamily="34" charset="-122"/>
            </a:endParaRPr>
          </a:p>
        </p:txBody>
      </p:sp>
      <p:grpSp>
        <p:nvGrpSpPr>
          <p:cNvPr id="49" name="Group 19"/>
          <p:cNvGrpSpPr>
            <a:grpSpLocks noChangeAspect="1"/>
          </p:cNvGrpSpPr>
          <p:nvPr/>
        </p:nvGrpSpPr>
        <p:grpSpPr bwMode="auto">
          <a:xfrm>
            <a:off x="1250869" y="2143513"/>
            <a:ext cx="597815" cy="785673"/>
            <a:chOff x="3869" y="1065"/>
            <a:chExt cx="477" cy="470"/>
          </a:xfrm>
          <a:solidFill>
            <a:schemeClr val="bg1"/>
          </a:solidFill>
        </p:grpSpPr>
        <p:sp>
          <p:nvSpPr>
            <p:cNvPr id="50" name="Freeform 20"/>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p:spPr>
          <p:txBody>
            <a:bodyPr/>
            <a:lstStyle/>
            <a:p>
              <a:pPr fontAlgn="auto">
                <a:spcBef>
                  <a:spcPts val="0"/>
                </a:spcBef>
                <a:spcAft>
                  <a:spcPts val="0"/>
                </a:spcAft>
                <a:defRPr/>
              </a:pPr>
              <a:endParaRPr lang="zh-CN" altLang="en-US" sz="1500">
                <a:latin typeface="+mn-lt"/>
                <a:ea typeface="+mn-ea"/>
              </a:endParaRPr>
            </a:p>
          </p:txBody>
        </p:sp>
        <p:sp>
          <p:nvSpPr>
            <p:cNvPr id="51" name="Freeform 21"/>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p:spPr>
          <p:txBody>
            <a:bodyPr/>
            <a:lstStyle/>
            <a:p>
              <a:pPr fontAlgn="auto">
                <a:spcBef>
                  <a:spcPts val="0"/>
                </a:spcBef>
                <a:spcAft>
                  <a:spcPts val="0"/>
                </a:spcAft>
                <a:defRPr/>
              </a:pPr>
              <a:endParaRPr lang="zh-CN" altLang="en-US" sz="1500">
                <a:latin typeface="+mn-lt"/>
                <a:ea typeface="+mn-ea"/>
              </a:endParaRPr>
            </a:p>
          </p:txBody>
        </p:sp>
        <p:sp>
          <p:nvSpPr>
            <p:cNvPr id="52" name="Freeform 22"/>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p:spPr>
          <p:txBody>
            <a:bodyPr/>
            <a:lstStyle/>
            <a:p>
              <a:pPr fontAlgn="auto">
                <a:spcBef>
                  <a:spcPts val="0"/>
                </a:spcBef>
                <a:spcAft>
                  <a:spcPts val="0"/>
                </a:spcAft>
                <a:defRPr/>
              </a:pPr>
              <a:endParaRPr lang="zh-CN" altLang="en-US" sz="1500">
                <a:latin typeface="+mn-lt"/>
                <a:ea typeface="+mn-ea"/>
              </a:endParaRPr>
            </a:p>
          </p:txBody>
        </p:sp>
        <p:sp>
          <p:nvSpPr>
            <p:cNvPr id="53" name="Freeform 23"/>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p:spPr>
          <p:txBody>
            <a:bodyPr/>
            <a:lstStyle/>
            <a:p>
              <a:pPr fontAlgn="auto">
                <a:spcBef>
                  <a:spcPts val="0"/>
                </a:spcBef>
                <a:spcAft>
                  <a:spcPts val="0"/>
                </a:spcAft>
                <a:defRPr/>
              </a:pPr>
              <a:endParaRPr lang="zh-CN" altLang="en-US" sz="1500">
                <a:latin typeface="+mn-lt"/>
                <a:ea typeface="+mn-ea"/>
              </a:endParaRPr>
            </a:p>
          </p:txBody>
        </p:sp>
        <p:sp>
          <p:nvSpPr>
            <p:cNvPr id="54"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p:spPr>
          <p:txBody>
            <a:bodyPr/>
            <a:lstStyle/>
            <a:p>
              <a:pPr fontAlgn="auto">
                <a:spcBef>
                  <a:spcPts val="0"/>
                </a:spcBef>
                <a:spcAft>
                  <a:spcPts val="0"/>
                </a:spcAft>
                <a:defRPr/>
              </a:pPr>
              <a:endParaRPr lang="zh-CN" altLang="en-US" sz="1500">
                <a:latin typeface="+mn-lt"/>
                <a:ea typeface="+mn-ea"/>
              </a:endParaRPr>
            </a:p>
          </p:txBody>
        </p:sp>
        <p:sp>
          <p:nvSpPr>
            <p:cNvPr id="55"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p:spPr>
          <p:txBody>
            <a:bodyPr/>
            <a:lstStyle/>
            <a:p>
              <a:pPr fontAlgn="auto">
                <a:spcBef>
                  <a:spcPts val="0"/>
                </a:spcBef>
                <a:spcAft>
                  <a:spcPts val="0"/>
                </a:spcAft>
                <a:defRPr/>
              </a:pPr>
              <a:endParaRPr lang="zh-CN" altLang="en-US" sz="1500">
                <a:latin typeface="+mn-lt"/>
                <a:ea typeface="+mn-ea"/>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par>
                                <p:cTn id="32" presetID="53" presetClass="entr" presetSubtype="16" fill="hold" grpId="0" nodeType="withEffect">
                                  <p:stCondLst>
                                    <p:cond delay="25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4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7"/>
          <p:cNvSpPr>
            <a:spLocks noChangeArrowheads="1"/>
          </p:cNvSpPr>
          <p:nvPr/>
        </p:nvSpPr>
        <p:spPr bwMode="auto">
          <a:xfrm>
            <a:off x="70820" y="857034"/>
            <a:ext cx="1607564" cy="330850"/>
          </a:xfrm>
          <a:prstGeom prst="rect">
            <a:avLst/>
          </a:prstGeom>
          <a:noFill/>
          <a:ln w="9525">
            <a:noFill/>
            <a:miter lim="800000"/>
          </a:ln>
        </p:spPr>
        <p:txBody>
          <a:bodyPr wrap="square" lIns="68571" tIns="34285" rIns="68571" bIns="34285">
            <a:spAutoFit/>
          </a:bodyPr>
          <a:lstStyle/>
          <a:p>
            <a:pPr algn="ctr"/>
            <a:r>
              <a:rPr lang="zh-CN" altLang="en-US" sz="1700" dirty="0">
                <a:solidFill>
                  <a:srgbClr val="3F3F3F"/>
                </a:solidFill>
                <a:latin typeface="Copperplate Gothic Bold" pitchFamily="34" charset="0"/>
                <a:ea typeface="微软雅黑" panose="020B0503020204020204" pitchFamily="34" charset="-122"/>
                <a:sym typeface="Copperplate Gothic Bold" pitchFamily="34" charset="0"/>
              </a:rPr>
              <a:t>品牌价值</a:t>
            </a:r>
            <a:endParaRPr lang="en-US" altLang="zh-CN" sz="1700" dirty="0">
              <a:solidFill>
                <a:srgbClr val="3F3F3F"/>
              </a:solidFill>
              <a:latin typeface="Copperplate Gothic Bold" pitchFamily="34" charset="0"/>
              <a:ea typeface="微软雅黑" panose="020B0503020204020204" pitchFamily="34" charset="-122"/>
              <a:sym typeface="Copperplate Gothic Bold" pitchFamily="34" charset="0"/>
            </a:endParaRPr>
          </a:p>
        </p:txBody>
      </p:sp>
      <p:sp>
        <p:nvSpPr>
          <p:cNvPr id="35" name="矩形 34"/>
          <p:cNvSpPr/>
          <p:nvPr/>
        </p:nvSpPr>
        <p:spPr>
          <a:xfrm flipH="1">
            <a:off x="248810" y="857828"/>
            <a:ext cx="36352" cy="5713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3200" dirty="0">
              <a:solidFill>
                <a:srgbClr val="FF6600"/>
              </a:solidFill>
            </a:endParaRPr>
          </a:p>
        </p:txBody>
      </p:sp>
      <p:sp>
        <p:nvSpPr>
          <p:cNvPr id="36" name="矩形 35"/>
          <p:cNvSpPr/>
          <p:nvPr/>
        </p:nvSpPr>
        <p:spPr>
          <a:xfrm rot="16200000" flipV="1">
            <a:off x="-169897" y="1027725"/>
            <a:ext cx="571372" cy="231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fontAlgn="auto">
              <a:spcBef>
                <a:spcPts val="0"/>
              </a:spcBef>
              <a:spcAft>
                <a:spcPts val="0"/>
              </a:spcAft>
              <a:defRPr/>
            </a:pPr>
            <a:endParaRPr lang="zh-CN" altLang="en-US"/>
          </a:p>
        </p:txBody>
      </p:sp>
      <p:sp>
        <p:nvSpPr>
          <p:cNvPr id="6" name="Rectangle 41"/>
          <p:cNvSpPr>
            <a:spLocks noChangeArrowheads="1"/>
          </p:cNvSpPr>
          <p:nvPr/>
        </p:nvSpPr>
        <p:spPr bwMode="gray">
          <a:xfrm>
            <a:off x="553089" y="1643464"/>
            <a:ext cx="7930650" cy="377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71" tIns="34285" rIns="68571" bIns="34285">
            <a:spAutoFit/>
          </a:bodyPr>
          <a:lstStyle/>
          <a:p>
            <a:pPr algn="just" fontAlgn="auto">
              <a:spcBef>
                <a:spcPts val="0"/>
              </a:spcBef>
              <a:spcAft>
                <a:spcPts val="0"/>
              </a:spcAft>
              <a:defRPr/>
            </a:pPr>
            <a:r>
              <a:rPr lang="zh-CN" altLang="en-US" dirty="0" smtClean="0">
                <a:solidFill>
                  <a:srgbClr val="0563B8"/>
                </a:solidFill>
                <a:latin typeface="微软雅黑" panose="020B0503020204020204" pitchFamily="34" charset="-122"/>
                <a:ea typeface="微软雅黑" panose="020B0503020204020204" pitchFamily="34" charset="-122"/>
              </a:rPr>
              <a:t>“熊猫” </a:t>
            </a:r>
            <a:r>
              <a:rPr lang="zh-CN" altLang="en-US" dirty="0" smtClean="0">
                <a:solidFill>
                  <a:schemeClr val="tx1"/>
                </a:solidFill>
                <a:latin typeface="微软雅黑" panose="020B0503020204020204" pitchFamily="34" charset="-122"/>
                <a:ea typeface="微软雅黑" panose="020B0503020204020204" pitchFamily="34" charset="-122"/>
              </a:rPr>
              <a:t>商标，我国电子行业</a:t>
            </a:r>
            <a:r>
              <a:rPr lang="zh-CN" altLang="en-US" dirty="0" smtClean="0">
                <a:solidFill>
                  <a:srgbClr val="0563B8"/>
                </a:solidFill>
                <a:latin typeface="微软雅黑" panose="020B0503020204020204" pitchFamily="34" charset="-122"/>
                <a:ea typeface="微软雅黑" panose="020B0503020204020204" pitchFamily="34" charset="-122"/>
              </a:rPr>
              <a:t>第一个“中国驰名商标”</a:t>
            </a:r>
            <a:r>
              <a:rPr lang="zh-CN" altLang="en-US" dirty="0" smtClean="0">
                <a:solidFill>
                  <a:schemeClr val="tx1"/>
                </a:solidFill>
                <a:latin typeface="微软雅黑" panose="020B0503020204020204" pitchFamily="34" charset="-122"/>
                <a:ea typeface="微软雅黑" panose="020B0503020204020204" pitchFamily="34" charset="-122"/>
              </a:rPr>
              <a:t>，价值</a:t>
            </a:r>
            <a:r>
              <a:rPr lang="en-US" altLang="zh-CN" dirty="0" smtClean="0">
                <a:solidFill>
                  <a:srgbClr val="0563B8"/>
                </a:solidFill>
                <a:latin typeface="微软雅黑" panose="020B0503020204020204" pitchFamily="34" charset="-122"/>
                <a:ea typeface="微软雅黑" panose="020B0503020204020204" pitchFamily="34" charset="-122"/>
              </a:rPr>
              <a:t>85</a:t>
            </a:r>
            <a:r>
              <a:rPr lang="zh-CN" altLang="en-US" dirty="0" smtClean="0">
                <a:solidFill>
                  <a:schemeClr val="tx1"/>
                </a:solidFill>
                <a:latin typeface="微软雅黑" panose="020B0503020204020204" pitchFamily="34" charset="-122"/>
                <a:ea typeface="微软雅黑" panose="020B0503020204020204" pitchFamily="34" charset="-122"/>
              </a:rPr>
              <a:t>亿元。</a:t>
            </a:r>
            <a:endParaRPr lang="zh-CN" altLang="en-US" sz="1500" kern="0" dirty="0">
              <a:solidFill>
                <a:srgbClr val="1C1C1C"/>
              </a:solidFill>
              <a:latin typeface="微软雅黑" panose="020B0503020204020204" pitchFamily="34" charset="-122"/>
            </a:endParaRPr>
          </a:p>
        </p:txBody>
      </p:sp>
      <p:grpSp>
        <p:nvGrpSpPr>
          <p:cNvPr id="12" name="组合 11"/>
          <p:cNvGrpSpPr/>
          <p:nvPr/>
        </p:nvGrpSpPr>
        <p:grpSpPr>
          <a:xfrm>
            <a:off x="624555" y="2648540"/>
            <a:ext cx="7876535" cy="2494972"/>
            <a:chOff x="951670" y="2643976"/>
            <a:chExt cx="10215608" cy="2495550"/>
          </a:xfrm>
        </p:grpSpPr>
        <p:pic>
          <p:nvPicPr>
            <p:cNvPr id="33793" name="Picture 1" descr="C:\Documents and Settings\Administrator\桌面\网站图\commonimg097.png"/>
            <p:cNvPicPr>
              <a:picLocks noChangeAspect="1" noChangeArrowheads="1"/>
            </p:cNvPicPr>
            <p:nvPr/>
          </p:nvPicPr>
          <p:blipFill>
            <a:blip r:embed="rId2" cstate="print"/>
            <a:srcRect/>
            <a:stretch>
              <a:fillRect/>
            </a:stretch>
          </p:blipFill>
          <p:spPr bwMode="auto">
            <a:xfrm>
              <a:off x="7452528" y="2643976"/>
              <a:ext cx="3714750" cy="2495550"/>
            </a:xfrm>
            <a:prstGeom prst="rect">
              <a:avLst/>
            </a:prstGeom>
            <a:noFill/>
          </p:spPr>
        </p:pic>
        <p:pic>
          <p:nvPicPr>
            <p:cNvPr id="26627" name="Picture 3" descr="F:\2013.12.19陈晨备份\中电熊猫\名片\本部名片\毛  健.jpg"/>
            <p:cNvPicPr>
              <a:picLocks noChangeAspect="1" noChangeArrowheads="1"/>
            </p:cNvPicPr>
            <p:nvPr/>
          </p:nvPicPr>
          <p:blipFill>
            <a:blip r:embed="rId3" cstate="print"/>
            <a:srcRect l="5384" t="3353" r="29025" b="83234"/>
            <a:stretch>
              <a:fillRect/>
            </a:stretch>
          </p:blipFill>
          <p:spPr bwMode="auto">
            <a:xfrm>
              <a:off x="951670" y="3072604"/>
              <a:ext cx="6381794" cy="171451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2125388" y="2071993"/>
            <a:ext cx="4759710" cy="532369"/>
            <a:chOff x="1609412" y="1844824"/>
            <a:chExt cx="5929354" cy="652352"/>
          </a:xfrm>
        </p:grpSpPr>
        <p:sp>
          <p:nvSpPr>
            <p:cNvPr id="28" name="Line 3"/>
            <p:cNvSpPr>
              <a:spLocks noChangeShapeType="1"/>
            </p:cNvSpPr>
            <p:nvPr/>
          </p:nvSpPr>
          <p:spPr bwMode="auto">
            <a:xfrm>
              <a:off x="4538370" y="1844824"/>
              <a:ext cx="0" cy="652352"/>
            </a:xfrm>
            <a:prstGeom prst="line">
              <a:avLst/>
            </a:prstGeom>
            <a:noFill/>
            <a:ln w="44450">
              <a:solidFill>
                <a:schemeClr val="tx1"/>
              </a:solidFill>
              <a:round/>
              <a:tailEnd type="triangle"/>
            </a:ln>
          </p:spPr>
          <p:txBody>
            <a:bodyPr/>
            <a:lstStyle/>
            <a:p>
              <a:pPr>
                <a:defRPr/>
              </a:pPr>
              <a:endParaRPr lang="zh-CN" altLang="en-US" sz="1100" dirty="0"/>
            </a:p>
          </p:txBody>
        </p:sp>
        <p:cxnSp>
          <p:nvCxnSpPr>
            <p:cNvPr id="29" name="直接连接符 28"/>
            <p:cNvCxnSpPr/>
            <p:nvPr/>
          </p:nvCxnSpPr>
          <p:spPr bwMode="auto">
            <a:xfrm>
              <a:off x="1609412" y="2273287"/>
              <a:ext cx="5914800" cy="1588"/>
            </a:xfrm>
            <a:prstGeom prst="line">
              <a:avLst/>
            </a:prstGeom>
            <a:noFill/>
            <a:ln w="44450">
              <a:solidFill>
                <a:schemeClr val="tx1">
                  <a:lumMod val="95000"/>
                  <a:lumOff val="5000"/>
                </a:schemeClr>
              </a:solidFill>
              <a:round/>
              <a:tailEnd type="non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Line 3"/>
            <p:cNvSpPr>
              <a:spLocks noChangeShapeType="1"/>
            </p:cNvSpPr>
            <p:nvPr/>
          </p:nvSpPr>
          <p:spPr bwMode="auto">
            <a:xfrm>
              <a:off x="1609412" y="2258896"/>
              <a:ext cx="0" cy="234000"/>
            </a:xfrm>
            <a:prstGeom prst="line">
              <a:avLst/>
            </a:prstGeom>
            <a:noFill/>
            <a:ln w="44450">
              <a:solidFill>
                <a:schemeClr val="tx1"/>
              </a:solidFill>
              <a:round/>
              <a:tailEnd type="triangle"/>
            </a:ln>
          </p:spPr>
          <p:txBody>
            <a:bodyPr/>
            <a:lstStyle/>
            <a:p>
              <a:pPr>
                <a:defRPr/>
              </a:pPr>
              <a:endParaRPr lang="zh-CN" altLang="en-US" sz="1100" dirty="0"/>
            </a:p>
          </p:txBody>
        </p:sp>
        <p:sp>
          <p:nvSpPr>
            <p:cNvPr id="31" name="Line 3"/>
            <p:cNvSpPr>
              <a:spLocks noChangeShapeType="1"/>
            </p:cNvSpPr>
            <p:nvPr/>
          </p:nvSpPr>
          <p:spPr bwMode="auto">
            <a:xfrm>
              <a:off x="7538766" y="2258896"/>
              <a:ext cx="0" cy="234000"/>
            </a:xfrm>
            <a:prstGeom prst="line">
              <a:avLst/>
            </a:prstGeom>
            <a:noFill/>
            <a:ln w="44450">
              <a:solidFill>
                <a:schemeClr val="tx1">
                  <a:lumMod val="95000"/>
                  <a:lumOff val="5000"/>
                </a:schemeClr>
              </a:solidFill>
              <a:round/>
              <a:tailEnd type="triangle"/>
            </a:ln>
          </p:spPr>
          <p:txBody>
            <a:bodyPr/>
            <a:lstStyle/>
            <a:p>
              <a:pPr>
                <a:defRPr/>
              </a:pPr>
              <a:endParaRPr lang="zh-CN" altLang="en-US" sz="1100" dirty="0"/>
            </a:p>
          </p:txBody>
        </p:sp>
      </p:grpSp>
      <p:sp>
        <p:nvSpPr>
          <p:cNvPr id="21" name="TextBox 20"/>
          <p:cNvSpPr txBox="1"/>
          <p:nvPr/>
        </p:nvSpPr>
        <p:spPr>
          <a:xfrm>
            <a:off x="17237" y="857828"/>
            <a:ext cx="9163117" cy="697092"/>
          </a:xfrm>
          <a:prstGeom prst="rect">
            <a:avLst/>
          </a:prstGeom>
          <a:noFill/>
        </p:spPr>
        <p:txBody>
          <a:bodyPr wrap="square" lIns="68558" tIns="34279" rIns="68558" bIns="34279" rtlCol="0">
            <a:spAutoFit/>
          </a:bodyPr>
          <a:lstStyle/>
          <a:p>
            <a:pPr>
              <a:lnSpc>
                <a:spcPct val="120000"/>
              </a:lnSpc>
              <a:buClr>
                <a:srgbClr val="0099FF"/>
              </a:buClr>
              <a:buFont typeface="Wingdings" panose="05000000000000000000" pitchFamily="2" charset="2"/>
              <a:buChar char="Ø"/>
            </a:pPr>
            <a:r>
              <a:rPr lang="zh-CN" altLang="en-US" sz="1700" dirty="0" smtClean="0">
                <a:latin typeface="微软雅黑" panose="020B0503020204020204" pitchFamily="34" charset="-122"/>
                <a:ea typeface="微软雅黑" panose="020B0503020204020204" pitchFamily="34" charset="-122"/>
              </a:rPr>
              <a:t>  </a:t>
            </a:r>
            <a:r>
              <a:rPr lang="zh-CN" altLang="en-US" sz="1700" dirty="0" smtClean="0">
                <a:latin typeface="微软雅黑" panose="020B0503020204020204" pitchFamily="34" charset="-122"/>
                <a:ea typeface="微软雅黑" panose="020B0503020204020204" pitchFamily="34" charset="-122"/>
                <a:cs typeface="Arial" panose="020B0604020202020204" pitchFamily="34" charset="0"/>
              </a:rPr>
              <a:t>中电熊猫共有所属企业</a:t>
            </a:r>
            <a:r>
              <a:rPr lang="en-US" altLang="zh-CN" sz="1700" dirty="0" smtClean="0">
                <a:latin typeface="微软雅黑" panose="020B0503020204020204" pitchFamily="34" charset="-122"/>
                <a:ea typeface="微软雅黑" panose="020B0503020204020204" pitchFamily="34" charset="-122"/>
                <a:cs typeface="Arial" panose="020B0604020202020204" pitchFamily="34" charset="0"/>
              </a:rPr>
              <a:t>114</a:t>
            </a:r>
            <a:r>
              <a:rPr lang="zh-CN" altLang="en-US" sz="1700" dirty="0" smtClean="0">
                <a:latin typeface="微软雅黑" panose="020B0503020204020204" pitchFamily="34" charset="-122"/>
                <a:ea typeface="微软雅黑" panose="020B0503020204020204" pitchFamily="34" charset="-122"/>
                <a:cs typeface="Arial" panose="020B0604020202020204" pitchFamily="34" charset="0"/>
              </a:rPr>
              <a:t>家。</a:t>
            </a:r>
            <a:endParaRPr lang="en-US" altLang="zh-CN" sz="1700" dirty="0" smtClean="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buClr>
                <a:srgbClr val="0099FF"/>
              </a:buClr>
              <a:buFont typeface="Wingdings" panose="05000000000000000000" pitchFamily="2" charset="2"/>
              <a:buChar char="Ø"/>
            </a:pPr>
            <a:r>
              <a:rPr lang="zh-CN" altLang="en-US" sz="1700" dirty="0" smtClean="0">
                <a:latin typeface="微软雅黑" panose="020B0503020204020204" pitchFamily="34" charset="-122"/>
                <a:ea typeface="微软雅黑" panose="020B0503020204020204" pitchFamily="34" charset="-122"/>
                <a:cs typeface="Arial" panose="020B0604020202020204" pitchFamily="34" charset="0"/>
              </a:rPr>
              <a:t>  直接管理的专业公司</a:t>
            </a:r>
            <a:r>
              <a:rPr lang="en-US" altLang="zh-CN" sz="1700" dirty="0" smtClean="0">
                <a:latin typeface="微软雅黑" panose="020B0503020204020204" pitchFamily="34" charset="-122"/>
                <a:ea typeface="微软雅黑" panose="020B0503020204020204" pitchFamily="34" charset="-122"/>
                <a:cs typeface="Arial" panose="020B0604020202020204" pitchFamily="34" charset="0"/>
              </a:rPr>
              <a:t>20</a:t>
            </a:r>
            <a:r>
              <a:rPr lang="zh-CN" altLang="en-US" sz="1700" dirty="0" smtClean="0">
                <a:latin typeface="微软雅黑" panose="020B0503020204020204" pitchFamily="34" charset="-122"/>
                <a:ea typeface="微软雅黑" panose="020B0503020204020204" pitchFamily="34" charset="-122"/>
                <a:cs typeface="Arial" panose="020B0604020202020204" pitchFamily="34" charset="0"/>
              </a:rPr>
              <a:t>家，其中上市公司</a:t>
            </a:r>
            <a:r>
              <a:rPr lang="en-US" altLang="zh-CN" sz="1700" dirty="0" smtClean="0">
                <a:latin typeface="微软雅黑" panose="020B0503020204020204" pitchFamily="34" charset="-122"/>
                <a:ea typeface="微软雅黑" panose="020B0503020204020204" pitchFamily="34" charset="-122"/>
                <a:cs typeface="Arial" panose="020B0604020202020204" pitchFamily="34" charset="0"/>
              </a:rPr>
              <a:t>2</a:t>
            </a:r>
            <a:r>
              <a:rPr lang="zh-CN" altLang="en-US" sz="1700" dirty="0" smtClean="0">
                <a:latin typeface="微软雅黑" panose="020B0503020204020204" pitchFamily="34" charset="-122"/>
                <a:ea typeface="微软雅黑" panose="020B0503020204020204" pitchFamily="34" charset="-122"/>
                <a:cs typeface="Arial" panose="020B0604020202020204" pitchFamily="34" charset="0"/>
              </a:rPr>
              <a:t>家。</a:t>
            </a:r>
            <a:endParaRPr lang="zh-CN" altLang="en-US" sz="17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9"/>
          <p:cNvSpPr>
            <a:spLocks noChangeArrowheads="1"/>
          </p:cNvSpPr>
          <p:nvPr/>
        </p:nvSpPr>
        <p:spPr bwMode="auto">
          <a:xfrm>
            <a:off x="3426077" y="1786308"/>
            <a:ext cx="2117952" cy="462853"/>
          </a:xfrm>
          <a:prstGeom prst="rect">
            <a:avLst/>
          </a:prstGeom>
          <a:solidFill>
            <a:schemeClr val="bg2">
              <a:lumMod val="20000"/>
              <a:lumOff val="80000"/>
            </a:schemeClr>
          </a:solidFill>
          <a:ln w="6350" algn="ctr">
            <a:noFill/>
            <a:miter lim="800000"/>
          </a:ln>
          <a:effectLst>
            <a:outerShdw blurRad="50800" dist="38100" dir="2700000" algn="tl" rotWithShape="0">
              <a:prstClr val="black">
                <a:alpha val="40000"/>
              </a:prstClr>
            </a:outerShdw>
          </a:effectLst>
        </p:spPr>
        <p:txBody>
          <a:bodyPr wrap="none" lIns="68558" tIns="68558" rIns="68558" bIns="68558" anchor="ctr" anchorCtr="0"/>
          <a:lstStyle/>
          <a:p>
            <a:pPr algn="ctr">
              <a:lnSpc>
                <a:spcPct val="100000"/>
              </a:lnSpc>
              <a:defRPr/>
            </a:pPr>
            <a:r>
              <a:rPr lang="zh-CN" altLang="en-US" sz="1600" spc="225" dirty="0" smtClean="0">
                <a:latin typeface="微软雅黑" panose="020B0503020204020204" pitchFamily="34" charset="-122"/>
                <a:ea typeface="微软雅黑" panose="020B0503020204020204" pitchFamily="34" charset="-122"/>
              </a:rPr>
              <a:t>企业结构图</a:t>
            </a:r>
            <a:endParaRPr lang="en-US" altLang="zh-CN" sz="1600" spc="225" dirty="0">
              <a:latin typeface="微软雅黑" panose="020B0503020204020204" pitchFamily="34" charset="-122"/>
              <a:ea typeface="微软雅黑" panose="020B0503020204020204" pitchFamily="34" charset="-122"/>
            </a:endParaRPr>
          </a:p>
        </p:txBody>
      </p:sp>
      <p:grpSp>
        <p:nvGrpSpPr>
          <p:cNvPr id="4" name="组合 100"/>
          <p:cNvGrpSpPr/>
          <p:nvPr/>
        </p:nvGrpSpPr>
        <p:grpSpPr>
          <a:xfrm>
            <a:off x="7633516" y="4000375"/>
            <a:ext cx="1600420" cy="400110"/>
            <a:chOff x="9890944" y="3144042"/>
            <a:chExt cx="2133616" cy="400203"/>
          </a:xfrm>
        </p:grpSpPr>
        <p:sp>
          <p:nvSpPr>
            <p:cNvPr id="102" name="文本框 27"/>
            <p:cNvSpPr>
              <a:spLocks noChangeArrowheads="1"/>
            </p:cNvSpPr>
            <p:nvPr/>
          </p:nvSpPr>
          <p:spPr bwMode="auto">
            <a:xfrm>
              <a:off x="10738676" y="3144042"/>
              <a:ext cx="1285884" cy="400203"/>
            </a:xfrm>
            <a:prstGeom prst="rect">
              <a:avLst/>
            </a:prstGeom>
            <a:noFill/>
            <a:ln w="9525">
              <a:noFill/>
              <a:miter lim="800000"/>
            </a:ln>
          </p:spPr>
          <p:txBody>
            <a:bodyPr wrap="square">
              <a:spAutoFit/>
            </a:bodyPr>
            <a:lstStyle/>
            <a:p>
              <a:r>
                <a:rPr lang="en-US" altLang="zh-CN" dirty="0" smtClean="0">
                  <a:solidFill>
                    <a:schemeClr val="tx1"/>
                  </a:solidFill>
                  <a:latin typeface="微软雅黑" panose="020B0503020204020204" pitchFamily="34" charset="-122"/>
                  <a:ea typeface="微软雅黑" panose="020B0503020204020204" pitchFamily="34" charset="-122"/>
                  <a:sym typeface="Copperplate Gothic Bold" pitchFamily="34" charset="0"/>
                </a:rPr>
                <a:t>20</a:t>
              </a:r>
              <a:r>
                <a:rPr lang="zh-CN" altLang="en-US" dirty="0" smtClean="0">
                  <a:solidFill>
                    <a:schemeClr val="tx1"/>
                  </a:solidFill>
                  <a:latin typeface="微软雅黑" panose="020B0503020204020204" pitchFamily="34" charset="-122"/>
                  <a:ea typeface="微软雅黑" panose="020B0503020204020204" pitchFamily="34" charset="-122"/>
                  <a:sym typeface="Copperplate Gothic Bold" pitchFamily="34" charset="0"/>
                </a:rPr>
                <a:t>家</a:t>
              </a:r>
              <a:endParaRPr lang="zh-CN" altLang="en-US" dirty="0">
                <a:solidFill>
                  <a:schemeClr val="tx1"/>
                </a:solidFill>
                <a:latin typeface="微软雅黑" panose="020B0503020204020204" pitchFamily="34" charset="-122"/>
                <a:ea typeface="微软雅黑" panose="020B0503020204020204" pitchFamily="34" charset="-122"/>
                <a:sym typeface="Copperplate Gothic Bold" pitchFamily="34" charset="0"/>
              </a:endParaRPr>
            </a:p>
          </p:txBody>
        </p:sp>
        <p:grpSp>
          <p:nvGrpSpPr>
            <p:cNvPr id="5" name="组合 86"/>
            <p:cNvGrpSpPr/>
            <p:nvPr/>
          </p:nvGrpSpPr>
          <p:grpSpPr>
            <a:xfrm>
              <a:off x="9890944" y="3429794"/>
              <a:ext cx="785818" cy="71438"/>
              <a:chOff x="9890944" y="3429794"/>
              <a:chExt cx="785818" cy="71438"/>
            </a:xfrm>
          </p:grpSpPr>
          <p:sp>
            <p:nvSpPr>
              <p:cNvPr id="104" name="矩形 103"/>
              <p:cNvSpPr/>
              <p:nvPr/>
            </p:nvSpPr>
            <p:spPr>
              <a:xfrm rot="5400000">
                <a:off x="9890944" y="3429794"/>
                <a:ext cx="71438" cy="7143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rot="5400000">
                <a:off x="10024296" y="3429794"/>
                <a:ext cx="71438" cy="7143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rot="5400000">
                <a:off x="10167172" y="3429794"/>
                <a:ext cx="71438" cy="7143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rot="5400000">
                <a:off x="10310048" y="3429794"/>
                <a:ext cx="71438" cy="7143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rot="5400000">
                <a:off x="10452924" y="3429794"/>
                <a:ext cx="71438" cy="7143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rot="5400000">
                <a:off x="10605324" y="3429794"/>
                <a:ext cx="71438" cy="7143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119"/>
          <p:cNvGrpSpPr/>
          <p:nvPr/>
        </p:nvGrpSpPr>
        <p:grpSpPr>
          <a:xfrm>
            <a:off x="928190" y="2571943"/>
            <a:ext cx="6931791" cy="2449133"/>
            <a:chOff x="1237422" y="2572538"/>
            <a:chExt cx="9241185" cy="2449700"/>
          </a:xfrm>
        </p:grpSpPr>
        <p:grpSp>
          <p:nvGrpSpPr>
            <p:cNvPr id="8" name="组合 124"/>
            <p:cNvGrpSpPr/>
            <p:nvPr/>
          </p:nvGrpSpPr>
          <p:grpSpPr>
            <a:xfrm>
              <a:off x="1237422" y="2572538"/>
              <a:ext cx="9241185" cy="2449700"/>
              <a:chOff x="1237422" y="2501100"/>
              <a:chExt cx="9241185" cy="2449700"/>
            </a:xfrm>
          </p:grpSpPr>
          <p:grpSp>
            <p:nvGrpSpPr>
              <p:cNvPr id="9" name="组合 95"/>
              <p:cNvGrpSpPr/>
              <p:nvPr/>
            </p:nvGrpSpPr>
            <p:grpSpPr>
              <a:xfrm>
                <a:off x="4591861" y="2501100"/>
                <a:ext cx="2932105" cy="2449700"/>
                <a:chOff x="4591861" y="2715414"/>
                <a:chExt cx="2932105" cy="2449700"/>
              </a:xfrm>
            </p:grpSpPr>
            <p:sp>
              <p:nvSpPr>
                <p:cNvPr id="32" name="Rectangle 9"/>
                <p:cNvSpPr>
                  <a:spLocks noChangeArrowheads="1"/>
                </p:cNvSpPr>
                <p:nvPr/>
              </p:nvSpPr>
              <p:spPr bwMode="auto">
                <a:xfrm>
                  <a:off x="4591861" y="2715414"/>
                  <a:ext cx="2932105" cy="744492"/>
                </a:xfrm>
                <a:prstGeom prst="rect">
                  <a:avLst/>
                </a:prstGeom>
                <a:solidFill>
                  <a:schemeClr val="bg2">
                    <a:lumMod val="20000"/>
                    <a:lumOff val="80000"/>
                  </a:schemeClr>
                </a:solidFill>
                <a:ln w="6350" algn="ctr">
                  <a:solidFill>
                    <a:schemeClr val="bg1">
                      <a:lumMod val="85000"/>
                    </a:schemeClr>
                  </a:solidFill>
                  <a:miter lim="800000"/>
                </a:ln>
                <a:effectLst>
                  <a:outerShdw dist="17961" dir="2700000" algn="ctr" rotWithShape="0">
                    <a:srgbClr val="808080"/>
                  </a:outerShdw>
                </a:effectLst>
              </p:spPr>
              <p:txBody>
                <a:bodyPr wrap="none" tIns="91440" bIns="91440" anchor="ctr" anchorCtr="0"/>
                <a:lstStyle/>
                <a:p>
                  <a:pPr algn="ctr">
                    <a:lnSpc>
                      <a:spcPct val="100000"/>
                    </a:lnSpc>
                    <a:defRPr/>
                  </a:pPr>
                  <a:r>
                    <a:rPr lang="zh-CN" altLang="en-US" sz="1400" dirty="0" smtClean="0">
                      <a:latin typeface="微软雅黑" panose="020B0503020204020204" pitchFamily="34" charset="-122"/>
                      <a:ea typeface="微软雅黑" panose="020B0503020204020204" pitchFamily="34" charset="-122"/>
                    </a:rPr>
                    <a:t>电子装备事业部</a:t>
                  </a:r>
                  <a:endParaRPr lang="en-US" altLang="zh-CN" sz="1400" dirty="0" smtClean="0">
                    <a:latin typeface="微软雅黑" panose="020B0503020204020204" pitchFamily="34" charset="-122"/>
                    <a:ea typeface="微软雅黑" panose="020B0503020204020204" pitchFamily="34" charset="-122"/>
                  </a:endParaRPr>
                </a:p>
                <a:p>
                  <a:pPr algn="ctr">
                    <a:lnSpc>
                      <a:spcPct val="100000"/>
                    </a:lnSpc>
                    <a:defRPr/>
                  </a:pPr>
                  <a:r>
                    <a:rPr lang="zh-CN" altLang="en-US" sz="1100" dirty="0" smtClean="0">
                      <a:latin typeface="宋体" panose="02010600030101010101" pitchFamily="2" charset="-122"/>
                    </a:rPr>
                    <a:t>（</a:t>
                  </a:r>
                  <a:r>
                    <a:rPr lang="zh-CN" altLang="zh-CN" sz="1100" dirty="0" smtClean="0">
                      <a:latin typeface="微软雅黑" panose="020B0503020204020204" pitchFamily="34" charset="-122"/>
                      <a:ea typeface="微软雅黑" panose="020B0503020204020204" pitchFamily="34" charset="-122"/>
                      <a:sym typeface="MS PGothic" panose="020B0600070205080204" charset="-128"/>
                    </a:rPr>
                    <a:t>南京熊猫电子股份有限公司</a:t>
                  </a:r>
                  <a:r>
                    <a:rPr lang="zh-CN" altLang="en-US" sz="1100" dirty="0" smtClean="0">
                      <a:latin typeface="宋体" panose="02010600030101010101" pitchFamily="2" charset="-122"/>
                    </a:rPr>
                    <a:t>）</a:t>
                  </a:r>
                  <a:endParaRPr lang="en-US" altLang="zh-CN" sz="1100" dirty="0" smtClean="0">
                    <a:latin typeface="宋体" panose="02010600030101010101" pitchFamily="2" charset="-122"/>
                  </a:endParaRPr>
                </a:p>
              </p:txBody>
            </p:sp>
            <p:sp>
              <p:nvSpPr>
                <p:cNvPr id="42" name="TextBox 41"/>
                <p:cNvSpPr txBox="1"/>
                <p:nvPr/>
              </p:nvSpPr>
              <p:spPr>
                <a:xfrm>
                  <a:off x="4981499" y="3525145"/>
                  <a:ext cx="342343"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熊猫汉达</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22823" y="3525145"/>
                  <a:ext cx="342343"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三乐电子</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669560" y="3525145"/>
                  <a:ext cx="342343"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长江电子</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975365" y="3525145"/>
                  <a:ext cx="342343"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熊猫装备</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6316689" y="3525145"/>
                  <a:ext cx="342343"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熊猫信息</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663426" y="3525145"/>
                  <a:ext cx="342343"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科瑞达</a:t>
                  </a:r>
                  <a:endParaRPr lang="zh-CN" altLang="en-US" sz="11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8"/>
              <p:cNvGrpSpPr/>
              <p:nvPr/>
            </p:nvGrpSpPr>
            <p:grpSpPr>
              <a:xfrm>
                <a:off x="7726362" y="2501100"/>
                <a:ext cx="2752245" cy="2449700"/>
                <a:chOff x="7726362" y="2715414"/>
                <a:chExt cx="2752245" cy="2449700"/>
              </a:xfrm>
            </p:grpSpPr>
            <p:sp>
              <p:nvSpPr>
                <p:cNvPr id="33" name="Rectangle 9"/>
                <p:cNvSpPr>
                  <a:spLocks noChangeArrowheads="1"/>
                </p:cNvSpPr>
                <p:nvPr/>
              </p:nvSpPr>
              <p:spPr bwMode="auto">
                <a:xfrm>
                  <a:off x="7726362" y="2715414"/>
                  <a:ext cx="2752245" cy="744492"/>
                </a:xfrm>
                <a:prstGeom prst="rect">
                  <a:avLst/>
                </a:prstGeom>
                <a:solidFill>
                  <a:schemeClr val="bg2">
                    <a:lumMod val="20000"/>
                    <a:lumOff val="80000"/>
                  </a:schemeClr>
                </a:solidFill>
                <a:ln w="6350" algn="ctr">
                  <a:solidFill>
                    <a:schemeClr val="bg1">
                      <a:lumMod val="85000"/>
                    </a:schemeClr>
                  </a:solidFill>
                  <a:miter lim="800000"/>
                </a:ln>
                <a:effectLst>
                  <a:outerShdw dist="17961" dir="2700000" algn="ctr" rotWithShape="0">
                    <a:srgbClr val="808080"/>
                  </a:outerShdw>
                </a:effectLst>
              </p:spPr>
              <p:txBody>
                <a:bodyPr wrap="none" tIns="91440" bIns="91440" anchor="ctr" anchorCtr="0"/>
                <a:lstStyle/>
                <a:p>
                  <a:pPr algn="ctr">
                    <a:lnSpc>
                      <a:spcPct val="100000"/>
                    </a:lnSpc>
                    <a:defRPr/>
                  </a:pPr>
                  <a:r>
                    <a:rPr lang="zh-CN" altLang="en-US" sz="1400" dirty="0" smtClean="0">
                      <a:latin typeface="微软雅黑" panose="020B0503020204020204" pitchFamily="34" charset="-122"/>
                      <a:ea typeface="微软雅黑" panose="020B0503020204020204" pitchFamily="34" charset="-122"/>
                    </a:rPr>
                    <a:t>现代服务事业部</a:t>
                  </a:r>
                  <a:endParaRPr lang="en-US" altLang="zh-CN" sz="1400" dirty="0" smtClean="0">
                    <a:latin typeface="微软雅黑" panose="020B0503020204020204" pitchFamily="34" charset="-122"/>
                    <a:ea typeface="微软雅黑" panose="020B0503020204020204" pitchFamily="34" charset="-122"/>
                  </a:endParaRPr>
                </a:p>
              </p:txBody>
            </p:sp>
            <p:sp>
              <p:nvSpPr>
                <p:cNvPr id="48" name="TextBox 47"/>
                <p:cNvSpPr txBox="1"/>
                <p:nvPr/>
              </p:nvSpPr>
              <p:spPr>
                <a:xfrm>
                  <a:off x="8309784" y="3525145"/>
                  <a:ext cx="327564"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华东电子</a:t>
                  </a:r>
                </a:p>
              </p:txBody>
            </p:sp>
            <p:sp>
              <p:nvSpPr>
                <p:cNvPr id="49" name="TextBox 48"/>
                <p:cNvSpPr txBox="1"/>
                <p:nvPr/>
              </p:nvSpPr>
              <p:spPr>
                <a:xfrm>
                  <a:off x="8668207" y="3525145"/>
                  <a:ext cx="327564"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熊猫置业</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9036465" y="3525145"/>
                  <a:ext cx="327564"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熊猫贸易</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9342270" y="3525145"/>
                  <a:ext cx="327564"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熊猫实业</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9683594" y="3525145"/>
                  <a:ext cx="327564" cy="1639969"/>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熊猫进出口</a:t>
                  </a:r>
                  <a:endParaRPr lang="zh-CN" altLang="en-US" sz="1100" dirty="0">
                    <a:solidFill>
                      <a:schemeClr val="tx1"/>
                    </a:solidFill>
                    <a:latin typeface="微软雅黑" panose="020B0503020204020204" pitchFamily="34" charset="-122"/>
                    <a:ea typeface="微软雅黑" panose="020B0503020204020204" pitchFamily="34" charset="-122"/>
                  </a:endParaRPr>
                </a:p>
              </p:txBody>
            </p:sp>
          </p:grpSp>
          <p:grpSp>
            <p:nvGrpSpPr>
              <p:cNvPr id="11" name="组合 94"/>
              <p:cNvGrpSpPr/>
              <p:nvPr/>
            </p:nvGrpSpPr>
            <p:grpSpPr>
              <a:xfrm>
                <a:off x="1237422" y="2501100"/>
                <a:ext cx="3143272" cy="2422792"/>
                <a:chOff x="1237422" y="2715414"/>
                <a:chExt cx="3143272" cy="2422792"/>
              </a:xfrm>
            </p:grpSpPr>
            <p:sp>
              <p:nvSpPr>
                <p:cNvPr id="25" name="TextBox 24"/>
                <p:cNvSpPr txBox="1"/>
                <p:nvPr/>
              </p:nvSpPr>
              <p:spPr>
                <a:xfrm>
                  <a:off x="1395111" y="3524392"/>
                  <a:ext cx="389576" cy="1612955"/>
                </a:xfrm>
                <a:prstGeom prst="rect">
                  <a:avLst/>
                </a:prstGeom>
                <a:solidFill>
                  <a:schemeClr val="accent1">
                    <a:lumMod val="60000"/>
                    <a:lumOff val="40000"/>
                  </a:schemeClr>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熊猫平板</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729717" y="3525225"/>
                  <a:ext cx="389576" cy="1612955"/>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熊猫液晶</a:t>
                  </a:r>
                </a:p>
              </p:txBody>
            </p:sp>
            <p:sp>
              <p:nvSpPr>
                <p:cNvPr id="35" name="TextBox 34"/>
                <p:cNvSpPr txBox="1"/>
                <p:nvPr/>
              </p:nvSpPr>
              <p:spPr>
                <a:xfrm>
                  <a:off x="2035522" y="3525251"/>
                  <a:ext cx="389576" cy="1612955"/>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液晶材料</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341327" y="3525225"/>
                  <a:ext cx="389576" cy="1612955"/>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熊猫制造</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647132" y="3525225"/>
                  <a:ext cx="389576" cy="1612955"/>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熊猫触控</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258742" y="3525225"/>
                  <a:ext cx="389576" cy="1612955"/>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熊猫照明</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594876" y="3525225"/>
                  <a:ext cx="389576" cy="1612955"/>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深圳京华</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53" name="Rectangle 9"/>
                <p:cNvSpPr>
                  <a:spLocks noChangeArrowheads="1"/>
                </p:cNvSpPr>
                <p:nvPr/>
              </p:nvSpPr>
              <p:spPr bwMode="auto">
                <a:xfrm>
                  <a:off x="1237422" y="2715414"/>
                  <a:ext cx="3143272" cy="744492"/>
                </a:xfrm>
                <a:prstGeom prst="rect">
                  <a:avLst/>
                </a:prstGeom>
                <a:solidFill>
                  <a:schemeClr val="bg2">
                    <a:lumMod val="20000"/>
                    <a:lumOff val="80000"/>
                  </a:schemeClr>
                </a:solidFill>
                <a:ln w="6350" algn="ctr">
                  <a:solidFill>
                    <a:schemeClr val="bg1">
                      <a:lumMod val="85000"/>
                    </a:schemeClr>
                  </a:solidFill>
                  <a:miter lim="800000"/>
                </a:ln>
                <a:effectLst>
                  <a:outerShdw dist="17961" dir="2700000" algn="ctr" rotWithShape="0">
                    <a:srgbClr val="808080"/>
                  </a:outerShdw>
                </a:effectLst>
              </p:spPr>
              <p:txBody>
                <a:bodyPr wrap="none" tIns="91440" bIns="91440" anchor="ctr" anchorCtr="0"/>
                <a:lstStyle/>
                <a:p>
                  <a:pPr algn="ctr">
                    <a:lnSpc>
                      <a:spcPct val="100000"/>
                    </a:lnSpc>
                    <a:defRPr/>
                  </a:pPr>
                  <a:r>
                    <a:rPr lang="zh-CN" altLang="en-US" sz="1400" dirty="0" smtClean="0">
                      <a:latin typeface="微软雅黑" panose="020B0503020204020204" pitchFamily="34" charset="-122"/>
                      <a:ea typeface="微软雅黑" panose="020B0503020204020204" pitchFamily="34" charset="-122"/>
                    </a:rPr>
                    <a:t>新型显示事业部</a:t>
                  </a:r>
                  <a:endParaRPr lang="en-US" altLang="zh-CN" sz="1400" dirty="0" smtClean="0">
                    <a:latin typeface="微软雅黑" panose="020B0503020204020204" pitchFamily="34" charset="-122"/>
                    <a:ea typeface="微软雅黑" panose="020B0503020204020204" pitchFamily="34" charset="-122"/>
                  </a:endParaRPr>
                </a:p>
                <a:p>
                  <a:pPr algn="ctr">
                    <a:lnSpc>
                      <a:spcPct val="100000"/>
                    </a:lnSpc>
                    <a:defRPr/>
                  </a:pPr>
                  <a:r>
                    <a:rPr lang="zh-CN" altLang="en-US" sz="1100" dirty="0" smtClean="0">
                      <a:latin typeface="微软雅黑" panose="020B0503020204020204" pitchFamily="34" charset="-122"/>
                      <a:ea typeface="微软雅黑" panose="020B0503020204020204" pitchFamily="34" charset="-122"/>
                    </a:rPr>
                    <a:t>（南京华东电子信息科技股份有限公司）</a:t>
                  </a:r>
                  <a:endParaRPr lang="en-US" altLang="zh-CN" sz="11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2952937" y="3525225"/>
                  <a:ext cx="389576" cy="1612955"/>
                </a:xfrm>
                <a:prstGeom prst="rect">
                  <a:avLst/>
                </a:prstGeom>
                <a:solidFill>
                  <a:schemeClr val="accent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熊猫晶体</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grpSp>
        <p:sp>
          <p:nvSpPr>
            <p:cNvPr id="100" name="TextBox 99"/>
            <p:cNvSpPr txBox="1"/>
            <p:nvPr/>
          </p:nvSpPr>
          <p:spPr>
            <a:xfrm>
              <a:off x="6991514" y="3382349"/>
              <a:ext cx="389576" cy="1619081"/>
            </a:xfrm>
            <a:prstGeom prst="rect">
              <a:avLst/>
            </a:prstGeom>
            <a:solidFill>
              <a:schemeClr val="tx2">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vert="wordArtVertRtl" wrap="square" rtlCol="0" anchor="ctr" anchorCtr="0">
              <a:noAutofit/>
            </a:bodyPr>
            <a:lstStyle/>
            <a:p>
              <a:r>
                <a:rPr lang="zh-CN" altLang="en-US" sz="1100" dirty="0" smtClean="0">
                  <a:solidFill>
                    <a:schemeClr val="tx1"/>
                  </a:solidFill>
                  <a:latin typeface="微软雅黑" panose="020B0503020204020204" pitchFamily="34" charset="-122"/>
                  <a:ea typeface="微软雅黑" panose="020B0503020204020204" pitchFamily="34" charset="-122"/>
                </a:rPr>
                <a:t>熊猫家电</a:t>
              </a:r>
              <a:endParaRPr lang="zh-CN" altLang="en-US" sz="1100"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79"/>
          <p:cNvSpPr>
            <a:spLocks noChangeArrowheads="1"/>
          </p:cNvSpPr>
          <p:nvPr/>
        </p:nvSpPr>
        <p:spPr bwMode="auto">
          <a:xfrm>
            <a:off x="285720" y="1000110"/>
            <a:ext cx="2166938" cy="474663"/>
          </a:xfrm>
          <a:prstGeom prst="roundRect">
            <a:avLst>
              <a:gd name="adj" fmla="val 50000"/>
            </a:avLst>
          </a:prstGeom>
          <a:gradFill rotWithShape="1">
            <a:gsLst>
              <a:gs pos="0">
                <a:srgbClr val="FFFFFF"/>
              </a:gs>
              <a:gs pos="100000">
                <a:srgbClr val="DDDDDD"/>
              </a:gs>
            </a:gsLst>
            <a:lin ang="5400000" scaled="1"/>
          </a:gradFill>
          <a:ln w="6350">
            <a:solidFill>
              <a:srgbClr val="969696"/>
            </a:solidFill>
            <a:round/>
          </a:ln>
        </p:spPr>
        <p:txBody>
          <a:bodyPr wrap="none" anchor="ctr"/>
          <a:lstStyle/>
          <a:p>
            <a:pPr defTabSz="914400" latinLnBrk="1">
              <a:lnSpc>
                <a:spcPct val="90000"/>
              </a:lnSpc>
            </a:pPr>
            <a:r>
              <a:rPr lang="zh-CN" altLang="en-US" sz="1600" b="1" dirty="0" smtClean="0">
                <a:solidFill>
                  <a:srgbClr val="0066FF"/>
                </a:solidFill>
                <a:latin typeface="宋体" panose="02010600030101010101" pitchFamily="2" charset="-122"/>
              </a:rPr>
              <a:t> </a:t>
            </a:r>
            <a:r>
              <a:rPr lang="zh-CN" altLang="en-US" b="1" dirty="0" smtClean="0">
                <a:solidFill>
                  <a:srgbClr val="0066FF"/>
                </a:solidFill>
                <a:latin typeface="宋体" panose="02010600030101010101" pitchFamily="2" charset="-122"/>
              </a:rPr>
              <a:t>企业介绍</a:t>
            </a:r>
            <a:endParaRPr lang="zh-CN" altLang="en-US" b="1" dirty="0">
              <a:solidFill>
                <a:srgbClr val="0066FF"/>
              </a:solidFill>
              <a:latin typeface="宋体" panose="02010600030101010101" pitchFamily="2" charset="-122"/>
            </a:endParaRPr>
          </a:p>
        </p:txBody>
      </p:sp>
      <p:sp>
        <p:nvSpPr>
          <p:cNvPr id="6" name="TextBox 5"/>
          <p:cNvSpPr txBox="1"/>
          <p:nvPr/>
        </p:nvSpPr>
        <p:spPr>
          <a:xfrm>
            <a:off x="4786314" y="1714488"/>
            <a:ext cx="4143404" cy="3339376"/>
          </a:xfrm>
          <a:prstGeom prst="rect">
            <a:avLst/>
          </a:prstGeom>
          <a:noFill/>
        </p:spPr>
        <p:txBody>
          <a:bodyPr wrap="square" rtlCol="0">
            <a:spAutoFit/>
          </a:bodyPr>
          <a:lstStyle/>
          <a:p>
            <a:pPr>
              <a:lnSpc>
                <a:spcPts val="2600"/>
              </a:lnSpc>
            </a:pPr>
            <a:r>
              <a:rPr lang="zh-CN" altLang="en-US" sz="1200" dirty="0" smtClean="0"/>
              <a:t>    </a:t>
            </a:r>
            <a:r>
              <a:rPr lang="zh-CN" altLang="en-US" sz="1800" dirty="0" smtClean="0">
                <a:latin typeface="仿宋_GB2312" pitchFamily="49" charset="-122"/>
                <a:ea typeface="仿宋_GB2312" pitchFamily="49" charset="-122"/>
              </a:rPr>
              <a:t>南京中电熊猫晶体科技有限公司是中电熊猫信息产业集团旗下晶体元器件制造的核心和重点发展的企业，注册资本</a:t>
            </a:r>
            <a:r>
              <a:rPr lang="en-US" altLang="zh-CN" sz="1800" dirty="0" smtClean="0">
                <a:latin typeface="仿宋_GB2312" pitchFamily="49" charset="-122"/>
                <a:ea typeface="仿宋_GB2312" pitchFamily="49" charset="-122"/>
              </a:rPr>
              <a:t>2.2</a:t>
            </a:r>
            <a:r>
              <a:rPr lang="zh-CN" altLang="en-US" sz="1800" dirty="0" smtClean="0">
                <a:latin typeface="仿宋_GB2312" pitchFamily="49" charset="-122"/>
                <a:ea typeface="仿宋_GB2312" pitchFamily="49" charset="-122"/>
              </a:rPr>
              <a:t>亿元，现有员工</a:t>
            </a:r>
            <a:r>
              <a:rPr lang="en-US" altLang="zh-CN" sz="1800" dirty="0" smtClean="0">
                <a:latin typeface="仿宋_GB2312" pitchFamily="49" charset="-122"/>
                <a:ea typeface="仿宋_GB2312" pitchFamily="49" charset="-122"/>
              </a:rPr>
              <a:t>1000</a:t>
            </a:r>
            <a:r>
              <a:rPr lang="zh-CN" altLang="en-US" sz="1800" dirty="0" smtClean="0">
                <a:latin typeface="仿宋_GB2312" pitchFamily="49" charset="-122"/>
                <a:ea typeface="仿宋_GB2312" pitchFamily="49" charset="-122"/>
              </a:rPr>
              <a:t>余人，总部位于南京市栖霞区经济技术开发区。</a:t>
            </a:r>
            <a:endParaRPr lang="en-US" altLang="zh-CN" sz="1800" dirty="0" smtClean="0">
              <a:latin typeface="仿宋_GB2312" pitchFamily="49" charset="-122"/>
              <a:ea typeface="仿宋_GB2312" pitchFamily="49" charset="-122"/>
            </a:endParaRPr>
          </a:p>
          <a:p>
            <a:pPr>
              <a:lnSpc>
                <a:spcPts val="2600"/>
              </a:lnSpc>
            </a:pPr>
            <a:endParaRPr lang="en-US" altLang="zh-CN" sz="1800" dirty="0" smtClean="0">
              <a:latin typeface="仿宋_GB2312" pitchFamily="49" charset="-122"/>
              <a:ea typeface="仿宋_GB2312" pitchFamily="49" charset="-122"/>
            </a:endParaRPr>
          </a:p>
          <a:p>
            <a:pPr>
              <a:lnSpc>
                <a:spcPts val="2600"/>
              </a:lnSpc>
            </a:pPr>
            <a:r>
              <a:rPr lang="en-US" altLang="zh-CN" sz="1800" dirty="0" smtClean="0">
                <a:latin typeface="仿宋_GB2312" pitchFamily="49" charset="-122"/>
                <a:ea typeface="仿宋_GB2312" pitchFamily="49" charset="-122"/>
              </a:rPr>
              <a:t>  </a:t>
            </a:r>
            <a:r>
              <a:rPr lang="zh-CN" altLang="en-US" sz="1800" dirty="0" smtClean="0">
                <a:latin typeface="仿宋_GB2312" pitchFamily="49" charset="-122"/>
                <a:ea typeface="仿宋_GB2312" pitchFamily="49" charset="-122"/>
              </a:rPr>
              <a:t>公司有深圳晶体和廊坊晶体</a:t>
            </a:r>
            <a:r>
              <a:rPr lang="en-US" altLang="zh-CN" sz="1800" dirty="0" smtClean="0">
                <a:latin typeface="仿宋_GB2312" pitchFamily="49" charset="-122"/>
                <a:ea typeface="仿宋_GB2312" pitchFamily="49" charset="-122"/>
              </a:rPr>
              <a:t>2</a:t>
            </a:r>
            <a:r>
              <a:rPr lang="zh-CN" altLang="en-US" sz="1800" dirty="0" smtClean="0">
                <a:latin typeface="仿宋_GB2312" pitchFamily="49" charset="-122"/>
                <a:ea typeface="仿宋_GB2312" pitchFamily="49" charset="-122"/>
              </a:rPr>
              <a:t>家分公司，在南京晶体总部就业以后，有机会被推荐到深圳和廊坊分公司工作。</a:t>
            </a:r>
            <a:r>
              <a:rPr lang="en-US" altLang="zh-CN" sz="1200" dirty="0" smtClean="0">
                <a:latin typeface="仿宋_GB2312" pitchFamily="49" charset="-122"/>
                <a:ea typeface="仿宋_GB2312" pitchFamily="49" charset="-122"/>
              </a:rPr>
              <a:t>    </a:t>
            </a:r>
          </a:p>
          <a:p>
            <a:endParaRPr lang="zh-CN" altLang="en-US" sz="1600" dirty="0" smtClean="0">
              <a:solidFill>
                <a:srgbClr val="0453F2"/>
              </a:solidFill>
            </a:endParaRPr>
          </a:p>
        </p:txBody>
      </p:sp>
      <p:pic>
        <p:nvPicPr>
          <p:cNvPr id="9" name="图片 1"/>
          <p:cNvPicPr>
            <a:picLocks noChangeAspect="1"/>
          </p:cNvPicPr>
          <p:nvPr/>
        </p:nvPicPr>
        <p:blipFill>
          <a:blip r:embed="rId2" cstate="print"/>
          <a:srcRect/>
          <a:stretch>
            <a:fillRect/>
          </a:stretch>
        </p:blipFill>
        <p:spPr bwMode="auto">
          <a:xfrm>
            <a:off x="285721" y="1809739"/>
            <a:ext cx="3859139" cy="360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LX-moyong">
  <a:themeElements>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上海Nordri专业商务幻灯演示设计">
      <a:majorFont>
        <a:latin typeface="Arial"/>
        <a:ea typeface="黑体"/>
        <a:cs typeface=""/>
      </a:majorFont>
      <a:minorFont>
        <a:latin typeface="Arial"/>
        <a:ea typeface="黑体"/>
        <a:cs typeface=""/>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75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dirty="0">
            <a:latin typeface="黑体" pitchFamily="2" charset="-122"/>
            <a:ea typeface="黑体" pitchFamily="2" charset="-122"/>
          </a:defRPr>
        </a:defPPr>
      </a:lstStyle>
    </a:txDef>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TotalTime>
  <Words>1083</Words>
  <Application>Microsoft Office PowerPoint</Application>
  <PresentationFormat>全屏显示(4:3)</PresentationFormat>
  <Paragraphs>255</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HLX-moyong</vt:lpstr>
      <vt:lpstr>南京中电熊猫晶体科技公司 校园宣讲</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Eric-chen</dc:creator>
  <cp:lastModifiedBy>User</cp:lastModifiedBy>
  <cp:revision>1229</cp:revision>
  <dcterms:created xsi:type="dcterms:W3CDTF">2010-05-20T03:49:00Z</dcterms:created>
  <dcterms:modified xsi:type="dcterms:W3CDTF">2019-09-02T00:38:40Z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