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Lst>
  <p:notesMasterIdLst>
    <p:notesMasterId r:id="rId36"/>
  </p:notesMasterIdLst>
  <p:sldIdLst>
    <p:sldId id="406" r:id="rId4"/>
    <p:sldId id="285" r:id="rId5"/>
    <p:sldId id="277" r:id="rId6"/>
    <p:sldId id="412" r:id="rId7"/>
    <p:sldId id="413" r:id="rId8"/>
    <p:sldId id="448" r:id="rId9"/>
    <p:sldId id="449" r:id="rId10"/>
    <p:sldId id="286" r:id="rId11"/>
    <p:sldId id="287" r:id="rId12"/>
    <p:sldId id="289" r:id="rId13"/>
    <p:sldId id="407" r:id="rId14"/>
    <p:sldId id="408" r:id="rId15"/>
    <p:sldId id="409" r:id="rId16"/>
    <p:sldId id="410" r:id="rId17"/>
    <p:sldId id="451" r:id="rId18"/>
    <p:sldId id="452" r:id="rId19"/>
    <p:sldId id="453" r:id="rId20"/>
    <p:sldId id="460" r:id="rId21"/>
    <p:sldId id="459" r:id="rId22"/>
    <p:sldId id="462" r:id="rId23"/>
    <p:sldId id="461" r:id="rId24"/>
    <p:sldId id="454" r:id="rId25"/>
    <p:sldId id="455" r:id="rId26"/>
    <p:sldId id="456" r:id="rId27"/>
    <p:sldId id="457" r:id="rId28"/>
    <p:sldId id="463" r:id="rId29"/>
    <p:sldId id="464" r:id="rId30"/>
    <p:sldId id="465" r:id="rId31"/>
    <p:sldId id="466" r:id="rId32"/>
    <p:sldId id="467" r:id="rId33"/>
    <p:sldId id="458" r:id="rId34"/>
    <p:sldId id="284"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5">
          <p15:clr>
            <a:srgbClr val="A4A3A4"/>
          </p15:clr>
        </p15:guide>
        <p15:guide id="2" pos="47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E7"/>
    <a:srgbClr val="AD1514"/>
    <a:srgbClr val="C23136"/>
    <a:srgbClr val="FFFFFF"/>
    <a:srgbClr val="C46608"/>
    <a:srgbClr val="CE5F04"/>
    <a:srgbClr val="5B9BD5"/>
    <a:srgbClr val="D3FC20"/>
    <a:srgbClr val="FAAAA8"/>
    <a:srgbClr val="F98E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886" autoAdjust="0"/>
  </p:normalViewPr>
  <p:slideViewPr>
    <p:cSldViewPr snapToGrid="0" showGuides="1">
      <p:cViewPr varScale="1">
        <p:scale>
          <a:sx n="109" d="100"/>
          <a:sy n="109" d="100"/>
        </p:scale>
        <p:origin x="612" y="558"/>
      </p:cViewPr>
      <p:guideLst>
        <p:guide orient="horz" pos="2275"/>
        <p:guide pos="47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88F12-3A86-48E4-8F76-5EC9FF469292}" type="datetimeFigureOut">
              <a:rPr lang="zh-CN" altLang="en-US" smtClean="0"/>
              <a:t>2019/9/23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CF378-4CF9-45F1-A7D9-0CAC4FD0CA7C}" type="slidenum">
              <a:rPr lang="zh-CN" altLang="en-US" smtClean="0"/>
              <a:t>‹#›</a:t>
            </a:fld>
            <a:endParaRPr lang="zh-CN" altLang="en-US"/>
          </a:p>
        </p:txBody>
      </p:sp>
    </p:spTree>
    <p:extLst>
      <p:ext uri="{BB962C8B-B14F-4D97-AF65-F5344CB8AC3E}">
        <p14:creationId xmlns:p14="http://schemas.microsoft.com/office/powerpoint/2010/main" val="201618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xfrm>
            <a:off x="381000" y="685800"/>
            <a:ext cx="6096000" cy="3429000"/>
          </a:xfrm>
        </p:spPr>
      </p:sp>
      <p:sp>
        <p:nvSpPr>
          <p:cNvPr id="7171" name="备注占位符 2"/>
          <p:cNvSpPr>
            <a:spLocks noGrp="1"/>
          </p:cNvSpPr>
          <p:nvPr>
            <p:ph type="body" idx="1"/>
          </p:nvPr>
        </p:nvSpPr>
        <p:spPr>
          <a:noFill/>
        </p:spPr>
        <p:txBody>
          <a:bodyPr/>
          <a:lstStyle/>
          <a:p>
            <a:endParaRPr lang="zh-CN" altLang="en-US"/>
          </a:p>
        </p:txBody>
      </p:sp>
      <p:sp>
        <p:nvSpPr>
          <p:cNvPr id="7172"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fld id="{C8A2B791-F294-4050-9AFA-9A68E8CC97E1}" type="slidenum">
              <a:rPr lang="zh-CN" altLang="en-US" smtClean="0"/>
              <a:t>1</a:t>
            </a:fld>
            <a:endParaRPr lang="en-US" altLang="zh-CN"/>
          </a:p>
        </p:txBody>
      </p:sp>
    </p:spTree>
    <p:extLst>
      <p:ext uri="{BB962C8B-B14F-4D97-AF65-F5344CB8AC3E}">
        <p14:creationId xmlns:p14="http://schemas.microsoft.com/office/powerpoint/2010/main" val="402223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charset="0"/>
                <a:ea typeface="宋体" panose="02010600030101010101" pitchFamily="2" charset="-122"/>
              </a:rPr>
              <a:t>3</a:t>
            </a:fld>
            <a:endParaRPr lang="zh-CN" altLang="en-US" sz="1200">
              <a:latin typeface="Calibri" panose="020F0502020204030204" charset="0"/>
              <a:ea typeface="宋体" panose="02010600030101010101" pitchFamily="2" charset="-122"/>
            </a:endParaRPr>
          </a:p>
        </p:txBody>
      </p:sp>
    </p:spTree>
    <p:extLst>
      <p:ext uri="{BB962C8B-B14F-4D97-AF65-F5344CB8AC3E}">
        <p14:creationId xmlns:p14="http://schemas.microsoft.com/office/powerpoint/2010/main" val="1225384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5EF9847F-B778-402C-99BE-F8B52201F5E9}" type="datetimeFigureOut">
              <a:rPr lang="zh-CN" altLang="en-US" smtClean="0"/>
              <a:t>2019/9/23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2019/9/23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ABA939-671D-41A8-B9FB-10AC9B55CD06}" type="datetimeFigureOut">
              <a:rPr lang="zh-CN" altLang="en-US" smtClean="0"/>
              <a:t>2019/9/23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90D4B4-C07B-4538-8678-1CD0AAA80C01}"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50"/>
                                        <p:tgtEl>
                                          <p:spTgt spid="4"/>
                                        </p:tgtEl>
                                      </p:cBhvr>
                                    </p:animEffect>
                                  </p:childTnLst>
                                </p:cTn>
                              </p:par>
                              <p:par>
                                <p:cTn id="11" presetID="10" presetClass="entr" presetSubtype="0" fill="hold" nodeType="with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750"/>
                                        <p:tgtEl>
                                          <p:spTgt spid="5"/>
                                        </p:tgtEl>
                                      </p:cBhvr>
                                    </p:animEffect>
                                  </p:childTnLst>
                                </p:cTn>
                              </p:par>
                              <p:par>
                                <p:cTn id="14" presetID="10" presetClass="exit" presetSubtype="0" fill="hold" nodeType="withEffect">
                                  <p:stCondLst>
                                    <p:cond delay="3000"/>
                                  </p:stCondLst>
                                  <p:childTnLst>
                                    <p:animEffect transition="out" filter="fade">
                                      <p:cBhvr>
                                        <p:cTn id="15" dur="750"/>
                                        <p:tgtEl>
                                          <p:spTgt spid="5"/>
                                        </p:tgtEl>
                                      </p:cBhvr>
                                    </p:animEffect>
                                    <p:set>
                                      <p:cBhvr>
                                        <p:cTn id="16" dur="1" fill="hold">
                                          <p:stCondLst>
                                            <p:cond delay="749"/>
                                          </p:stCondLst>
                                        </p:cTn>
                                        <p:tgtEl>
                                          <p:spTgt spid="5"/>
                                        </p:tgtEl>
                                        <p:attrNameLst>
                                          <p:attrName>style.visibility</p:attrName>
                                        </p:attrNameLst>
                                      </p:cBhvr>
                                      <p:to>
                                        <p:strVal val="hidden"/>
                                      </p:to>
                                    </p:set>
                                  </p:childTnLst>
                                </p:cTn>
                              </p:par>
                              <p:par>
                                <p:cTn id="17" presetID="10" presetClass="entr" presetSubtype="0" fill="hold" nodeType="withEffect">
                                  <p:stCondLst>
                                    <p:cond delay="4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childTnLst>
                                </p:cTn>
                              </p:par>
                              <p:par>
                                <p:cTn id="20" presetID="10" presetClass="exit" presetSubtype="0" fill="hold" nodeType="withEffect">
                                  <p:stCondLst>
                                    <p:cond delay="5000"/>
                                  </p:stCondLst>
                                  <p:childTnLst>
                                    <p:animEffect transition="out" filter="fade">
                                      <p:cBhvr>
                                        <p:cTn id="21" dur="750"/>
                                        <p:tgtEl>
                                          <p:spTgt spid="5"/>
                                        </p:tgtEl>
                                      </p:cBhvr>
                                    </p:animEffect>
                                    <p:set>
                                      <p:cBhvr>
                                        <p:cTn id="22" dur="1" fill="hold">
                                          <p:stCondLst>
                                            <p:cond delay="749"/>
                                          </p:stCondLst>
                                        </p:cTn>
                                        <p:tgtEl>
                                          <p:spTgt spid="5"/>
                                        </p:tgtEl>
                                        <p:attrNameLst>
                                          <p:attrName>style.visibility</p:attrName>
                                        </p:attrNameLst>
                                      </p:cBhvr>
                                      <p:to>
                                        <p:strVal val="hidden"/>
                                      </p:to>
                                    </p:set>
                                  </p:childTnLst>
                                </p:cTn>
                              </p:par>
                              <p:par>
                                <p:cTn id="23" presetID="10" presetClass="entr" presetSubtype="0" fill="hold" nodeType="withEffect">
                                  <p:stCondLst>
                                    <p:cond delay="6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50"/>
                                        <p:tgtEl>
                                          <p:spTgt spid="5"/>
                                        </p:tgtEl>
                                      </p:cBhvr>
                                    </p:animEffect>
                                  </p:childTnLst>
                                </p:cTn>
                              </p:par>
                              <p:par>
                                <p:cTn id="26" presetID="10" presetClass="exit" presetSubtype="0" fill="hold" nodeType="withEffect">
                                  <p:stCondLst>
                                    <p:cond delay="7000"/>
                                  </p:stCondLst>
                                  <p:childTnLst>
                                    <p:animEffect transition="out" filter="fade">
                                      <p:cBhvr>
                                        <p:cTn id="27" dur="750"/>
                                        <p:tgtEl>
                                          <p:spTgt spid="5"/>
                                        </p:tgtEl>
                                      </p:cBhvr>
                                    </p:animEffect>
                                    <p:set>
                                      <p:cBhvr>
                                        <p:cTn id="28" dur="1" fill="hold">
                                          <p:stCondLst>
                                            <p:cond delay="749"/>
                                          </p:stCondLst>
                                        </p:cTn>
                                        <p:tgtEl>
                                          <p:spTgt spid="5"/>
                                        </p:tgtEl>
                                        <p:attrNameLst>
                                          <p:attrName>style.visibility</p:attrName>
                                        </p:attrNameLst>
                                      </p:cBhvr>
                                      <p:to>
                                        <p:strVal val="hidden"/>
                                      </p:to>
                                    </p:set>
                                  </p:childTnLst>
                                </p:cTn>
                              </p:par>
                              <p:par>
                                <p:cTn id="29" presetID="10" presetClass="entr" presetSubtype="0" fill="hold" nodeType="withEffect">
                                  <p:stCondLst>
                                    <p:cond delay="8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前言和目录">
    <p:spTree>
      <p:nvGrpSpPr>
        <p:cNvPr id="1" name=""/>
        <p:cNvGrpSpPr/>
        <p:nvPr/>
      </p:nvGrpSpPr>
      <p:grpSpPr>
        <a:xfrm>
          <a:off x="0" y="0"/>
          <a:ext cx="0" cy="0"/>
          <a:chOff x="0" y="0"/>
          <a:chExt cx="0" cy="0"/>
        </a:xfrm>
      </p:grpSpPr>
      <p:pic>
        <p:nvPicPr>
          <p:cNvPr id="3" name="bg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矩形 3"/>
          <p:cNvSpPr/>
          <p:nvPr userDrawn="1"/>
        </p:nvSpPr>
        <p:spPr>
          <a:xfrm>
            <a:off x="0" y="2280755"/>
            <a:ext cx="12192000" cy="4596314"/>
          </a:xfrm>
          <a:prstGeom prst="rect">
            <a:avLst/>
          </a:prstGeom>
          <a:solidFill>
            <a:srgbClr val="FFF6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 name="矩形 4"/>
          <p:cNvSpPr/>
          <p:nvPr userDrawn="1"/>
        </p:nvSpPr>
        <p:spPr>
          <a:xfrm>
            <a:off x="0" y="2373297"/>
            <a:ext cx="12192000" cy="4513028"/>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Tree>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24" y="-1"/>
            <a:ext cx="12205924" cy="1833895"/>
          </a:xfrm>
          <a:prstGeom prst="rect">
            <a:avLst/>
          </a:prstGeom>
        </p:spPr>
      </p:pic>
      <p:sp>
        <p:nvSpPr>
          <p:cNvPr id="7" name="矩形 6"/>
          <p:cNvSpPr/>
          <p:nvPr userDrawn="1"/>
        </p:nvSpPr>
        <p:spPr>
          <a:xfrm>
            <a:off x="0" y="1215634"/>
            <a:ext cx="12192000" cy="5642366"/>
          </a:xfrm>
          <a:prstGeom prst="rect">
            <a:avLst/>
          </a:prstGeom>
          <a:solidFill>
            <a:srgbClr val="FFF6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nvSpPr>
        <p:spPr>
          <a:xfrm>
            <a:off x="0" y="1317875"/>
            <a:ext cx="12192000" cy="5540125"/>
          </a:xfrm>
          <a:prstGeom prst="rect">
            <a:avLst/>
          </a:prstGeom>
          <a:solidFill>
            <a:srgbClr val="FF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userDrawn="1"/>
        </p:nvGrpSpPr>
        <p:grpSpPr>
          <a:xfrm>
            <a:off x="249046" y="144742"/>
            <a:ext cx="6597439" cy="1049626"/>
            <a:chOff x="249046" y="144742"/>
            <a:chExt cx="6597439" cy="1049626"/>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046" y="144742"/>
              <a:ext cx="1229208" cy="1049626"/>
            </a:xfrm>
            <a:prstGeom prst="rect">
              <a:avLst/>
            </a:prstGeom>
          </p:spPr>
        </p:pic>
        <p:sp>
          <p:nvSpPr>
            <p:cNvPr id="10" name="矩形 9"/>
            <p:cNvSpPr/>
            <p:nvPr userDrawn="1"/>
          </p:nvSpPr>
          <p:spPr>
            <a:xfrm>
              <a:off x="1536820" y="219759"/>
              <a:ext cx="3932487" cy="615553"/>
            </a:xfrm>
            <a:prstGeom prst="rect">
              <a:avLst/>
            </a:prstGeom>
          </p:spPr>
          <p:txBody>
            <a:bodyPr wrap="none">
              <a:spAutoFit/>
            </a:bodyPr>
            <a:lstStyle/>
            <a:p>
              <a:r>
                <a:rPr lang="zh-CN" altLang="en-US" sz="3400" b="1">
                  <a:gradFill>
                    <a:gsLst>
                      <a:gs pos="33000">
                        <a:srgbClr val="E84C22">
                          <a:lumMod val="5000"/>
                          <a:lumOff val="95000"/>
                        </a:srgbClr>
                      </a:gs>
                      <a:gs pos="82000">
                        <a:srgbClr val="FFFF00"/>
                      </a:gs>
                      <a:gs pos="100000">
                        <a:prstClr val="white"/>
                      </a:gs>
                    </a:gsLst>
                    <a:lin ang="5400000" scaled="1"/>
                  </a:gradFill>
                  <a:effectLst>
                    <a:outerShdw blurRad="50800" dist="76200" dir="2700000" algn="tl" rotWithShape="0">
                      <a:srgbClr val="591300">
                        <a:alpha val="50000"/>
                      </a:srgbClr>
                    </a:outerShdw>
                  </a:effectLst>
                  <a:latin typeface="微软雅黑" panose="020B0503020204020204" pitchFamily="34" charset="-122"/>
                  <a:ea typeface="微软雅黑" panose="020B0503020204020204" pitchFamily="34" charset="-122"/>
                </a:rPr>
                <a:t>不忘初心  继续前进</a:t>
              </a:r>
            </a:p>
          </p:txBody>
        </p:sp>
        <p:sp>
          <p:nvSpPr>
            <p:cNvPr id="12" name="矩形 11"/>
            <p:cNvSpPr/>
            <p:nvPr/>
          </p:nvSpPr>
          <p:spPr>
            <a:xfrm>
              <a:off x="2399434" y="797738"/>
              <a:ext cx="4447051" cy="369332"/>
            </a:xfrm>
            <a:prstGeom prst="rect">
              <a:avLst/>
            </a:prstGeom>
          </p:spPr>
          <p:txBody>
            <a:bodyPr wrap="none">
              <a:spAutoFit/>
            </a:bodyPr>
            <a:lstStyle/>
            <a:p>
              <a:r>
                <a:rPr lang="en-US" altLang="zh-CN">
                  <a:gradFill>
                    <a:gsLst>
                      <a:gs pos="33000">
                        <a:srgbClr val="E84C22">
                          <a:lumMod val="5000"/>
                          <a:lumOff val="95000"/>
                        </a:srgbClr>
                      </a:gs>
                      <a:gs pos="82000">
                        <a:srgbClr val="FFFF00"/>
                      </a:gs>
                      <a:gs pos="100000">
                        <a:prstClr val="white"/>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a:gradFill>
                    <a:gsLst>
                      <a:gs pos="33000">
                        <a:srgbClr val="E84C22">
                          <a:lumMod val="5000"/>
                          <a:lumOff val="95000"/>
                        </a:srgbClr>
                      </a:gs>
                      <a:gs pos="82000">
                        <a:srgbClr val="FFFF00"/>
                      </a:gs>
                      <a:gs pos="100000">
                        <a:prstClr val="white"/>
                      </a:gs>
                    </a:gsLst>
                    <a:lin ang="5400000" scaled="1"/>
                  </a:gra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学习习近平总书记七一重要讲话精神</a:t>
              </a:r>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1" y="6356985"/>
            <a:ext cx="2844800" cy="363855"/>
          </a:xfrm>
          <a:prstGeom prst="rect">
            <a:avLst/>
          </a:prstGeom>
        </p:spPr>
        <p:txBody>
          <a:bodyPr lIns="117226" tIns="58613" rIns="117226" bIns="58613"/>
          <a:lstStyle>
            <a:lvl1pPr fontAlgn="auto">
              <a:spcBef>
                <a:spcPts val="0"/>
              </a:spcBef>
              <a:spcAft>
                <a:spcPts val="0"/>
              </a:spcAft>
              <a:defRPr>
                <a:solidFill>
                  <a:prstClr val="black">
                    <a:tint val="75000"/>
                  </a:prstClr>
                </a:solidFill>
                <a:latin typeface="+mn-lt"/>
                <a:ea typeface="+mn-ea"/>
              </a:defRPr>
            </a:lvl1pPr>
          </a:lstStyle>
          <a:p>
            <a:pPr>
              <a:defRPr/>
            </a:pPr>
            <a:fld id="{8217841A-E651-448D-B801-928C133A1CD4}" type="datetimeFigureOut">
              <a:rPr lang="zh-CN" altLang="en-US"/>
              <a:t>2019/9/23</a:t>
            </a:fld>
            <a:endParaRPr lang="zh-CN" altLang="en-US"/>
          </a:p>
        </p:txBody>
      </p:sp>
      <p:sp>
        <p:nvSpPr>
          <p:cNvPr id="3" name="页脚占位符 2"/>
          <p:cNvSpPr>
            <a:spLocks noGrp="1"/>
          </p:cNvSpPr>
          <p:nvPr>
            <p:ph type="ftr" sz="quarter" idx="11"/>
          </p:nvPr>
        </p:nvSpPr>
        <p:spPr>
          <a:xfrm>
            <a:off x="4165601" y="6356985"/>
            <a:ext cx="3860800" cy="363855"/>
          </a:xfrm>
          <a:prstGeom prst="rect">
            <a:avLst/>
          </a:prstGeom>
        </p:spPr>
        <p:txBody>
          <a:bodyPr lIns="117226" tIns="58613" rIns="117226" bIns="58613"/>
          <a:lstStyle>
            <a:lvl1pPr fontAlgn="auto">
              <a:spcBef>
                <a:spcPts val="0"/>
              </a:spcBef>
              <a:spcAft>
                <a:spcPts val="0"/>
              </a:spcAft>
              <a:defRPr>
                <a:solidFill>
                  <a:prstClr val="black">
                    <a:tint val="75000"/>
                  </a:prstClr>
                </a:solidFill>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8737601" y="6356985"/>
            <a:ext cx="2844800" cy="363855"/>
          </a:xfrm>
          <a:prstGeom prst="rect">
            <a:avLst/>
          </a:prstGeom>
        </p:spPr>
        <p:txBody>
          <a:bodyPr lIns="117226" tIns="58613" rIns="117226" bIns="58613"/>
          <a:lstStyle>
            <a:lvl1pPr fontAlgn="auto">
              <a:spcBef>
                <a:spcPts val="0"/>
              </a:spcBef>
              <a:spcAft>
                <a:spcPts val="0"/>
              </a:spcAft>
              <a:defRPr>
                <a:solidFill>
                  <a:prstClr val="black">
                    <a:tint val="75000"/>
                  </a:prstClr>
                </a:solidFill>
                <a:latin typeface="+mn-lt"/>
                <a:ea typeface="+mn-ea"/>
              </a:defRPr>
            </a:lvl1pPr>
          </a:lstStyle>
          <a:p>
            <a:pPr>
              <a:defRPr/>
            </a:pPr>
            <a:fld id="{90C93ADA-6431-45AA-A1F1-B3FE2DB0BD7B}" type="slidenum">
              <a:rPr lang="zh-CN" altLang="en-US"/>
              <a:t>‹#›</a:t>
            </a:fld>
            <a:endParaRPr lang="zh-CN" altLang="en-US"/>
          </a:p>
        </p:txBody>
      </p:sp>
    </p:spTree>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EF9847F-B778-402C-99BE-F8B52201F5E9}" type="datetimeFigureOut">
              <a:rPr lang="zh-CN" altLang="en-US" smtClean="0"/>
              <a:t>2019/9/23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1CF772-F74F-4C97-8533-6697A577CF72}" type="slidenum">
              <a:rPr lang="zh-CN" altLang="en-US" smtClean="0"/>
              <a:t>‹#›</a:t>
            </a:fld>
            <a:endParaRPr lang="zh-CN" altLang="en-US"/>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grpSp>
        <p:nvGrpSpPr>
          <p:cNvPr id="12" name="组合 11"/>
          <p:cNvGrpSpPr/>
          <p:nvPr userDrawn="1"/>
        </p:nvGrpSpPr>
        <p:grpSpPr>
          <a:xfrm>
            <a:off x="1" y="5916706"/>
            <a:ext cx="12192000" cy="941294"/>
            <a:chOff x="601601" y="215553"/>
            <a:chExt cx="11851341" cy="1197048"/>
          </a:xfrm>
        </p:grpSpPr>
        <p:sp>
          <p:nvSpPr>
            <p:cNvPr id="2" name="矩形 1"/>
            <p:cNvSpPr/>
            <p:nvPr userDrawn="1"/>
          </p:nvSpPr>
          <p:spPr>
            <a:xfrm flipH="1">
              <a:off x="601601" y="215556"/>
              <a:ext cx="11815482" cy="1197045"/>
            </a:xfrm>
            <a:custGeom>
              <a:avLst/>
              <a:gdLst>
                <a:gd name="connsiteX0" fmla="*/ 0 w 12192000"/>
                <a:gd name="connsiteY0" fmla="*/ 0 h 1541930"/>
                <a:gd name="connsiteX1" fmla="*/ 12192000 w 12192000"/>
                <a:gd name="connsiteY1" fmla="*/ 0 h 1541930"/>
                <a:gd name="connsiteX2" fmla="*/ 12192000 w 12192000"/>
                <a:gd name="connsiteY2" fmla="*/ 1541930 h 1541930"/>
                <a:gd name="connsiteX3" fmla="*/ 0 w 12192000"/>
                <a:gd name="connsiteY3" fmla="*/ 1541930 h 1541930"/>
                <a:gd name="connsiteX4" fmla="*/ 0 w 12192000"/>
                <a:gd name="connsiteY4" fmla="*/ 0 h 1541930"/>
                <a:gd name="connsiteX0-1" fmla="*/ 0 w 12192000"/>
                <a:gd name="connsiteY0-2" fmla="*/ 0 h 1541930"/>
                <a:gd name="connsiteX1-3" fmla="*/ 4034118 w 12192000"/>
                <a:gd name="connsiteY1-4" fmla="*/ 645459 h 1541930"/>
                <a:gd name="connsiteX2-5" fmla="*/ 12192000 w 12192000"/>
                <a:gd name="connsiteY2-6" fmla="*/ 0 h 1541930"/>
                <a:gd name="connsiteX3-7" fmla="*/ 12192000 w 12192000"/>
                <a:gd name="connsiteY3-8" fmla="*/ 1541930 h 1541930"/>
                <a:gd name="connsiteX4-9" fmla="*/ 0 w 12192000"/>
                <a:gd name="connsiteY4-10" fmla="*/ 1541930 h 1541930"/>
                <a:gd name="connsiteX5" fmla="*/ 0 w 12192000"/>
                <a:gd name="connsiteY5" fmla="*/ 0 h 1541930"/>
                <a:gd name="connsiteX0-11" fmla="*/ 0 w 12192000"/>
                <a:gd name="connsiteY0-12" fmla="*/ 0 h 1541930"/>
                <a:gd name="connsiteX1-13" fmla="*/ 4034118 w 12192000"/>
                <a:gd name="connsiteY1-14" fmla="*/ 645459 h 1541930"/>
                <a:gd name="connsiteX2-15" fmla="*/ 12192000 w 12192000"/>
                <a:gd name="connsiteY2-16" fmla="*/ 0 h 1541930"/>
                <a:gd name="connsiteX3-17" fmla="*/ 12192000 w 12192000"/>
                <a:gd name="connsiteY3-18" fmla="*/ 1541930 h 1541930"/>
                <a:gd name="connsiteX4-19" fmla="*/ 0 w 12192000"/>
                <a:gd name="connsiteY4-20" fmla="*/ 1541930 h 1541930"/>
                <a:gd name="connsiteX5-21" fmla="*/ 0 w 12192000"/>
                <a:gd name="connsiteY5-22" fmla="*/ 0 h 1541930"/>
                <a:gd name="connsiteX0-23" fmla="*/ 0 w 12192000"/>
                <a:gd name="connsiteY0-24" fmla="*/ 0 h 1541930"/>
                <a:gd name="connsiteX1-25" fmla="*/ 4034118 w 12192000"/>
                <a:gd name="connsiteY1-26" fmla="*/ 645459 h 1541930"/>
                <a:gd name="connsiteX2-27" fmla="*/ 12192000 w 12192000"/>
                <a:gd name="connsiteY2-28" fmla="*/ 0 h 1541930"/>
                <a:gd name="connsiteX3-29" fmla="*/ 12192000 w 12192000"/>
                <a:gd name="connsiteY3-30" fmla="*/ 1541930 h 1541930"/>
                <a:gd name="connsiteX4-31" fmla="*/ 0 w 12192000"/>
                <a:gd name="connsiteY4-32" fmla="*/ 1541930 h 1541930"/>
                <a:gd name="connsiteX5-33" fmla="*/ 0 w 12192000"/>
                <a:gd name="connsiteY5-34" fmla="*/ 0 h 1541930"/>
                <a:gd name="connsiteX0-35" fmla="*/ 0 w 12192000"/>
                <a:gd name="connsiteY0-36" fmla="*/ 40301 h 1582231"/>
                <a:gd name="connsiteX1-37" fmla="*/ 4034118 w 12192000"/>
                <a:gd name="connsiteY1-38" fmla="*/ 685760 h 1582231"/>
                <a:gd name="connsiteX2-39" fmla="*/ 8473348 w 12192000"/>
                <a:gd name="connsiteY2-40" fmla="*/ 822362 h 1582231"/>
                <a:gd name="connsiteX3-41" fmla="*/ 12192000 w 12192000"/>
                <a:gd name="connsiteY3-42" fmla="*/ 40301 h 1582231"/>
                <a:gd name="connsiteX4-43" fmla="*/ 12192000 w 12192000"/>
                <a:gd name="connsiteY4-44" fmla="*/ 1582231 h 1582231"/>
                <a:gd name="connsiteX5-45" fmla="*/ 0 w 12192000"/>
                <a:gd name="connsiteY5-46" fmla="*/ 1582231 h 1582231"/>
                <a:gd name="connsiteX6" fmla="*/ 0 w 12192000"/>
                <a:gd name="connsiteY6" fmla="*/ 40301 h 1582231"/>
                <a:gd name="connsiteX0-47" fmla="*/ 0 w 12192000"/>
                <a:gd name="connsiteY0-48" fmla="*/ 40301 h 1582231"/>
                <a:gd name="connsiteX1-49" fmla="*/ 5810192 w 12192000"/>
                <a:gd name="connsiteY1-50" fmla="*/ 282881 h 1582231"/>
                <a:gd name="connsiteX2-51" fmla="*/ 8473348 w 12192000"/>
                <a:gd name="connsiteY2-52" fmla="*/ 822362 h 1582231"/>
                <a:gd name="connsiteX3-53" fmla="*/ 12192000 w 12192000"/>
                <a:gd name="connsiteY3-54" fmla="*/ 40301 h 1582231"/>
                <a:gd name="connsiteX4-55" fmla="*/ 12192000 w 12192000"/>
                <a:gd name="connsiteY4-56" fmla="*/ 1582231 h 1582231"/>
                <a:gd name="connsiteX5-57" fmla="*/ 0 w 12192000"/>
                <a:gd name="connsiteY5-58" fmla="*/ 1582231 h 1582231"/>
                <a:gd name="connsiteX6-59" fmla="*/ 0 w 12192000"/>
                <a:gd name="connsiteY6-60" fmla="*/ 40301 h 1582231"/>
                <a:gd name="connsiteX0-61" fmla="*/ 0 w 12192000"/>
                <a:gd name="connsiteY0-62" fmla="*/ 40301 h 1582231"/>
                <a:gd name="connsiteX1-63" fmla="*/ 6291213 w 12192000"/>
                <a:gd name="connsiteY1-64" fmla="*/ 401375 h 1582231"/>
                <a:gd name="connsiteX2-65" fmla="*/ 8473348 w 12192000"/>
                <a:gd name="connsiteY2-66" fmla="*/ 822362 h 1582231"/>
                <a:gd name="connsiteX3-67" fmla="*/ 12192000 w 12192000"/>
                <a:gd name="connsiteY3-68" fmla="*/ 40301 h 1582231"/>
                <a:gd name="connsiteX4-69" fmla="*/ 12192000 w 12192000"/>
                <a:gd name="connsiteY4-70" fmla="*/ 1582231 h 1582231"/>
                <a:gd name="connsiteX5-71" fmla="*/ 0 w 12192000"/>
                <a:gd name="connsiteY5-72" fmla="*/ 1582231 h 1582231"/>
                <a:gd name="connsiteX6-73" fmla="*/ 0 w 12192000"/>
                <a:gd name="connsiteY6-74" fmla="*/ 40301 h 1582231"/>
                <a:gd name="connsiteX0-75" fmla="*/ 0 w 12192000"/>
                <a:gd name="connsiteY0-76" fmla="*/ 40301 h 1582231"/>
                <a:gd name="connsiteX1-77" fmla="*/ 6291213 w 12192000"/>
                <a:gd name="connsiteY1-78" fmla="*/ 401375 h 1582231"/>
                <a:gd name="connsiteX2-79" fmla="*/ 8473348 w 12192000"/>
                <a:gd name="connsiteY2-80" fmla="*/ 822362 h 1582231"/>
                <a:gd name="connsiteX3-81" fmla="*/ 12192000 w 12192000"/>
                <a:gd name="connsiteY3-82" fmla="*/ 40301 h 1582231"/>
                <a:gd name="connsiteX4-83" fmla="*/ 12192000 w 12192000"/>
                <a:gd name="connsiteY4-84" fmla="*/ 1582231 h 1582231"/>
                <a:gd name="connsiteX5-85" fmla="*/ 0 w 12192000"/>
                <a:gd name="connsiteY5-86" fmla="*/ 1582231 h 1582231"/>
                <a:gd name="connsiteX6-87" fmla="*/ 0 w 12192000"/>
                <a:gd name="connsiteY6-88" fmla="*/ 40301 h 15822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59" y="connsiteY6-60"/>
                </a:cxn>
              </a:cxnLst>
              <a:rect l="l" t="t" r="r" b="b"/>
              <a:pathLst>
                <a:path w="12192000" h="1582231">
                  <a:moveTo>
                    <a:pt x="0" y="40301"/>
                  </a:moveTo>
                  <a:cubicBezTo>
                    <a:pt x="2032000" y="40301"/>
                    <a:pt x="3011228" y="602328"/>
                    <a:pt x="6291213" y="401375"/>
                  </a:cubicBezTo>
                  <a:cubicBezTo>
                    <a:pt x="7675686" y="417174"/>
                    <a:pt x="7113701" y="929939"/>
                    <a:pt x="8473348" y="822362"/>
                  </a:cubicBezTo>
                  <a:cubicBezTo>
                    <a:pt x="9832995" y="714785"/>
                    <a:pt x="11544474" y="-200888"/>
                    <a:pt x="12192000" y="40301"/>
                  </a:cubicBezTo>
                  <a:lnTo>
                    <a:pt x="12192000" y="1582231"/>
                  </a:lnTo>
                  <a:lnTo>
                    <a:pt x="0" y="1582231"/>
                  </a:lnTo>
                  <a:lnTo>
                    <a:pt x="0" y="40301"/>
                  </a:lnTo>
                  <a:close/>
                </a:path>
              </a:pathLst>
            </a:custGeom>
            <a:solidFill>
              <a:srgbClr val="AD1514">
                <a:alpha val="7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flipV="1">
              <a:off x="601601" y="215555"/>
              <a:ext cx="11851341" cy="1197045"/>
            </a:xfrm>
            <a:custGeom>
              <a:avLst/>
              <a:gdLst>
                <a:gd name="connsiteX0" fmla="*/ 0 w 12192000"/>
                <a:gd name="connsiteY0" fmla="*/ 0 h 1541930"/>
                <a:gd name="connsiteX1" fmla="*/ 12192000 w 12192000"/>
                <a:gd name="connsiteY1" fmla="*/ 0 h 1541930"/>
                <a:gd name="connsiteX2" fmla="*/ 12192000 w 12192000"/>
                <a:gd name="connsiteY2" fmla="*/ 1541930 h 1541930"/>
                <a:gd name="connsiteX3" fmla="*/ 0 w 12192000"/>
                <a:gd name="connsiteY3" fmla="*/ 1541930 h 1541930"/>
                <a:gd name="connsiteX4" fmla="*/ 0 w 12192000"/>
                <a:gd name="connsiteY4" fmla="*/ 0 h 1541930"/>
                <a:gd name="connsiteX0-1" fmla="*/ 0 w 12192000"/>
                <a:gd name="connsiteY0-2" fmla="*/ 0 h 1541930"/>
                <a:gd name="connsiteX1-3" fmla="*/ 12192000 w 12192000"/>
                <a:gd name="connsiteY1-4" fmla="*/ 0 h 1541930"/>
                <a:gd name="connsiteX2-5" fmla="*/ 12192000 w 12192000"/>
                <a:gd name="connsiteY2-6" fmla="*/ 1541930 h 1541930"/>
                <a:gd name="connsiteX3-7" fmla="*/ 5934635 w 12192000"/>
                <a:gd name="connsiteY3-8" fmla="*/ 753035 h 1541930"/>
                <a:gd name="connsiteX4-9" fmla="*/ 0 w 12192000"/>
                <a:gd name="connsiteY4-10" fmla="*/ 1541930 h 1541930"/>
                <a:gd name="connsiteX5" fmla="*/ 0 w 12192000"/>
                <a:gd name="connsiteY5" fmla="*/ 0 h 1541930"/>
                <a:gd name="connsiteX0-11" fmla="*/ 0 w 12192000"/>
                <a:gd name="connsiteY0-12" fmla="*/ 0 h 1541930"/>
                <a:gd name="connsiteX1-13" fmla="*/ 12192000 w 12192000"/>
                <a:gd name="connsiteY1-14" fmla="*/ 0 h 1541930"/>
                <a:gd name="connsiteX2-15" fmla="*/ 12192000 w 12192000"/>
                <a:gd name="connsiteY2-16" fmla="*/ 1541930 h 1541930"/>
                <a:gd name="connsiteX3-17" fmla="*/ 4440608 w 12192000"/>
                <a:gd name="connsiteY3-18" fmla="*/ 376518 h 1541930"/>
                <a:gd name="connsiteX4-19" fmla="*/ 0 w 12192000"/>
                <a:gd name="connsiteY4-20" fmla="*/ 1541930 h 1541930"/>
                <a:gd name="connsiteX5-21" fmla="*/ 0 w 12192000"/>
                <a:gd name="connsiteY5-22" fmla="*/ 0 h 1541930"/>
                <a:gd name="connsiteX0-23" fmla="*/ 0 w 12192000"/>
                <a:gd name="connsiteY0-24" fmla="*/ 0 h 1541930"/>
                <a:gd name="connsiteX1-25" fmla="*/ 12192000 w 12192000"/>
                <a:gd name="connsiteY1-26" fmla="*/ 0 h 1541930"/>
                <a:gd name="connsiteX2-27" fmla="*/ 12192000 w 12192000"/>
                <a:gd name="connsiteY2-28" fmla="*/ 1541930 h 1541930"/>
                <a:gd name="connsiteX3-29" fmla="*/ 4440608 w 12192000"/>
                <a:gd name="connsiteY3-30" fmla="*/ 376518 h 1541930"/>
                <a:gd name="connsiteX4-31" fmla="*/ 0 w 12192000"/>
                <a:gd name="connsiteY4-32" fmla="*/ 1541930 h 1541930"/>
                <a:gd name="connsiteX5-33" fmla="*/ 0 w 12192000"/>
                <a:gd name="connsiteY5-34" fmla="*/ 0 h 1541930"/>
                <a:gd name="connsiteX0-35" fmla="*/ 0 w 12192000"/>
                <a:gd name="connsiteY0-36" fmla="*/ 0 h 1541930"/>
                <a:gd name="connsiteX1-37" fmla="*/ 12192000 w 12192000"/>
                <a:gd name="connsiteY1-38" fmla="*/ 0 h 1541930"/>
                <a:gd name="connsiteX2-39" fmla="*/ 12192000 w 12192000"/>
                <a:gd name="connsiteY2-40" fmla="*/ 1541930 h 1541930"/>
                <a:gd name="connsiteX3-41" fmla="*/ 4440608 w 12192000"/>
                <a:gd name="connsiteY3-42" fmla="*/ 376518 h 1541930"/>
                <a:gd name="connsiteX4-43" fmla="*/ 0 w 12192000"/>
                <a:gd name="connsiteY4-44" fmla="*/ 1541930 h 1541930"/>
                <a:gd name="connsiteX5-45" fmla="*/ 0 w 12192000"/>
                <a:gd name="connsiteY5-46" fmla="*/ 0 h 1541930"/>
                <a:gd name="connsiteX0-47" fmla="*/ 0 w 12192000"/>
                <a:gd name="connsiteY0-48" fmla="*/ 0 h 1564910"/>
                <a:gd name="connsiteX1-49" fmla="*/ 12192000 w 12192000"/>
                <a:gd name="connsiteY1-50" fmla="*/ 0 h 1564910"/>
                <a:gd name="connsiteX2-51" fmla="*/ 12192000 w 12192000"/>
                <a:gd name="connsiteY2-52" fmla="*/ 1541930 h 1564910"/>
                <a:gd name="connsiteX3-53" fmla="*/ 4440608 w 12192000"/>
                <a:gd name="connsiteY3-54" fmla="*/ 376518 h 1564910"/>
                <a:gd name="connsiteX4-55" fmla="*/ 1069797 w 12192000"/>
                <a:gd name="connsiteY4-56" fmla="*/ 663389 h 1564910"/>
                <a:gd name="connsiteX5-57" fmla="*/ 0 w 12192000"/>
                <a:gd name="connsiteY5-58" fmla="*/ 1541930 h 1564910"/>
                <a:gd name="connsiteX6" fmla="*/ 0 w 12192000"/>
                <a:gd name="connsiteY6" fmla="*/ 0 h 1564910"/>
                <a:gd name="connsiteX0-59" fmla="*/ 0 w 12192000"/>
                <a:gd name="connsiteY0-60" fmla="*/ 0 h 1574263"/>
                <a:gd name="connsiteX1-61" fmla="*/ 12192000 w 12192000"/>
                <a:gd name="connsiteY1-62" fmla="*/ 0 h 1574263"/>
                <a:gd name="connsiteX2-63" fmla="*/ 12192000 w 12192000"/>
                <a:gd name="connsiteY2-64" fmla="*/ 1541930 h 1574263"/>
                <a:gd name="connsiteX3-65" fmla="*/ 4440608 w 12192000"/>
                <a:gd name="connsiteY3-66" fmla="*/ 376518 h 1574263"/>
                <a:gd name="connsiteX4-67" fmla="*/ 1678476 w 12192000"/>
                <a:gd name="connsiteY4-68" fmla="*/ 950260 h 1574263"/>
                <a:gd name="connsiteX5-69" fmla="*/ 0 w 12192000"/>
                <a:gd name="connsiteY5-70" fmla="*/ 1541930 h 1574263"/>
                <a:gd name="connsiteX6-71" fmla="*/ 0 w 12192000"/>
                <a:gd name="connsiteY6-72" fmla="*/ 0 h 1574263"/>
                <a:gd name="connsiteX0-73" fmla="*/ 0 w 12192000"/>
                <a:gd name="connsiteY0-74" fmla="*/ 0 h 1574263"/>
                <a:gd name="connsiteX1-75" fmla="*/ 12192000 w 12192000"/>
                <a:gd name="connsiteY1-76" fmla="*/ 0 h 1574263"/>
                <a:gd name="connsiteX2-77" fmla="*/ 12192000 w 12192000"/>
                <a:gd name="connsiteY2-78" fmla="*/ 1541930 h 1574263"/>
                <a:gd name="connsiteX3-79" fmla="*/ 5602629 w 12192000"/>
                <a:gd name="connsiteY3-80" fmla="*/ 645459 h 1574263"/>
                <a:gd name="connsiteX4-81" fmla="*/ 1678476 w 12192000"/>
                <a:gd name="connsiteY4-82" fmla="*/ 950260 h 1574263"/>
                <a:gd name="connsiteX5-83" fmla="*/ 0 w 12192000"/>
                <a:gd name="connsiteY5-84" fmla="*/ 1541930 h 1574263"/>
                <a:gd name="connsiteX6-85" fmla="*/ 0 w 12192000"/>
                <a:gd name="connsiteY6-86" fmla="*/ 0 h 1574263"/>
                <a:gd name="connsiteX0-87" fmla="*/ 0 w 12192000"/>
                <a:gd name="connsiteY0-88" fmla="*/ 0 h 1575102"/>
                <a:gd name="connsiteX1-89" fmla="*/ 12192000 w 12192000"/>
                <a:gd name="connsiteY1-90" fmla="*/ 0 h 1575102"/>
                <a:gd name="connsiteX2-91" fmla="*/ 12192000 w 12192000"/>
                <a:gd name="connsiteY2-92" fmla="*/ 1541930 h 1575102"/>
                <a:gd name="connsiteX3-93" fmla="*/ 5602629 w 12192000"/>
                <a:gd name="connsiteY3-94" fmla="*/ 645459 h 1575102"/>
                <a:gd name="connsiteX4-95" fmla="*/ 2084261 w 12192000"/>
                <a:gd name="connsiteY4-96" fmla="*/ 968189 h 1575102"/>
                <a:gd name="connsiteX5-97" fmla="*/ 0 w 12192000"/>
                <a:gd name="connsiteY5-98" fmla="*/ 1541930 h 1575102"/>
                <a:gd name="connsiteX6-99" fmla="*/ 0 w 12192000"/>
                <a:gd name="connsiteY6-100" fmla="*/ 0 h 1575102"/>
                <a:gd name="connsiteX0-101" fmla="*/ 0 w 12192000"/>
                <a:gd name="connsiteY0-102" fmla="*/ 0 h 1575102"/>
                <a:gd name="connsiteX1-103" fmla="*/ 12192000 w 12192000"/>
                <a:gd name="connsiteY1-104" fmla="*/ 0 h 1575102"/>
                <a:gd name="connsiteX2-105" fmla="*/ 12192000 w 12192000"/>
                <a:gd name="connsiteY2-106" fmla="*/ 1541930 h 1575102"/>
                <a:gd name="connsiteX3-107" fmla="*/ 5215288 w 12192000"/>
                <a:gd name="connsiteY3-108" fmla="*/ 394448 h 1575102"/>
                <a:gd name="connsiteX4-109" fmla="*/ 2084261 w 12192000"/>
                <a:gd name="connsiteY4-110" fmla="*/ 968189 h 1575102"/>
                <a:gd name="connsiteX5-111" fmla="*/ 0 w 12192000"/>
                <a:gd name="connsiteY5-112" fmla="*/ 1541930 h 1575102"/>
                <a:gd name="connsiteX6-113" fmla="*/ 0 w 12192000"/>
                <a:gd name="connsiteY6-114" fmla="*/ 0 h 1575102"/>
                <a:gd name="connsiteX0-115" fmla="*/ 0 w 12192000"/>
                <a:gd name="connsiteY0-116" fmla="*/ 0 h 1575102"/>
                <a:gd name="connsiteX1-117" fmla="*/ 12192000 w 12192000"/>
                <a:gd name="connsiteY1-118" fmla="*/ 0 h 1575102"/>
                <a:gd name="connsiteX2-119" fmla="*/ 12192000 w 12192000"/>
                <a:gd name="connsiteY2-120" fmla="*/ 1541930 h 1575102"/>
                <a:gd name="connsiteX3-121" fmla="*/ 5215288 w 12192000"/>
                <a:gd name="connsiteY3-122" fmla="*/ 394448 h 1575102"/>
                <a:gd name="connsiteX4-123" fmla="*/ 2084261 w 12192000"/>
                <a:gd name="connsiteY4-124" fmla="*/ 968189 h 1575102"/>
                <a:gd name="connsiteX5-125" fmla="*/ 0 w 12192000"/>
                <a:gd name="connsiteY5-126" fmla="*/ 1541930 h 1575102"/>
                <a:gd name="connsiteX6-127" fmla="*/ 0 w 12192000"/>
                <a:gd name="connsiteY6-128" fmla="*/ 0 h 1575102"/>
                <a:gd name="connsiteX0-129" fmla="*/ 0 w 12192000"/>
                <a:gd name="connsiteY0-130" fmla="*/ 0 h 1575102"/>
                <a:gd name="connsiteX1-131" fmla="*/ 12192000 w 12192000"/>
                <a:gd name="connsiteY1-132" fmla="*/ 0 h 1575102"/>
                <a:gd name="connsiteX2-133" fmla="*/ 12192000 w 12192000"/>
                <a:gd name="connsiteY2-134" fmla="*/ 1541930 h 1575102"/>
                <a:gd name="connsiteX3-135" fmla="*/ 5215288 w 12192000"/>
                <a:gd name="connsiteY3-136" fmla="*/ 394448 h 1575102"/>
                <a:gd name="connsiteX4-137" fmla="*/ 2084261 w 12192000"/>
                <a:gd name="connsiteY4-138" fmla="*/ 968189 h 1575102"/>
                <a:gd name="connsiteX5-139" fmla="*/ 0 w 12192000"/>
                <a:gd name="connsiteY5-140" fmla="*/ 1541930 h 1575102"/>
                <a:gd name="connsiteX6-141" fmla="*/ 0 w 12192000"/>
                <a:gd name="connsiteY6-142" fmla="*/ 0 h 15751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71" y="connsiteY6-72"/>
                </a:cxn>
              </a:cxnLst>
              <a:rect l="l" t="t" r="r" b="b"/>
              <a:pathLst>
                <a:path w="12192000" h="1575102">
                  <a:moveTo>
                    <a:pt x="0" y="0"/>
                  </a:moveTo>
                  <a:lnTo>
                    <a:pt x="12192000" y="0"/>
                  </a:lnTo>
                  <a:lnTo>
                    <a:pt x="12192000" y="1541930"/>
                  </a:lnTo>
                  <a:cubicBezTo>
                    <a:pt x="10333318" y="1535953"/>
                    <a:pt x="8309771" y="1476190"/>
                    <a:pt x="5215288" y="394448"/>
                  </a:cubicBezTo>
                  <a:cubicBezTo>
                    <a:pt x="3051100" y="-137458"/>
                    <a:pt x="2824362" y="773954"/>
                    <a:pt x="2084261" y="968189"/>
                  </a:cubicBezTo>
                  <a:cubicBezTo>
                    <a:pt x="1344160" y="1162424"/>
                    <a:pt x="347377" y="1715248"/>
                    <a:pt x="0" y="1541930"/>
                  </a:cubicBezTo>
                  <a:lnTo>
                    <a:pt x="0" y="0"/>
                  </a:lnTo>
                  <a:close/>
                </a:path>
              </a:pathLst>
            </a:custGeom>
            <a:solidFill>
              <a:srgbClr val="C2313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5"/>
            <p:cNvSpPr/>
            <p:nvPr userDrawn="1"/>
          </p:nvSpPr>
          <p:spPr>
            <a:xfrm flipV="1">
              <a:off x="601601" y="215553"/>
              <a:ext cx="11815482" cy="868949"/>
            </a:xfrm>
            <a:custGeom>
              <a:avLst/>
              <a:gdLst>
                <a:gd name="connsiteX0" fmla="*/ 0 w 12192000"/>
                <a:gd name="connsiteY0" fmla="*/ 0 h 1541930"/>
                <a:gd name="connsiteX1" fmla="*/ 12192000 w 12192000"/>
                <a:gd name="connsiteY1" fmla="*/ 0 h 1541930"/>
                <a:gd name="connsiteX2" fmla="*/ 12192000 w 12192000"/>
                <a:gd name="connsiteY2" fmla="*/ 1541930 h 1541930"/>
                <a:gd name="connsiteX3" fmla="*/ 0 w 12192000"/>
                <a:gd name="connsiteY3" fmla="*/ 1541930 h 1541930"/>
                <a:gd name="connsiteX4" fmla="*/ 0 w 12192000"/>
                <a:gd name="connsiteY4" fmla="*/ 0 h 1541930"/>
                <a:gd name="connsiteX0-1" fmla="*/ 0 w 12192000"/>
                <a:gd name="connsiteY0-2" fmla="*/ 0 h 1541930"/>
                <a:gd name="connsiteX1-3" fmla="*/ 12192000 w 12192000"/>
                <a:gd name="connsiteY1-4" fmla="*/ 0 h 1541930"/>
                <a:gd name="connsiteX2-5" fmla="*/ 12192000 w 12192000"/>
                <a:gd name="connsiteY2-6" fmla="*/ 1541930 h 1541930"/>
                <a:gd name="connsiteX3-7" fmla="*/ 5934635 w 12192000"/>
                <a:gd name="connsiteY3-8" fmla="*/ 753035 h 1541930"/>
                <a:gd name="connsiteX4-9" fmla="*/ 0 w 12192000"/>
                <a:gd name="connsiteY4-10" fmla="*/ 1541930 h 1541930"/>
                <a:gd name="connsiteX5" fmla="*/ 0 w 12192000"/>
                <a:gd name="connsiteY5" fmla="*/ 0 h 1541930"/>
                <a:gd name="connsiteX0-11" fmla="*/ 0 w 12192000"/>
                <a:gd name="connsiteY0-12" fmla="*/ 0 h 1541930"/>
                <a:gd name="connsiteX1-13" fmla="*/ 12192000 w 12192000"/>
                <a:gd name="connsiteY1-14" fmla="*/ 0 h 1541930"/>
                <a:gd name="connsiteX2-15" fmla="*/ 12192000 w 12192000"/>
                <a:gd name="connsiteY2-16" fmla="*/ 1541930 h 1541930"/>
                <a:gd name="connsiteX3-17" fmla="*/ 4440608 w 12192000"/>
                <a:gd name="connsiteY3-18" fmla="*/ 376518 h 1541930"/>
                <a:gd name="connsiteX4-19" fmla="*/ 0 w 12192000"/>
                <a:gd name="connsiteY4-20" fmla="*/ 1541930 h 1541930"/>
                <a:gd name="connsiteX5-21" fmla="*/ 0 w 12192000"/>
                <a:gd name="connsiteY5-22" fmla="*/ 0 h 1541930"/>
                <a:gd name="connsiteX0-23" fmla="*/ 0 w 12192000"/>
                <a:gd name="connsiteY0-24" fmla="*/ 0 h 1541930"/>
                <a:gd name="connsiteX1-25" fmla="*/ 12192000 w 12192000"/>
                <a:gd name="connsiteY1-26" fmla="*/ 0 h 1541930"/>
                <a:gd name="connsiteX2-27" fmla="*/ 12192000 w 12192000"/>
                <a:gd name="connsiteY2-28" fmla="*/ 1541930 h 1541930"/>
                <a:gd name="connsiteX3-29" fmla="*/ 4440608 w 12192000"/>
                <a:gd name="connsiteY3-30" fmla="*/ 376518 h 1541930"/>
                <a:gd name="connsiteX4-31" fmla="*/ 0 w 12192000"/>
                <a:gd name="connsiteY4-32" fmla="*/ 1541930 h 1541930"/>
                <a:gd name="connsiteX5-33" fmla="*/ 0 w 12192000"/>
                <a:gd name="connsiteY5-34" fmla="*/ 0 h 1541930"/>
                <a:gd name="connsiteX0-35" fmla="*/ 0 w 12192000"/>
                <a:gd name="connsiteY0-36" fmla="*/ 0 h 1541930"/>
                <a:gd name="connsiteX1-37" fmla="*/ 12192000 w 12192000"/>
                <a:gd name="connsiteY1-38" fmla="*/ 0 h 1541930"/>
                <a:gd name="connsiteX2-39" fmla="*/ 12192000 w 12192000"/>
                <a:gd name="connsiteY2-40" fmla="*/ 1541930 h 1541930"/>
                <a:gd name="connsiteX3-41" fmla="*/ 4440608 w 12192000"/>
                <a:gd name="connsiteY3-42" fmla="*/ 376518 h 1541930"/>
                <a:gd name="connsiteX4-43" fmla="*/ 0 w 12192000"/>
                <a:gd name="connsiteY4-44" fmla="*/ 1541930 h 1541930"/>
                <a:gd name="connsiteX5-45" fmla="*/ 0 w 12192000"/>
                <a:gd name="connsiteY5-46" fmla="*/ 0 h 1541930"/>
                <a:gd name="connsiteX0-47" fmla="*/ 0 w 12192000"/>
                <a:gd name="connsiteY0-48" fmla="*/ 0 h 1564910"/>
                <a:gd name="connsiteX1-49" fmla="*/ 12192000 w 12192000"/>
                <a:gd name="connsiteY1-50" fmla="*/ 0 h 1564910"/>
                <a:gd name="connsiteX2-51" fmla="*/ 12192000 w 12192000"/>
                <a:gd name="connsiteY2-52" fmla="*/ 1541930 h 1564910"/>
                <a:gd name="connsiteX3-53" fmla="*/ 4440608 w 12192000"/>
                <a:gd name="connsiteY3-54" fmla="*/ 376518 h 1564910"/>
                <a:gd name="connsiteX4-55" fmla="*/ 1069797 w 12192000"/>
                <a:gd name="connsiteY4-56" fmla="*/ 663389 h 1564910"/>
                <a:gd name="connsiteX5-57" fmla="*/ 0 w 12192000"/>
                <a:gd name="connsiteY5-58" fmla="*/ 1541930 h 1564910"/>
                <a:gd name="connsiteX6" fmla="*/ 0 w 12192000"/>
                <a:gd name="connsiteY6" fmla="*/ 0 h 1564910"/>
                <a:gd name="connsiteX0-59" fmla="*/ 0 w 12192000"/>
                <a:gd name="connsiteY0-60" fmla="*/ 0 h 1574263"/>
                <a:gd name="connsiteX1-61" fmla="*/ 12192000 w 12192000"/>
                <a:gd name="connsiteY1-62" fmla="*/ 0 h 1574263"/>
                <a:gd name="connsiteX2-63" fmla="*/ 12192000 w 12192000"/>
                <a:gd name="connsiteY2-64" fmla="*/ 1541930 h 1574263"/>
                <a:gd name="connsiteX3-65" fmla="*/ 4440608 w 12192000"/>
                <a:gd name="connsiteY3-66" fmla="*/ 376518 h 1574263"/>
                <a:gd name="connsiteX4-67" fmla="*/ 1678476 w 12192000"/>
                <a:gd name="connsiteY4-68" fmla="*/ 950260 h 1574263"/>
                <a:gd name="connsiteX5-69" fmla="*/ 0 w 12192000"/>
                <a:gd name="connsiteY5-70" fmla="*/ 1541930 h 1574263"/>
                <a:gd name="connsiteX6-71" fmla="*/ 0 w 12192000"/>
                <a:gd name="connsiteY6-72" fmla="*/ 0 h 1574263"/>
                <a:gd name="connsiteX0-73" fmla="*/ 0 w 12192000"/>
                <a:gd name="connsiteY0-74" fmla="*/ 0 h 1574263"/>
                <a:gd name="connsiteX1-75" fmla="*/ 12192000 w 12192000"/>
                <a:gd name="connsiteY1-76" fmla="*/ 0 h 1574263"/>
                <a:gd name="connsiteX2-77" fmla="*/ 12192000 w 12192000"/>
                <a:gd name="connsiteY2-78" fmla="*/ 1541930 h 1574263"/>
                <a:gd name="connsiteX3-79" fmla="*/ 5602629 w 12192000"/>
                <a:gd name="connsiteY3-80" fmla="*/ 645459 h 1574263"/>
                <a:gd name="connsiteX4-81" fmla="*/ 1678476 w 12192000"/>
                <a:gd name="connsiteY4-82" fmla="*/ 950260 h 1574263"/>
                <a:gd name="connsiteX5-83" fmla="*/ 0 w 12192000"/>
                <a:gd name="connsiteY5-84" fmla="*/ 1541930 h 1574263"/>
                <a:gd name="connsiteX6-85" fmla="*/ 0 w 12192000"/>
                <a:gd name="connsiteY6-86" fmla="*/ 0 h 1574263"/>
                <a:gd name="connsiteX0-87" fmla="*/ 0 w 12192000"/>
                <a:gd name="connsiteY0-88" fmla="*/ 0 h 1575102"/>
                <a:gd name="connsiteX1-89" fmla="*/ 12192000 w 12192000"/>
                <a:gd name="connsiteY1-90" fmla="*/ 0 h 1575102"/>
                <a:gd name="connsiteX2-91" fmla="*/ 12192000 w 12192000"/>
                <a:gd name="connsiteY2-92" fmla="*/ 1541930 h 1575102"/>
                <a:gd name="connsiteX3-93" fmla="*/ 5602629 w 12192000"/>
                <a:gd name="connsiteY3-94" fmla="*/ 645459 h 1575102"/>
                <a:gd name="connsiteX4-95" fmla="*/ 2084261 w 12192000"/>
                <a:gd name="connsiteY4-96" fmla="*/ 968189 h 1575102"/>
                <a:gd name="connsiteX5-97" fmla="*/ 0 w 12192000"/>
                <a:gd name="connsiteY5-98" fmla="*/ 1541930 h 1575102"/>
                <a:gd name="connsiteX6-99" fmla="*/ 0 w 12192000"/>
                <a:gd name="connsiteY6-100" fmla="*/ 0 h 1575102"/>
                <a:gd name="connsiteX0-101" fmla="*/ 0 w 12192000"/>
                <a:gd name="connsiteY0-102" fmla="*/ 0 h 1575102"/>
                <a:gd name="connsiteX1-103" fmla="*/ 12192000 w 12192000"/>
                <a:gd name="connsiteY1-104" fmla="*/ 0 h 1575102"/>
                <a:gd name="connsiteX2-105" fmla="*/ 12192000 w 12192000"/>
                <a:gd name="connsiteY2-106" fmla="*/ 1541930 h 1575102"/>
                <a:gd name="connsiteX3-107" fmla="*/ 5215288 w 12192000"/>
                <a:gd name="connsiteY3-108" fmla="*/ 394448 h 1575102"/>
                <a:gd name="connsiteX4-109" fmla="*/ 2084261 w 12192000"/>
                <a:gd name="connsiteY4-110" fmla="*/ 968189 h 1575102"/>
                <a:gd name="connsiteX5-111" fmla="*/ 0 w 12192000"/>
                <a:gd name="connsiteY5-112" fmla="*/ 1541930 h 1575102"/>
                <a:gd name="connsiteX6-113" fmla="*/ 0 w 12192000"/>
                <a:gd name="connsiteY6-114" fmla="*/ 0 h 1575102"/>
                <a:gd name="connsiteX0-115" fmla="*/ 0 w 12192000"/>
                <a:gd name="connsiteY0-116" fmla="*/ 0 h 1575102"/>
                <a:gd name="connsiteX1-117" fmla="*/ 12192000 w 12192000"/>
                <a:gd name="connsiteY1-118" fmla="*/ 0 h 1575102"/>
                <a:gd name="connsiteX2-119" fmla="*/ 12192000 w 12192000"/>
                <a:gd name="connsiteY2-120" fmla="*/ 1541930 h 1575102"/>
                <a:gd name="connsiteX3-121" fmla="*/ 5215288 w 12192000"/>
                <a:gd name="connsiteY3-122" fmla="*/ 394448 h 1575102"/>
                <a:gd name="connsiteX4-123" fmla="*/ 2084261 w 12192000"/>
                <a:gd name="connsiteY4-124" fmla="*/ 968189 h 1575102"/>
                <a:gd name="connsiteX5-125" fmla="*/ 0 w 12192000"/>
                <a:gd name="connsiteY5-126" fmla="*/ 1541930 h 1575102"/>
                <a:gd name="connsiteX6-127" fmla="*/ 0 w 12192000"/>
                <a:gd name="connsiteY6-128" fmla="*/ 0 h 1575102"/>
                <a:gd name="connsiteX0-129" fmla="*/ 0 w 12192000"/>
                <a:gd name="connsiteY0-130" fmla="*/ 0 h 1575102"/>
                <a:gd name="connsiteX1-131" fmla="*/ 12192000 w 12192000"/>
                <a:gd name="connsiteY1-132" fmla="*/ 0 h 1575102"/>
                <a:gd name="connsiteX2-133" fmla="*/ 12192000 w 12192000"/>
                <a:gd name="connsiteY2-134" fmla="*/ 1541930 h 1575102"/>
                <a:gd name="connsiteX3-135" fmla="*/ 5215288 w 12192000"/>
                <a:gd name="connsiteY3-136" fmla="*/ 394448 h 1575102"/>
                <a:gd name="connsiteX4-137" fmla="*/ 2084261 w 12192000"/>
                <a:gd name="connsiteY4-138" fmla="*/ 968189 h 1575102"/>
                <a:gd name="connsiteX5-139" fmla="*/ 0 w 12192000"/>
                <a:gd name="connsiteY5-140" fmla="*/ 1541930 h 1575102"/>
                <a:gd name="connsiteX6-141" fmla="*/ 0 w 12192000"/>
                <a:gd name="connsiteY6-142" fmla="*/ 0 h 15751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71" y="connsiteY6-72"/>
                </a:cxn>
              </a:cxnLst>
              <a:rect l="l" t="t" r="r" b="b"/>
              <a:pathLst>
                <a:path w="12192000" h="1575102">
                  <a:moveTo>
                    <a:pt x="0" y="0"/>
                  </a:moveTo>
                  <a:lnTo>
                    <a:pt x="12192000" y="0"/>
                  </a:lnTo>
                  <a:lnTo>
                    <a:pt x="12192000" y="1541930"/>
                  </a:lnTo>
                  <a:cubicBezTo>
                    <a:pt x="10333318" y="1535953"/>
                    <a:pt x="8309771" y="1476190"/>
                    <a:pt x="5215288" y="394448"/>
                  </a:cubicBezTo>
                  <a:cubicBezTo>
                    <a:pt x="3051100" y="-137458"/>
                    <a:pt x="2824362" y="773954"/>
                    <a:pt x="2084261" y="968189"/>
                  </a:cubicBezTo>
                  <a:cubicBezTo>
                    <a:pt x="1344160" y="1162424"/>
                    <a:pt x="347377" y="1715248"/>
                    <a:pt x="0" y="1541930"/>
                  </a:cubicBezTo>
                  <a:lnTo>
                    <a:pt x="0" y="0"/>
                  </a:lnTo>
                  <a:close/>
                </a:path>
              </a:pathLst>
            </a:custGeom>
            <a:solidFill>
              <a:srgbClr val="C23136">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5532120"/>
            <a:ext cx="12191999" cy="132588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ABA939-671D-41A8-B9FB-10AC9B55CD06}" type="datetimeFigureOut">
              <a:rPr lang="zh-CN" altLang="en-US" smtClean="0"/>
              <a:t>2019/9/23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0D4B4-C07B-4538-8678-1CD0AAA80C0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sp>
        <p:nvSpPr>
          <p:cNvPr id="7" name="矩形 6"/>
          <p:cNvSpPr/>
          <p:nvPr userDrawn="1"/>
        </p:nvSpPr>
        <p:spPr>
          <a:xfrm>
            <a:off x="170180" y="6962457"/>
            <a:ext cx="144780" cy="1447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矩形 7"/>
          <p:cNvSpPr/>
          <p:nvPr userDrawn="1"/>
        </p:nvSpPr>
        <p:spPr>
          <a:xfrm>
            <a:off x="340360" y="6962457"/>
            <a:ext cx="144780" cy="1447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矩形 8"/>
          <p:cNvSpPr/>
          <p:nvPr userDrawn="1"/>
        </p:nvSpPr>
        <p:spPr>
          <a:xfrm>
            <a:off x="0" y="6962457"/>
            <a:ext cx="144780" cy="14478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0" name="矩形 9"/>
          <p:cNvSpPr/>
          <p:nvPr userDrawn="1"/>
        </p:nvSpPr>
        <p:spPr>
          <a:xfrm>
            <a:off x="510540" y="6962457"/>
            <a:ext cx="144780" cy="144780"/>
          </a:xfrm>
          <a:prstGeom prst="rect">
            <a:avLst/>
          </a:prstGeom>
          <a:solidFill>
            <a:srgbClr val="FFF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8.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8.xml"/><Relationship Id="rId1" Type="http://schemas.openxmlformats.org/officeDocument/2006/relationships/tags" Target="../tags/tag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19.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40.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slideLayout" Target="../slideLayouts/slideLayout2.xml"/><Relationship Id="rId5" Type="http://schemas.openxmlformats.org/officeDocument/2006/relationships/tags" Target="../tags/tag9.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550"/>
          <p:cNvGrpSpPr/>
          <p:nvPr/>
        </p:nvGrpSpPr>
        <p:grpSpPr bwMode="auto">
          <a:xfrm>
            <a:off x="3663489" y="-706216"/>
            <a:ext cx="4780413" cy="4776417"/>
            <a:chOff x="295" y="3475"/>
            <a:chExt cx="1407" cy="1407"/>
          </a:xfrm>
        </p:grpSpPr>
        <p:sp>
          <p:nvSpPr>
            <p:cNvPr id="14" name="Oval 551"/>
            <p:cNvSpPr>
              <a:spLocks noChangeArrowheads="1"/>
            </p:cNvSpPr>
            <p:nvPr/>
          </p:nvSpPr>
          <p:spPr bwMode="auto">
            <a:xfrm>
              <a:off x="295" y="3475"/>
              <a:ext cx="1407" cy="1407"/>
            </a:xfrm>
            <a:prstGeom prst="ellipse">
              <a:avLst/>
            </a:prstGeom>
            <a:gradFill rotWithShape="1">
              <a:gsLst>
                <a:gs pos="0">
                  <a:schemeClr val="bg2"/>
                </a:gs>
                <a:gs pos="100000">
                  <a:schemeClr val="bg2">
                    <a:alpha val="6000"/>
                  </a:schemeClr>
                </a:gs>
              </a:gsLst>
              <a:path path="shape">
                <a:fillToRect l="50000" t="50000" r="50000" b="50000"/>
              </a:path>
            </a:gradFill>
            <a:ln>
              <a:noFill/>
            </a:ln>
            <a:effectLst/>
          </p:spPr>
          <p:txBody>
            <a:bodyPr wrap="none" anchor="ctr"/>
            <a:lstStyle/>
            <a:p>
              <a:pPr fontAlgn="auto">
                <a:spcBef>
                  <a:spcPts val="0"/>
                </a:spcBef>
                <a:spcAft>
                  <a:spcPts val="0"/>
                </a:spcAft>
                <a:defRPr/>
              </a:pPr>
              <a:endParaRPr lang="zh-CN" altLang="en-US">
                <a:latin typeface="+mn-lt"/>
                <a:ea typeface="+mn-ea"/>
              </a:endParaRPr>
            </a:p>
          </p:txBody>
        </p:sp>
        <p:grpSp>
          <p:nvGrpSpPr>
            <p:cNvPr id="16" name="Group 552"/>
            <p:cNvGrpSpPr/>
            <p:nvPr/>
          </p:nvGrpSpPr>
          <p:grpSpPr bwMode="auto">
            <a:xfrm>
              <a:off x="476" y="3657"/>
              <a:ext cx="1050" cy="1050"/>
              <a:chOff x="-6056" y="-2208"/>
              <a:chExt cx="2208" cy="2208"/>
            </a:xfrm>
          </p:grpSpPr>
          <p:sp>
            <p:nvSpPr>
              <p:cNvPr id="17" name="Oval 553"/>
              <p:cNvSpPr>
                <a:spLocks noChangeArrowheads="1"/>
              </p:cNvSpPr>
              <p:nvPr/>
            </p:nvSpPr>
            <p:spPr bwMode="auto">
              <a:xfrm>
                <a:off x="-6056" y="-2132"/>
                <a:ext cx="2132" cy="2132"/>
              </a:xfrm>
              <a:prstGeom prst="ellipse">
                <a:avLst/>
              </a:prstGeom>
              <a:gradFill rotWithShape="1">
                <a:gsLst>
                  <a:gs pos="0">
                    <a:schemeClr val="bg2"/>
                  </a:gs>
                  <a:gs pos="100000">
                    <a:schemeClr val="bg2">
                      <a:alpha val="0"/>
                    </a:schemeClr>
                  </a:gs>
                </a:gsLst>
                <a:path path="shape">
                  <a:fillToRect l="50000" t="50000" r="50000" b="50000"/>
                </a:path>
              </a:gradFill>
              <a:ln w="9525">
                <a:noFill/>
                <a:round/>
              </a:ln>
            </p:spPr>
            <p:txBody>
              <a:bodyPr wrap="none" anchor="ctr"/>
              <a:lstStyle/>
              <a:p>
                <a:endParaRPr lang="zh-CN" altLang="en-US">
                  <a:latin typeface="Calibri" panose="020F0502020204030204" charset="0"/>
                </a:endParaRPr>
              </a:p>
            </p:txBody>
          </p:sp>
          <p:grpSp>
            <p:nvGrpSpPr>
              <p:cNvPr id="18" name="Group 554"/>
              <p:cNvGrpSpPr/>
              <p:nvPr/>
            </p:nvGrpSpPr>
            <p:grpSpPr bwMode="auto">
              <a:xfrm>
                <a:off x="-6056" y="-2208"/>
                <a:ext cx="2208" cy="2208"/>
                <a:chOff x="-4060" y="-879"/>
                <a:chExt cx="2208" cy="2208"/>
              </a:xfrm>
            </p:grpSpPr>
            <p:grpSp>
              <p:nvGrpSpPr>
                <p:cNvPr id="19" name="Group 555"/>
                <p:cNvGrpSpPr/>
                <p:nvPr/>
              </p:nvGrpSpPr>
              <p:grpSpPr bwMode="auto">
                <a:xfrm>
                  <a:off x="-4060" y="-879"/>
                  <a:ext cx="2208" cy="2208"/>
                  <a:chOff x="-3924" y="-788"/>
                  <a:chExt cx="2208" cy="2208"/>
                </a:xfrm>
              </p:grpSpPr>
              <p:grpSp>
                <p:nvGrpSpPr>
                  <p:cNvPr id="40" name="Group 556"/>
                  <p:cNvGrpSpPr>
                    <a:grpSpLocks noChangeAspect="1"/>
                  </p:cNvGrpSpPr>
                  <p:nvPr/>
                </p:nvGrpSpPr>
                <p:grpSpPr bwMode="auto">
                  <a:xfrm>
                    <a:off x="-3924" y="-788"/>
                    <a:ext cx="2208" cy="2202"/>
                    <a:chOff x="168" y="696"/>
                    <a:chExt cx="1429" cy="1429"/>
                  </a:xfrm>
                </p:grpSpPr>
                <p:grpSp>
                  <p:nvGrpSpPr>
                    <p:cNvPr id="48" name="Group 557"/>
                    <p:cNvGrpSpPr>
                      <a:grpSpLocks noChangeAspect="1"/>
                    </p:cNvGrpSpPr>
                    <p:nvPr/>
                  </p:nvGrpSpPr>
                  <p:grpSpPr bwMode="auto">
                    <a:xfrm>
                      <a:off x="854" y="696"/>
                      <a:ext cx="56" cy="1429"/>
                      <a:chOff x="845" y="696"/>
                      <a:chExt cx="56" cy="1429"/>
                    </a:xfrm>
                  </p:grpSpPr>
                  <p:sp>
                    <p:nvSpPr>
                      <p:cNvPr id="52" name="AutoShape 558"/>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53" name="AutoShape 559"/>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nvGrpSpPr>
                    <p:cNvPr id="49" name="Group 560"/>
                    <p:cNvGrpSpPr>
                      <a:grpSpLocks noChangeAspect="1"/>
                    </p:cNvGrpSpPr>
                    <p:nvPr/>
                  </p:nvGrpSpPr>
                  <p:grpSpPr bwMode="auto">
                    <a:xfrm rot="5400000">
                      <a:off x="855" y="696"/>
                      <a:ext cx="56" cy="1429"/>
                      <a:chOff x="845" y="696"/>
                      <a:chExt cx="56" cy="1429"/>
                    </a:xfrm>
                  </p:grpSpPr>
                  <p:sp>
                    <p:nvSpPr>
                      <p:cNvPr id="50" name="AutoShape 561"/>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51" name="AutoShape 562"/>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grpSp>
                <p:nvGrpSpPr>
                  <p:cNvPr id="41" name="Group 563"/>
                  <p:cNvGrpSpPr>
                    <a:grpSpLocks noChangeAspect="1"/>
                  </p:cNvGrpSpPr>
                  <p:nvPr/>
                </p:nvGrpSpPr>
                <p:grpSpPr bwMode="auto">
                  <a:xfrm rot="2700000">
                    <a:off x="-3927" y="-785"/>
                    <a:ext cx="2208" cy="2202"/>
                    <a:chOff x="168" y="696"/>
                    <a:chExt cx="1429" cy="1429"/>
                  </a:xfrm>
                </p:grpSpPr>
                <p:grpSp>
                  <p:nvGrpSpPr>
                    <p:cNvPr id="42" name="Group 564"/>
                    <p:cNvGrpSpPr>
                      <a:grpSpLocks noChangeAspect="1"/>
                    </p:cNvGrpSpPr>
                    <p:nvPr/>
                  </p:nvGrpSpPr>
                  <p:grpSpPr bwMode="auto">
                    <a:xfrm>
                      <a:off x="854" y="696"/>
                      <a:ext cx="56" cy="1429"/>
                      <a:chOff x="845" y="696"/>
                      <a:chExt cx="56" cy="1429"/>
                    </a:xfrm>
                  </p:grpSpPr>
                  <p:sp>
                    <p:nvSpPr>
                      <p:cNvPr id="46" name="AutoShape 565"/>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47" name="AutoShape 566"/>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nvGrpSpPr>
                    <p:cNvPr id="43" name="Group 567"/>
                    <p:cNvGrpSpPr>
                      <a:grpSpLocks noChangeAspect="1"/>
                    </p:cNvGrpSpPr>
                    <p:nvPr/>
                  </p:nvGrpSpPr>
                  <p:grpSpPr bwMode="auto">
                    <a:xfrm rot="5400000">
                      <a:off x="855" y="696"/>
                      <a:ext cx="56" cy="1429"/>
                      <a:chOff x="845" y="696"/>
                      <a:chExt cx="56" cy="1429"/>
                    </a:xfrm>
                  </p:grpSpPr>
                  <p:sp>
                    <p:nvSpPr>
                      <p:cNvPr id="44" name="AutoShape 568"/>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45" name="AutoShape 569"/>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grpSp>
            <p:grpSp>
              <p:nvGrpSpPr>
                <p:cNvPr id="21" name="Group 570"/>
                <p:cNvGrpSpPr/>
                <p:nvPr/>
              </p:nvGrpSpPr>
              <p:grpSpPr bwMode="auto">
                <a:xfrm rot="1320000">
                  <a:off x="-3742" y="-520"/>
                  <a:ext cx="1546" cy="1546"/>
                  <a:chOff x="-3924" y="-788"/>
                  <a:chExt cx="2208" cy="2208"/>
                </a:xfrm>
              </p:grpSpPr>
              <p:grpSp>
                <p:nvGrpSpPr>
                  <p:cNvPr id="22" name="Group 571"/>
                  <p:cNvGrpSpPr>
                    <a:grpSpLocks noChangeAspect="1"/>
                  </p:cNvGrpSpPr>
                  <p:nvPr/>
                </p:nvGrpSpPr>
                <p:grpSpPr bwMode="auto">
                  <a:xfrm>
                    <a:off x="-3924" y="-788"/>
                    <a:ext cx="2208" cy="2202"/>
                    <a:chOff x="168" y="696"/>
                    <a:chExt cx="1429" cy="1429"/>
                  </a:xfrm>
                </p:grpSpPr>
                <p:grpSp>
                  <p:nvGrpSpPr>
                    <p:cNvPr id="34" name="Group 572"/>
                    <p:cNvGrpSpPr>
                      <a:grpSpLocks noChangeAspect="1"/>
                    </p:cNvGrpSpPr>
                    <p:nvPr/>
                  </p:nvGrpSpPr>
                  <p:grpSpPr bwMode="auto">
                    <a:xfrm>
                      <a:off x="854" y="696"/>
                      <a:ext cx="56" cy="1429"/>
                      <a:chOff x="845" y="696"/>
                      <a:chExt cx="56" cy="1429"/>
                    </a:xfrm>
                  </p:grpSpPr>
                  <p:sp>
                    <p:nvSpPr>
                      <p:cNvPr id="38" name="AutoShape 573"/>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39" name="AutoShape 574"/>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nvGrpSpPr>
                    <p:cNvPr id="35" name="Group 575"/>
                    <p:cNvGrpSpPr>
                      <a:grpSpLocks noChangeAspect="1"/>
                    </p:cNvGrpSpPr>
                    <p:nvPr/>
                  </p:nvGrpSpPr>
                  <p:grpSpPr bwMode="auto">
                    <a:xfrm rot="5400000">
                      <a:off x="855" y="696"/>
                      <a:ext cx="56" cy="1429"/>
                      <a:chOff x="845" y="696"/>
                      <a:chExt cx="56" cy="1429"/>
                    </a:xfrm>
                  </p:grpSpPr>
                  <p:sp>
                    <p:nvSpPr>
                      <p:cNvPr id="36" name="AutoShape 576"/>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37" name="AutoShape 577"/>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grpSp>
                <p:nvGrpSpPr>
                  <p:cNvPr id="25" name="Group 578"/>
                  <p:cNvGrpSpPr>
                    <a:grpSpLocks noChangeAspect="1"/>
                  </p:cNvGrpSpPr>
                  <p:nvPr/>
                </p:nvGrpSpPr>
                <p:grpSpPr bwMode="auto">
                  <a:xfrm rot="2700000">
                    <a:off x="-3927" y="-785"/>
                    <a:ext cx="2208" cy="2202"/>
                    <a:chOff x="168" y="696"/>
                    <a:chExt cx="1429" cy="1429"/>
                  </a:xfrm>
                </p:grpSpPr>
                <p:grpSp>
                  <p:nvGrpSpPr>
                    <p:cNvPr id="26" name="Group 579"/>
                    <p:cNvGrpSpPr>
                      <a:grpSpLocks noChangeAspect="1"/>
                    </p:cNvGrpSpPr>
                    <p:nvPr/>
                  </p:nvGrpSpPr>
                  <p:grpSpPr bwMode="auto">
                    <a:xfrm>
                      <a:off x="854" y="696"/>
                      <a:ext cx="56" cy="1429"/>
                      <a:chOff x="845" y="696"/>
                      <a:chExt cx="56" cy="1429"/>
                    </a:xfrm>
                  </p:grpSpPr>
                  <p:sp>
                    <p:nvSpPr>
                      <p:cNvPr id="32" name="AutoShape 580"/>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33" name="AutoShape 581"/>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nvGrpSpPr>
                    <p:cNvPr id="29" name="Group 582"/>
                    <p:cNvGrpSpPr>
                      <a:grpSpLocks noChangeAspect="1"/>
                    </p:cNvGrpSpPr>
                    <p:nvPr/>
                  </p:nvGrpSpPr>
                  <p:grpSpPr bwMode="auto">
                    <a:xfrm rot="5400000">
                      <a:off x="855" y="696"/>
                      <a:ext cx="56" cy="1429"/>
                      <a:chOff x="845" y="696"/>
                      <a:chExt cx="56" cy="1429"/>
                    </a:xfrm>
                  </p:grpSpPr>
                  <p:sp>
                    <p:nvSpPr>
                      <p:cNvPr id="30" name="AutoShape 583"/>
                      <p:cNvSpPr>
                        <a:spLocks noChangeAspect="1" noChangeArrowheads="1"/>
                      </p:cNvSpPr>
                      <p:nvPr/>
                    </p:nvSpPr>
                    <p:spPr bwMode="auto">
                      <a:xfrm>
                        <a:off x="845" y="696"/>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sp>
                    <p:nvSpPr>
                      <p:cNvPr id="31" name="AutoShape 584"/>
                      <p:cNvSpPr>
                        <a:spLocks noChangeAspect="1" noChangeArrowheads="1"/>
                      </p:cNvSpPr>
                      <p:nvPr/>
                    </p:nvSpPr>
                    <p:spPr bwMode="auto">
                      <a:xfrm flipV="1">
                        <a:off x="845" y="1410"/>
                        <a:ext cx="56" cy="715"/>
                      </a:xfrm>
                      <a:prstGeom prst="triangle">
                        <a:avLst>
                          <a:gd name="adj" fmla="val 50000"/>
                        </a:avLst>
                      </a:prstGeom>
                      <a:solidFill>
                        <a:schemeClr val="bg2">
                          <a:alpha val="19000"/>
                        </a:schemeClr>
                      </a:solidFill>
                      <a:ln w="9525">
                        <a:noFill/>
                        <a:miter lim="800000"/>
                      </a:ln>
                    </p:spPr>
                    <p:txBody>
                      <a:bodyPr wrap="none" anchor="ctr"/>
                      <a:lstStyle/>
                      <a:p>
                        <a:endParaRPr lang="zh-CN" altLang="en-US">
                          <a:latin typeface="Calibri" panose="020F0502020204030204" charset="0"/>
                        </a:endParaRPr>
                      </a:p>
                    </p:txBody>
                  </p:sp>
                </p:grpSp>
              </p:grpSp>
            </p:grpSp>
          </p:grpSp>
        </p:grpSp>
      </p:gr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592564"/>
            <a:ext cx="3302892" cy="3264186"/>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6269" y="3882858"/>
            <a:ext cx="4006047" cy="296744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366580"/>
            <a:ext cx="12192318" cy="1490171"/>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4684" y="518777"/>
            <a:ext cx="1450287" cy="1480322"/>
          </a:xfrm>
          <a:prstGeom prst="rect">
            <a:avLst/>
          </a:prstGeom>
        </p:spPr>
      </p:pic>
      <p:sp>
        <p:nvSpPr>
          <p:cNvPr id="23" name="Rectangle 4"/>
          <p:cNvSpPr txBox="1">
            <a:spLocks noChangeArrowheads="1"/>
          </p:cNvSpPr>
          <p:nvPr/>
        </p:nvSpPr>
        <p:spPr bwMode="auto">
          <a:xfrm>
            <a:off x="3091180" y="2390140"/>
            <a:ext cx="5436235" cy="1769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6" tIns="45703" rIns="91406" bIns="45703"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sz="6600" dirty="0">
                <a:solidFill>
                  <a:srgbClr val="FF0000"/>
                </a:solidFill>
                <a:latin typeface="黑体" panose="02010609060101010101" charset="-122"/>
                <a:ea typeface="黑体" panose="02010609060101010101" charset="-122"/>
                <a:cs typeface="黑体" panose="02010609060101010101" charset="-122"/>
              </a:rPr>
              <a:t>党 性 修 养</a:t>
            </a:r>
            <a:endParaRPr lang="zh-CN" altLang="en-US" sz="6600" b="0" dirty="0">
              <a:solidFill>
                <a:schemeClr val="bg2"/>
              </a:solidFill>
            </a:endParaRPr>
          </a:p>
        </p:txBody>
      </p:sp>
      <p:pic>
        <p:nvPicPr>
          <p:cNvPr id="2052" name="Picture 4" descr="G:\图片资料\学校图片资料\校标+校名组合.png"/>
          <p:cNvPicPr>
            <a:picLocks noChangeAspect="1" noChangeArrowheads="1"/>
          </p:cNvPicPr>
          <p:nvPr/>
        </p:nvPicPr>
        <p:blipFill>
          <a:blip r:embed="rId7" cstate="print"/>
          <a:srcRect/>
          <a:stretch>
            <a:fillRect/>
          </a:stretch>
        </p:blipFill>
        <p:spPr bwMode="auto">
          <a:xfrm>
            <a:off x="8471535" y="4445"/>
            <a:ext cx="3815080" cy="1179195"/>
          </a:xfrm>
          <a:prstGeom prst="rect">
            <a:avLst/>
          </a:prstGeom>
          <a:noFill/>
        </p:spPr>
      </p:pic>
      <p:sp>
        <p:nvSpPr>
          <p:cNvPr id="4" name="文本框 3"/>
          <p:cNvSpPr txBox="1"/>
          <p:nvPr/>
        </p:nvSpPr>
        <p:spPr>
          <a:xfrm>
            <a:off x="8125352" y="4180098"/>
            <a:ext cx="2284953" cy="996876"/>
          </a:xfrm>
          <a:prstGeom prst="rect">
            <a:avLst/>
          </a:prstGeom>
          <a:noFill/>
        </p:spPr>
        <p:txBody>
          <a:bodyPr wrap="square" rtlCol="0">
            <a:spAutoFit/>
          </a:bodyPr>
          <a:lstStyle/>
          <a:p>
            <a:pPr>
              <a:lnSpc>
                <a:spcPct val="150000"/>
              </a:lnSpc>
            </a:pPr>
            <a:r>
              <a:rPr lang="zh-CN" altLang="en-US" sz="2400" b="1" dirty="0">
                <a:latin typeface="楷体" panose="02010609060101010101" pitchFamily="49" charset="-122"/>
                <a:ea typeface="楷体" panose="02010609060101010101" pitchFamily="49" charset="-122"/>
              </a:rPr>
              <a:t>施福</a:t>
            </a:r>
            <a:r>
              <a:rPr lang="zh-CN" altLang="en-US" sz="2400" b="1" dirty="0" smtClean="0">
                <a:latin typeface="楷体" panose="02010609060101010101" pitchFamily="49" charset="-122"/>
                <a:ea typeface="楷体" panose="02010609060101010101" pitchFamily="49" charset="-122"/>
              </a:rPr>
              <a:t>新</a:t>
            </a:r>
            <a:endParaRPr lang="en-US" altLang="zh-CN" sz="2400" b="1" dirty="0" smtClean="0">
              <a:latin typeface="楷体" panose="02010609060101010101" pitchFamily="49" charset="-122"/>
              <a:ea typeface="楷体" panose="02010609060101010101" pitchFamily="49" charset="-122"/>
            </a:endParaRPr>
          </a:p>
          <a:p>
            <a:pPr>
              <a:lnSpc>
                <a:spcPct val="150000"/>
              </a:lnSpc>
            </a:pPr>
            <a:r>
              <a:rPr lang="en-US" altLang="zh-CN" b="1" dirty="0" smtClean="0">
                <a:latin typeface="楷体" panose="02010609060101010101" pitchFamily="49" charset="-122"/>
                <a:ea typeface="楷体" panose="02010609060101010101" pitchFamily="49" charset="-122"/>
              </a:rPr>
              <a:t>2019</a:t>
            </a:r>
            <a:r>
              <a:rPr lang="zh-CN" altLang="en-US" b="1" dirty="0" smtClean="0">
                <a:latin typeface="楷体" panose="02010609060101010101" pitchFamily="49" charset="-122"/>
                <a:ea typeface="楷体" panose="02010609060101010101" pitchFamily="49" charset="-122"/>
              </a:rPr>
              <a:t>年</a:t>
            </a:r>
            <a:r>
              <a:rPr lang="en-US" altLang="zh-CN" b="1" dirty="0" smtClean="0">
                <a:latin typeface="楷体" panose="02010609060101010101" pitchFamily="49" charset="-122"/>
                <a:ea typeface="楷体" panose="02010609060101010101" pitchFamily="49" charset="-122"/>
              </a:rPr>
              <a:t>9</a:t>
            </a:r>
            <a:r>
              <a:rPr lang="zh-CN" altLang="en-US" b="1" dirty="0" smtClean="0">
                <a:latin typeface="楷体" panose="02010609060101010101" pitchFamily="49" charset="-122"/>
                <a:ea typeface="楷体" panose="02010609060101010101" pitchFamily="49" charset="-122"/>
              </a:rPr>
              <a:t>月</a:t>
            </a:r>
            <a:r>
              <a:rPr lang="en-US" altLang="zh-CN" b="1" dirty="0" smtClean="0">
                <a:latin typeface="楷体" panose="02010609060101010101" pitchFamily="49" charset="-122"/>
                <a:ea typeface="楷体" panose="02010609060101010101" pitchFamily="49" charset="-122"/>
              </a:rPr>
              <a:t>24</a:t>
            </a:r>
            <a:r>
              <a:rPr lang="zh-CN" altLang="en-US" b="1" dirty="0" smtClean="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10311">
        <p14:flash/>
      </p:transition>
    </mc:Choice>
    <mc:Fallback xmlns="">
      <p:transition spd="slow" advTm="10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32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3700"/>
                            </p:stCondLst>
                            <p:childTnLst>
                              <p:par>
                                <p:cTn id="26" presetID="16" presetClass="entr" presetSubtype="21"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6" presetClass="emph" presetSubtype="0" fill="hold" nodeType="withEffect">
                                  <p:stCondLst>
                                    <p:cond delay="250"/>
                                  </p:stCondLst>
                                  <p:childTnLst>
                                    <p:animScale>
                                      <p:cBhvr>
                                        <p:cTn id="33" dur="1000" fill="hold"/>
                                        <p:tgtEl>
                                          <p:spTgt spid="13"/>
                                        </p:tgtEl>
                                      </p:cBhvr>
                                      <p:by x="400000" y="400000"/>
                                    </p:animScale>
                                  </p:childTnLst>
                                </p:cTn>
                              </p:par>
                              <p:par>
                                <p:cTn id="34" presetID="6" presetClass="emph" presetSubtype="0" autoRev="1" fill="hold" nodeType="withEffect">
                                  <p:stCondLst>
                                    <p:cond delay="500"/>
                                  </p:stCondLst>
                                  <p:childTnLst>
                                    <p:animScale>
                                      <p:cBhvr>
                                        <p:cTn id="35" dur="1000" fill="hold"/>
                                        <p:tgtEl>
                                          <p:spTgt spid="13"/>
                                        </p:tgtEl>
                                      </p:cBhvr>
                                      <p:by x="400000" y="400000"/>
                                    </p:animScale>
                                  </p:childTnLst>
                                </p:cTn>
                              </p:par>
                              <p:par>
                                <p:cTn id="36" presetID="10" presetClass="exit" presetSubtype="0" fill="hold" nodeType="withEffect">
                                  <p:stCondLst>
                                    <p:cond delay="0"/>
                                  </p:stCondLst>
                                  <p:childTnLst>
                                    <p:animEffect transition="out" filter="fade">
                                      <p:cBhvr>
                                        <p:cTn id="37" dur="1500"/>
                                        <p:tgtEl>
                                          <p:spTgt spid="13"/>
                                        </p:tgtEl>
                                      </p:cBhvr>
                                    </p:animEffect>
                                    <p:set>
                                      <p:cBhvr>
                                        <p:cTn id="38" dur="1" fill="hold">
                                          <p:stCondLst>
                                            <p:cond delay="1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nvCxnSpPr>
        <p:spPr>
          <a:xfrm>
            <a:off x="0" y="937846"/>
            <a:ext cx="12192000" cy="0"/>
          </a:xfrm>
          <a:prstGeom prst="line">
            <a:avLst/>
          </a:prstGeom>
          <a:ln w="28575">
            <a:solidFill>
              <a:srgbClr val="F79F24"/>
            </a:solidFill>
          </a:ln>
        </p:spPr>
        <p:style>
          <a:lnRef idx="1">
            <a:schemeClr val="accent1"/>
          </a:lnRef>
          <a:fillRef idx="0">
            <a:schemeClr val="accent1"/>
          </a:fillRef>
          <a:effectRef idx="0">
            <a:schemeClr val="accent1"/>
          </a:effectRef>
          <a:fontRef idx="minor">
            <a:schemeClr val="tx1"/>
          </a:fontRef>
        </p:style>
      </p:cxnSp>
      <p:grpSp>
        <p:nvGrpSpPr>
          <p:cNvPr id="29" name="组合 27"/>
          <p:cNvGrpSpPr/>
          <p:nvPr/>
        </p:nvGrpSpPr>
        <p:grpSpPr>
          <a:xfrm>
            <a:off x="11430" y="0"/>
            <a:ext cx="4003675" cy="1047115"/>
            <a:chOff x="1443329" y="4563113"/>
            <a:chExt cx="2304705" cy="1047181"/>
          </a:xfrm>
        </p:grpSpPr>
        <p:sp>
          <p:nvSpPr>
            <p:cNvPr id="30" name="TextBox 2"/>
            <p:cNvSpPr txBox="1"/>
            <p:nvPr/>
          </p:nvSpPr>
          <p:spPr>
            <a:xfrm>
              <a:off x="1443329" y="4563113"/>
              <a:ext cx="480053" cy="645201"/>
            </a:xfrm>
            <a:prstGeom prst="rect">
              <a:avLst/>
            </a:prstGeom>
            <a:noFill/>
          </p:spPr>
          <p:txBody>
            <a:bodyPr wrap="square" rtlCol="0">
              <a:spAutoFit/>
            </a:bodyPr>
            <a:lstStyle/>
            <a:p>
              <a:pPr algn="ctr"/>
              <a:r>
                <a:rPr lang="en-US" altLang="zh-CN" sz="3600" b="1" dirty="0">
                  <a:solidFill>
                    <a:schemeClr val="accent2">
                      <a:lumMod val="75000"/>
                    </a:schemeClr>
                  </a:solidFill>
                </a:rPr>
                <a:t>2</a:t>
              </a:r>
              <a:endParaRPr lang="zh-CN" altLang="en-US" sz="3600" b="1" dirty="0">
                <a:solidFill>
                  <a:schemeClr val="accent2">
                    <a:lumMod val="75000"/>
                  </a:schemeClr>
                </a:solidFill>
              </a:endParaRPr>
            </a:p>
          </p:txBody>
        </p:sp>
        <p:cxnSp>
          <p:nvCxnSpPr>
            <p:cNvPr id="31" name="直接连接符 30"/>
            <p:cNvCxnSpPr/>
            <p:nvPr/>
          </p:nvCxnSpPr>
          <p:spPr>
            <a:xfrm flipV="1">
              <a:off x="1549247" y="4727090"/>
              <a:ext cx="713220" cy="703292"/>
            </a:xfrm>
            <a:prstGeom prst="line">
              <a:avLst/>
            </a:prstGeom>
            <a:ln w="38100">
              <a:solidFill>
                <a:srgbClr val="F79F24"/>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2" name="剪去单角的矩形 31"/>
            <p:cNvSpPr/>
            <p:nvPr/>
          </p:nvSpPr>
          <p:spPr>
            <a:xfrm flipH="1">
              <a:off x="1781143" y="4929066"/>
              <a:ext cx="1966891" cy="681228"/>
            </a:xfrm>
            <a:prstGeom prst="snip1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3" name="TextBox 9"/>
            <p:cNvSpPr txBox="1"/>
            <p:nvPr/>
          </p:nvSpPr>
          <p:spPr>
            <a:xfrm>
              <a:off x="1879880" y="4968255"/>
              <a:ext cx="1824202" cy="338476"/>
            </a:xfrm>
            <a:prstGeom prst="rect">
              <a:avLst/>
            </a:prstGeom>
            <a:noFill/>
          </p:spPr>
          <p:txBody>
            <a:bodyPr wrap="square" lIns="0" tIns="0" rIns="0" bIns="0" rtlCol="0">
              <a:spAutoFit/>
            </a:bodyPr>
            <a:lstStyle/>
            <a:p>
              <a:pPr algn="ctr">
                <a:lnSpc>
                  <a:spcPct val="110000"/>
                </a:lnSpc>
              </a:pPr>
              <a:r>
                <a:rPr lang="zh-CN" altLang="en-US" sz="2000" dirty="0">
                  <a:latin typeface="微软雅黑" panose="020B0503020204020204" pitchFamily="34" charset="-122"/>
                  <a:ea typeface="微软雅黑" panose="020B0503020204020204" pitchFamily="34" charset="-122"/>
                  <a:sym typeface="+mn-ea"/>
                </a:rPr>
                <a:t>中国共产党的党性认识</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grpSp>
      <p:sp>
        <p:nvSpPr>
          <p:cNvPr id="60" name="矩形 59"/>
          <p:cNvSpPr/>
          <p:nvPr/>
        </p:nvSpPr>
        <p:spPr>
          <a:xfrm>
            <a:off x="2802255" y="1111250"/>
            <a:ext cx="9140190" cy="5766435"/>
          </a:xfrm>
          <a:prstGeom prst="rect">
            <a:avLst/>
          </a:prstGeom>
        </p:spPr>
        <p:txBody>
          <a:bodyPr wrap="square">
            <a:spAutoFit/>
          </a:bodyPr>
          <a:lstStyle/>
          <a:p>
            <a:pPr>
              <a:lnSpc>
                <a:spcPct val="160000"/>
              </a:lnSpc>
            </a:pPr>
            <a:r>
              <a:rPr lang="zh-CN" altLang="en-US" sz="2000" b="1" dirty="0">
                <a:latin typeface="楷体" panose="02010609060101010101" pitchFamily="49" charset="-122"/>
                <a:ea typeface="楷体" panose="02010609060101010101" pitchFamily="49" charset="-122"/>
              </a:rPr>
              <a:t>毛泽东指出：（</a:t>
            </a:r>
            <a:r>
              <a:rPr lang="en-US" altLang="zh-CN" sz="2000" b="1" dirty="0">
                <a:latin typeface="楷体" panose="02010609060101010101" pitchFamily="49" charset="-122"/>
                <a:ea typeface="楷体" panose="02010609060101010101" pitchFamily="49" charset="-122"/>
              </a:rPr>
              <a:t>1</a:t>
            </a:r>
            <a:r>
              <a:rPr lang="zh-CN" altLang="en-US" sz="2000" b="1" dirty="0">
                <a:latin typeface="楷体" panose="02010609060101010101" pitchFamily="49" charset="-122"/>
                <a:ea typeface="楷体" panose="02010609060101010101" pitchFamily="49" charset="-122"/>
              </a:rPr>
              <a:t>）“讲到个性与党性，党性就是普遍性，个性就是特殊性。”“不能设想我们党有党性，而每个党员没有个性，都是木头，一百二十万党员就是一百二十万块木头。……不要使我们的党员成了纸糊泥塑的人，什么都是一样的，那就不好了。其实人有各种各样的，只要他服从党纲、党章、党的决议，在这个大原则下，大家发挥能力就行了。讲清楚这一点，对于党的进步，对于全体党员积极性的发挥是会有好处的。”</a:t>
            </a:r>
          </a:p>
          <a:p>
            <a:pPr>
              <a:lnSpc>
                <a:spcPct val="130000"/>
              </a:lnSpc>
            </a:pPr>
            <a:r>
              <a:rPr lang="zh-CN" altLang="en-US" sz="2000" b="1" dirty="0">
                <a:latin typeface="楷体" panose="02010609060101010101" pitchFamily="49" charset="-122"/>
                <a:ea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sym typeface="+mn-ea"/>
              </a:rPr>
              <a:t>2</a:t>
            </a:r>
            <a:r>
              <a:rPr lang="zh-CN" altLang="en-US" sz="2000" b="1" dirty="0">
                <a:latin typeface="楷体" panose="02010609060101010101" pitchFamily="49" charset="-122"/>
                <a:ea typeface="楷体" panose="02010609060101010101" pitchFamily="49" charset="-122"/>
                <a:sym typeface="+mn-ea"/>
              </a:rPr>
              <a:t>）“反科学的反马克思列宁主义的主观主义的方法，是共产党的大敌，是工人阶级的大敌，是人民的大敌，是民族的大敌，是党性不纯的一种表现”。</a:t>
            </a:r>
          </a:p>
          <a:p>
            <a:pPr>
              <a:lnSpc>
                <a:spcPct val="130000"/>
              </a:lnSpc>
            </a:pPr>
            <a:r>
              <a:rPr lang="zh-CN" altLang="en-US" sz="2000" b="1" dirty="0">
                <a:latin typeface="楷体" panose="02010609060101010101" pitchFamily="49" charset="-122"/>
                <a:ea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sym typeface="+mn-ea"/>
              </a:rPr>
              <a:t>3</a:t>
            </a:r>
            <a:r>
              <a:rPr lang="zh-CN" altLang="en-US" sz="2000" b="1" dirty="0">
                <a:latin typeface="楷体" panose="02010609060101010101" pitchFamily="49" charset="-122"/>
                <a:ea typeface="楷体" panose="02010609060101010101" pitchFamily="49" charset="-122"/>
                <a:sym typeface="+mn-ea"/>
              </a:rPr>
              <a:t>）“有实事求是之意，无哗众取宠之心。这种态度，就是党性的一种表现，就是理论和实际统一的马克思列宁主义的作风。这是一个共产党员起码应该具备的态度。”</a:t>
            </a:r>
            <a:endParaRPr lang="zh-CN" altLang="en-US" sz="2000" b="1" dirty="0">
              <a:latin typeface="楷体" panose="02010609060101010101" pitchFamily="49" charset="-122"/>
              <a:ea typeface="楷体" panose="02010609060101010101" pitchFamily="49" charset="-122"/>
            </a:endParaRPr>
          </a:p>
          <a:p>
            <a:pPr>
              <a:lnSpc>
                <a:spcPct val="130000"/>
              </a:lnSpc>
            </a:pPr>
            <a:r>
              <a:rPr lang="zh-CN" altLang="en-US" sz="1600" b="1" dirty="0">
                <a:latin typeface="楷体" panose="02010609060101010101" pitchFamily="49" charset="-122"/>
                <a:ea typeface="楷体" panose="02010609060101010101" pitchFamily="49" charset="-122"/>
              </a:rPr>
              <a:t>（《毛泽东文集》第3卷，人民出版社1996年版，第340、416页；</a:t>
            </a:r>
            <a:r>
              <a:rPr lang="zh-CN" altLang="en-US" sz="1600" b="1" dirty="0">
                <a:latin typeface="楷体" panose="02010609060101010101" pitchFamily="49" charset="-122"/>
                <a:ea typeface="楷体" panose="02010609060101010101" pitchFamily="49" charset="-122"/>
                <a:sym typeface="+mn-ea"/>
              </a:rPr>
              <a:t>人民出版社1991年版，第801页</a:t>
            </a:r>
            <a:r>
              <a:rPr lang="zh-CN" altLang="en-US" sz="1600" b="1" dirty="0">
                <a:latin typeface="楷体" panose="02010609060101010101" pitchFamily="49" charset="-122"/>
                <a:ea typeface="楷体" panose="02010609060101010101" pitchFamily="49" charset="-122"/>
              </a:rPr>
              <a:t>）</a:t>
            </a:r>
            <a:endParaRPr lang="zh-CN" altLang="en-US" sz="2000" b="1" dirty="0">
              <a:latin typeface="楷体" panose="02010609060101010101" pitchFamily="49" charset="-122"/>
              <a:ea typeface="楷体" panose="02010609060101010101" pitchFamily="49" charset="-122"/>
            </a:endParaRPr>
          </a:p>
          <a:p>
            <a:pPr>
              <a:lnSpc>
                <a:spcPct val="130000"/>
              </a:lnSpc>
            </a:pPr>
            <a:endParaRPr lang="zh-CN" altLang="en-US" sz="2000" b="1" dirty="0">
              <a:latin typeface="楷体" panose="02010609060101010101" pitchFamily="49" charset="-122"/>
              <a:ea typeface="楷体" panose="02010609060101010101" pitchFamily="49" charset="-122"/>
            </a:endParaRPr>
          </a:p>
        </p:txBody>
      </p:sp>
      <p:sp>
        <p:nvSpPr>
          <p:cNvPr id="4" name="文本框 3"/>
          <p:cNvSpPr txBox="1"/>
          <p:nvPr/>
        </p:nvSpPr>
        <p:spPr>
          <a:xfrm>
            <a:off x="845185" y="4774565"/>
            <a:ext cx="944880" cy="583565"/>
          </a:xfrm>
          <a:prstGeom prst="rect">
            <a:avLst/>
          </a:prstGeom>
          <a:noFill/>
        </p:spPr>
        <p:txBody>
          <a:bodyPr wrap="none" rtlCol="0">
            <a:spAutoFit/>
          </a:bodyPr>
          <a:lstStyle/>
          <a:p>
            <a:pPr algn="l">
              <a:lnSpc>
                <a:spcPct val="160000"/>
              </a:lnSpc>
            </a:pPr>
            <a:r>
              <a:rPr lang="zh-CN" altLang="en-US" sz="2000" dirty="0">
                <a:latin typeface="微软雅黑" panose="020B0503020204020204" pitchFamily="34" charset="-122"/>
                <a:ea typeface="微软雅黑" panose="020B0503020204020204" pitchFamily="34" charset="-122"/>
                <a:sym typeface="+mn-ea"/>
              </a:rPr>
              <a:t>毛泽东</a:t>
            </a:r>
            <a:endParaRPr lang="zh-CN" altLang="en-US" sz="2000" b="1" dirty="0">
              <a:latin typeface="楷体" panose="02010609060101010101" pitchFamily="49" charset="-122"/>
              <a:ea typeface="楷体" panose="02010609060101010101" pitchFamily="49" charset="-122"/>
            </a:endParaRPr>
          </a:p>
        </p:txBody>
      </p:sp>
      <p:pic>
        <p:nvPicPr>
          <p:cNvPr id="5" name="图片 4"/>
          <p:cNvPicPr>
            <a:picLocks noChangeAspect="1"/>
          </p:cNvPicPr>
          <p:nvPr/>
        </p:nvPicPr>
        <p:blipFill>
          <a:blip r:embed="rId2"/>
          <a:stretch>
            <a:fillRect/>
          </a:stretch>
        </p:blipFill>
        <p:spPr>
          <a:xfrm>
            <a:off x="271780" y="1602105"/>
            <a:ext cx="2253615" cy="3172460"/>
          </a:xfrm>
          <a:prstGeom prst="rect">
            <a:avLst/>
          </a:prstGeom>
        </p:spPr>
      </p:pic>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60020" y="3095625"/>
            <a:ext cx="2764790" cy="3613150"/>
          </a:xfrm>
          <a:prstGeom prst="rect">
            <a:avLst/>
          </a:prstGeom>
        </p:spPr>
      </p:pic>
      <p:pic>
        <p:nvPicPr>
          <p:cNvPr id="4" name="图片 3"/>
          <p:cNvPicPr>
            <a:picLocks noChangeAspect="1"/>
          </p:cNvPicPr>
          <p:nvPr/>
        </p:nvPicPr>
        <p:blipFill>
          <a:blip r:embed="rId3"/>
          <a:stretch>
            <a:fillRect/>
          </a:stretch>
        </p:blipFill>
        <p:spPr>
          <a:xfrm>
            <a:off x="160655" y="193675"/>
            <a:ext cx="2764155" cy="2901950"/>
          </a:xfrm>
          <a:prstGeom prst="rect">
            <a:avLst/>
          </a:prstGeom>
        </p:spPr>
      </p:pic>
      <p:sp>
        <p:nvSpPr>
          <p:cNvPr id="5" name="文本框 4"/>
          <p:cNvSpPr txBox="1"/>
          <p:nvPr/>
        </p:nvSpPr>
        <p:spPr>
          <a:xfrm>
            <a:off x="3137535" y="525780"/>
            <a:ext cx="8663305" cy="5939155"/>
          </a:xfrm>
          <a:prstGeom prst="rect">
            <a:avLst/>
          </a:prstGeom>
          <a:noFill/>
        </p:spPr>
        <p:txBody>
          <a:bodyPr wrap="square" rtlCol="0">
            <a:spAutoFit/>
          </a:bodyPr>
          <a:lstStyle/>
          <a:p>
            <a:pPr>
              <a:lnSpc>
                <a:spcPct val="190000"/>
              </a:lnSpc>
            </a:pPr>
            <a:r>
              <a:rPr lang="en-US" altLang="zh-CN" b="1"/>
              <a:t>           </a:t>
            </a:r>
            <a:r>
              <a:rPr lang="zh-CN" altLang="en-US" sz="2000" b="1">
                <a:latin typeface="楷体" panose="02010609060101010101" pitchFamily="49" charset="-122"/>
                <a:ea typeface="楷体" panose="02010609060101010101" pitchFamily="49" charset="-122"/>
                <a:cs typeface="楷体" panose="02010609060101010101" pitchFamily="49" charset="-122"/>
              </a:rPr>
              <a:t>中国共产党的历史上第一个对党性作出明确定义的是刘少奇。1941年6月，他在《人的阶级性》这篇文章中，对何为“党性”作了阐释。无产阶级与共产党人是把自己的幸福建筑在“使别人同享幸福”的基础上，是在努力于最大多数劳动人民与全人类的解放斗争中来解放自己，来消灭少数人的特殊权利。这是共产党人的高贵、伟大与被人尊敬的基础，也是共产主义道德的基础。这就是阶级社会中人们各种不同的阶级特性。</a:t>
            </a:r>
          </a:p>
          <a:p>
            <a:pPr>
              <a:lnSpc>
                <a:spcPct val="190000"/>
              </a:lnSpc>
            </a:pPr>
            <a:r>
              <a:rPr lang="zh-CN" altLang="en-US" sz="2000" b="1">
                <a:latin typeface="楷体" panose="02010609060101010101" pitchFamily="49" charset="-122"/>
                <a:ea typeface="楷体" panose="02010609060101010101" pitchFamily="49" charset="-122"/>
                <a:cs typeface="楷体" panose="02010609060101010101" pitchFamily="49" charset="-122"/>
              </a:rPr>
              <a:t>   “共产党员的党性，就是无产者阶级性最高而集中的表现，就是无产者本质的最高表现，就是无产阶级利益最高而集中的表现。共产党员的党性锻炼和修养，是党员本质的改造。”</a:t>
            </a:r>
          </a:p>
          <a:p>
            <a:pPr>
              <a:lnSpc>
                <a:spcPct val="190000"/>
              </a:lnSpc>
            </a:pPr>
            <a:r>
              <a:rPr lang="zh-CN" altLang="en-US" sz="2000" b="1">
                <a:latin typeface="楷体" panose="02010609060101010101" pitchFamily="49" charset="-122"/>
                <a:ea typeface="楷体" panose="02010609060101010101" pitchFamily="49" charset="-122"/>
                <a:cs typeface="楷体" panose="02010609060101010101" pitchFamily="49" charset="-122"/>
              </a:rPr>
              <a:t>（《刘少奇论党的建设》，中央文献出版社1991年版，第224—225页）</a:t>
            </a:r>
          </a:p>
        </p:txBody>
      </p:sp>
      <p:sp>
        <p:nvSpPr>
          <p:cNvPr id="32" name="TextBox 9"/>
          <p:cNvSpPr txBox="1"/>
          <p:nvPr/>
        </p:nvSpPr>
        <p:spPr>
          <a:xfrm>
            <a:off x="5776255" y="187212"/>
            <a:ext cx="3129970" cy="338455"/>
          </a:xfrm>
          <a:prstGeom prst="rect">
            <a:avLst/>
          </a:prstGeom>
          <a:noFill/>
        </p:spPr>
        <p:txBody>
          <a:bodyPr wrap="square" lIns="0" tIns="0" rIns="0" bIns="0" rtlCol="0">
            <a:spAutoFit/>
          </a:bodyPr>
          <a:lstStyle/>
          <a:p>
            <a:pPr algn="ctr">
              <a:lnSpc>
                <a:spcPct val="110000"/>
              </a:lnSpc>
            </a:pPr>
            <a:r>
              <a:rPr lang="zh-CN" altLang="en-US" sz="2000" dirty="0">
                <a:solidFill>
                  <a:schemeClr val="tx1"/>
                </a:solidFill>
                <a:latin typeface="微软雅黑" panose="020B0503020204020204" pitchFamily="34" charset="-122"/>
                <a:ea typeface="微软雅黑" panose="020B0503020204020204" pitchFamily="34" charset="-122"/>
              </a:rPr>
              <a:t>中国共产党的党性认识</a:t>
            </a: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9759315" y="2861945"/>
            <a:ext cx="2244725" cy="3084830"/>
          </a:xfrm>
          <a:prstGeom prst="rect">
            <a:avLst/>
          </a:prstGeom>
        </p:spPr>
      </p:pic>
      <p:sp>
        <p:nvSpPr>
          <p:cNvPr id="4" name="文本框 3"/>
          <p:cNvSpPr txBox="1"/>
          <p:nvPr/>
        </p:nvSpPr>
        <p:spPr>
          <a:xfrm>
            <a:off x="385445" y="984250"/>
            <a:ext cx="9234170" cy="4769485"/>
          </a:xfrm>
          <a:prstGeom prst="rect">
            <a:avLst/>
          </a:prstGeom>
          <a:noFill/>
        </p:spPr>
        <p:txBody>
          <a:bodyPr wrap="square" rtlCol="0">
            <a:spAutoFit/>
          </a:bodyPr>
          <a:lstStyle/>
          <a:p>
            <a:pPr>
              <a:lnSpc>
                <a:spcPct val="190000"/>
              </a:lnSpc>
            </a:pPr>
            <a:r>
              <a:rPr lang="en-US" altLang="zh-CN" sz="2000" b="1">
                <a:latin typeface="楷体" panose="02010609060101010101" pitchFamily="49" charset="-122"/>
                <a:ea typeface="楷体" panose="02010609060101010101" pitchFamily="49" charset="-122"/>
                <a:cs typeface="楷体" panose="02010609060101010101" pitchFamily="49" charset="-122"/>
              </a:rPr>
              <a:t>    </a:t>
            </a:r>
            <a:r>
              <a:rPr lang="zh-CN" altLang="en-US" sz="2000" b="1">
                <a:latin typeface="楷体" panose="02010609060101010101" pitchFamily="49" charset="-122"/>
                <a:ea typeface="楷体" panose="02010609060101010101" pitchFamily="49" charset="-122"/>
                <a:cs typeface="楷体" panose="02010609060101010101" pitchFamily="49" charset="-122"/>
              </a:rPr>
              <a:t>任弼时在</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1941年</a:t>
            </a:r>
            <a:r>
              <a:rPr lang="zh-CN" altLang="en-US" sz="2000" b="1">
                <a:latin typeface="楷体" panose="02010609060101010101" pitchFamily="49" charset="-122"/>
                <a:ea typeface="楷体" panose="02010609060101010101" pitchFamily="49" charset="-122"/>
                <a:cs typeface="楷体" panose="02010609060101010101" pitchFamily="49" charset="-122"/>
              </a:rPr>
              <a:t>《关于增强党性问题的报告大纲》一文中，对何为共产党员的党性作了这样的概括：“党性的范畴究竟包括些什么，究竟怎样才能锻炼出和培养成坚强的党性呢？就是说，为了增强党性，需要在哪些方面修养和锻炼自己呢？为了回答这个问题，首先应该弄清几个基本前提：</a:t>
            </a:r>
          </a:p>
          <a:p>
            <a:pPr>
              <a:lnSpc>
                <a:spcPct val="190000"/>
              </a:lnSpc>
            </a:pPr>
            <a:r>
              <a:rPr lang="zh-CN" altLang="en-US" sz="2000" b="1">
                <a:latin typeface="楷体" panose="02010609060101010101" pitchFamily="49" charset="-122"/>
                <a:ea typeface="楷体" panose="02010609060101010101" pitchFamily="49" charset="-122"/>
                <a:cs typeface="楷体" panose="02010609060101010101" pitchFamily="49" charset="-122"/>
              </a:rPr>
              <a:t>一、共产党是无产阶级的先锋队，无产阶级的利益就是共产党的利益；</a:t>
            </a:r>
          </a:p>
          <a:p>
            <a:pPr>
              <a:lnSpc>
                <a:spcPct val="190000"/>
              </a:lnSpc>
            </a:pPr>
            <a:r>
              <a:rPr lang="zh-CN" altLang="en-US" sz="2000" b="1">
                <a:latin typeface="楷体" panose="02010609060101010101" pitchFamily="49" charset="-122"/>
                <a:ea typeface="楷体" panose="02010609060101010101" pitchFamily="49" charset="-122"/>
                <a:cs typeface="楷体" panose="02010609060101010101" pitchFamily="49" charset="-122"/>
              </a:rPr>
              <a:t>二、共产党员的党性，就是无产阶级最高度的阶级觉悟和阶级意识；</a:t>
            </a:r>
          </a:p>
          <a:p>
            <a:pPr>
              <a:lnSpc>
                <a:spcPct val="190000"/>
              </a:lnSpc>
            </a:pPr>
            <a:r>
              <a:rPr lang="zh-CN" altLang="en-US" sz="2000" b="1">
                <a:latin typeface="楷体" panose="02010609060101010101" pitchFamily="49" charset="-122"/>
                <a:ea typeface="楷体" panose="02010609060101010101" pitchFamily="49" charset="-122"/>
                <a:cs typeface="楷体" panose="02010609060101010101" pitchFamily="49" charset="-122"/>
              </a:rPr>
              <a:t>三、党性是以党员的思想意识、政治观点、言论行动来作标志，来测量的。”</a:t>
            </a:r>
          </a:p>
          <a:p>
            <a:pPr>
              <a:lnSpc>
                <a:spcPct val="190000"/>
              </a:lnSpc>
            </a:pPr>
            <a:r>
              <a:rPr lang="zh-CN" altLang="en-US" sz="2000" b="1">
                <a:latin typeface="楷体" panose="02010609060101010101" pitchFamily="49" charset="-122"/>
                <a:ea typeface="楷体" panose="02010609060101010101" pitchFamily="49" charset="-122"/>
                <a:cs typeface="楷体" panose="02010609060101010101" pitchFamily="49" charset="-122"/>
              </a:rPr>
              <a:t>（《任弼时选集》，人民出版社1987年版，第231页）</a:t>
            </a:r>
          </a:p>
        </p:txBody>
      </p:sp>
      <p:sp>
        <p:nvSpPr>
          <p:cNvPr id="32" name="TextBox 9"/>
          <p:cNvSpPr txBox="1"/>
          <p:nvPr/>
        </p:nvSpPr>
        <p:spPr>
          <a:xfrm>
            <a:off x="3662340" y="645682"/>
            <a:ext cx="3129970" cy="338455"/>
          </a:xfrm>
          <a:prstGeom prst="rect">
            <a:avLst/>
          </a:prstGeom>
          <a:noFill/>
        </p:spPr>
        <p:txBody>
          <a:bodyPr wrap="square" lIns="0" tIns="0" rIns="0" bIns="0" rtlCol="0">
            <a:spAutoFit/>
          </a:bodyPr>
          <a:lstStyle/>
          <a:p>
            <a:pPr algn="ctr">
              <a:lnSpc>
                <a:spcPct val="110000"/>
              </a:lnSpc>
            </a:pPr>
            <a:r>
              <a:rPr lang="zh-CN" altLang="en-US" sz="2000" dirty="0">
                <a:solidFill>
                  <a:schemeClr val="tx1"/>
                </a:solidFill>
                <a:latin typeface="微软雅黑" panose="020B0503020204020204" pitchFamily="34" charset="-122"/>
                <a:ea typeface="微软雅黑" panose="020B0503020204020204" pitchFamily="34" charset="-122"/>
              </a:rPr>
              <a:t>中国共产党的党性认识</a:t>
            </a:r>
          </a:p>
        </p:txBody>
      </p:sp>
      <p:sp>
        <p:nvSpPr>
          <p:cNvPr id="5" name="文本框 4"/>
          <p:cNvSpPr txBox="1"/>
          <p:nvPr/>
        </p:nvSpPr>
        <p:spPr>
          <a:xfrm>
            <a:off x="10455910" y="6031865"/>
            <a:ext cx="1246505" cy="368300"/>
          </a:xfrm>
          <a:prstGeom prst="rect">
            <a:avLst/>
          </a:prstGeom>
          <a:noFill/>
        </p:spPr>
        <p:txBody>
          <a:bodyPr wrap="square" rtlCol="0">
            <a:spAutoFit/>
          </a:bodyPr>
          <a:lstStyle/>
          <a:p>
            <a:r>
              <a:rPr lang="zh-CN" altLang="en-US" b="1"/>
              <a:t>任弼时</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162175" y="405765"/>
            <a:ext cx="9716770" cy="1938020"/>
          </a:xfrm>
          <a:prstGeom prst="rect">
            <a:avLst/>
          </a:prstGeom>
          <a:noFill/>
          <a:ln w="9525">
            <a:noFill/>
          </a:ln>
        </p:spPr>
        <p:txBody>
          <a:bodyPr wrap="square">
            <a:spAutoFit/>
          </a:bodyPr>
          <a:lstStyle/>
          <a:p>
            <a:pPr indent="0">
              <a:lnSpc>
                <a:spcPct val="120000"/>
              </a:lnSpc>
            </a:pPr>
            <a:r>
              <a:rPr lang="zh-CN" sz="2000" b="1">
                <a:latin typeface="楷体" panose="02010609060101010101" pitchFamily="49" charset="-122"/>
                <a:ea typeface="楷体" panose="02010609060101010101" pitchFamily="49" charset="-122"/>
                <a:cs typeface="楷体" panose="02010609060101010101" pitchFamily="49" charset="-122"/>
              </a:rPr>
              <a:t>邓小平：共产党人不能搞派性，而要讲党性。“我们现在对于人们的思想状况、政治状况比较清楚，能够看出来哪些人是拥护党的路线的，哪些人是不搞派性、讲党性的。党性也包括联系群众、艰苦朴素、实事求是等等。</a:t>
            </a:r>
          </a:p>
          <a:p>
            <a:pPr indent="0">
              <a:lnSpc>
                <a:spcPct val="120000"/>
              </a:lnSpc>
            </a:pPr>
            <a:r>
              <a:rPr lang="zh-CN" sz="2000" b="1">
                <a:latin typeface="楷体" panose="02010609060101010101" pitchFamily="49" charset="-122"/>
                <a:ea typeface="楷体" panose="02010609060101010101" pitchFamily="49" charset="-122"/>
                <a:cs typeface="楷体" panose="02010609060101010101" pitchFamily="49" charset="-122"/>
              </a:rPr>
              <a:t>选干部，标准有好多条，主要是两条，一条是拥护三中全会的政治路线和思想路线，一条是讲党性，不搞派性。”（《邓小平文选》第</a:t>
            </a:r>
            <a:r>
              <a:rPr lang="en-US" sz="2000" b="1">
                <a:latin typeface="楷体" panose="02010609060101010101" pitchFamily="49" charset="-122"/>
                <a:ea typeface="楷体" panose="02010609060101010101" pitchFamily="49" charset="-122"/>
                <a:cs typeface="楷体" panose="02010609060101010101" pitchFamily="49" charset="-122"/>
              </a:rPr>
              <a:t>2</a:t>
            </a:r>
            <a:r>
              <a:rPr lang="zh-CN" sz="2000" b="1">
                <a:latin typeface="楷体" panose="02010609060101010101" pitchFamily="49" charset="-122"/>
                <a:ea typeface="楷体" panose="02010609060101010101" pitchFamily="49" charset="-122"/>
                <a:cs typeface="楷体" panose="02010609060101010101" pitchFamily="49" charset="-122"/>
              </a:rPr>
              <a:t>卷，第</a:t>
            </a:r>
            <a:r>
              <a:rPr lang="en-US" sz="2000" b="1">
                <a:latin typeface="楷体" panose="02010609060101010101" pitchFamily="49" charset="-122"/>
                <a:ea typeface="楷体" panose="02010609060101010101" pitchFamily="49" charset="-122"/>
                <a:cs typeface="楷体" panose="02010609060101010101" pitchFamily="49" charset="-122"/>
              </a:rPr>
              <a:t>192</a:t>
            </a:r>
            <a:r>
              <a:rPr lang="zh-CN" sz="2000" b="1">
                <a:latin typeface="楷体" panose="02010609060101010101" pitchFamily="49" charset="-122"/>
                <a:ea typeface="楷体" panose="02010609060101010101" pitchFamily="49" charset="-122"/>
                <a:cs typeface="楷体" panose="02010609060101010101" pitchFamily="49" charset="-122"/>
              </a:rPr>
              <a:t>页）</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838" y="316575"/>
            <a:ext cx="1944232" cy="1782740"/>
          </a:xfrm>
          <a:prstGeom prst="ellipse">
            <a:avLst/>
          </a:prstGeom>
          <a:ln>
            <a:noFill/>
          </a:ln>
          <a:effectLst>
            <a:softEdge rad="112500"/>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05" y="2458720"/>
            <a:ext cx="1856105" cy="2016125"/>
          </a:xfrm>
          <a:prstGeom prst="ellipse">
            <a:avLst/>
          </a:prstGeom>
          <a:ln>
            <a:noFill/>
          </a:ln>
          <a:effectLst>
            <a:softEdge rad="112500"/>
          </a:effectLst>
        </p:spPr>
      </p:pic>
      <p:sp>
        <p:nvSpPr>
          <p:cNvPr id="2" name="文本框 1"/>
          <p:cNvSpPr txBox="1"/>
          <p:nvPr/>
        </p:nvSpPr>
        <p:spPr>
          <a:xfrm>
            <a:off x="2162175" y="2527300"/>
            <a:ext cx="9931400" cy="2091690"/>
          </a:xfrm>
          <a:prstGeom prst="rect">
            <a:avLst/>
          </a:prstGeom>
          <a:noFill/>
          <a:ln w="9525">
            <a:noFill/>
          </a:ln>
        </p:spPr>
        <p:txBody>
          <a:bodyPr wrap="square">
            <a:spAutoFit/>
          </a:bodyPr>
          <a:lstStyle/>
          <a:p>
            <a:pPr indent="0">
              <a:lnSpc>
                <a:spcPct val="130000"/>
              </a:lnSpc>
            </a:pPr>
            <a:r>
              <a:rPr lang="zh-CN" sz="2000" b="1">
                <a:latin typeface="楷体" panose="02010609060101010101" pitchFamily="49" charset="-122"/>
                <a:ea typeface="楷体" panose="02010609060101010101" pitchFamily="49" charset="-122"/>
                <a:cs typeface="楷体" panose="02010609060101010101" pitchFamily="49" charset="-122"/>
              </a:rPr>
              <a:t>江泽民：要强调自觉地刻苦学习中国特色社会主义的理论，坚定不移地贯彻执行党的基本路线和各项方针政策，做解放思想、实事求是的模范，做艰苦奋斗、无私奉献、全心全意为人民服务的模范，做遵守纪律、坚持民主集中制的模范，做脚踏实地、勤奋工作、忠于职守的模范，做反对各种消极腐败现象、发扬社会主义新风尚的模范。（《十四大以来重要文献选编》上，人民出版社</a:t>
            </a:r>
            <a:r>
              <a:rPr lang="en-US" sz="2000" b="1">
                <a:latin typeface="楷体" panose="02010609060101010101" pitchFamily="49" charset="-122"/>
                <a:ea typeface="楷体" panose="02010609060101010101" pitchFamily="49" charset="-122"/>
                <a:cs typeface="楷体" panose="02010609060101010101" pitchFamily="49" charset="-122"/>
              </a:rPr>
              <a:t>1996</a:t>
            </a:r>
            <a:r>
              <a:rPr lang="zh-CN" sz="2000" b="1">
                <a:latin typeface="楷体" panose="02010609060101010101" pitchFamily="49" charset="-122"/>
                <a:ea typeface="楷体" panose="02010609060101010101" pitchFamily="49" charset="-122"/>
                <a:cs typeface="楷体" panose="02010609060101010101" pitchFamily="49" charset="-122"/>
              </a:rPr>
              <a:t>年版，第</a:t>
            </a:r>
            <a:r>
              <a:rPr lang="en-US" sz="2000" b="1">
                <a:latin typeface="楷体" panose="02010609060101010101" pitchFamily="49" charset="-122"/>
                <a:ea typeface="楷体" panose="02010609060101010101" pitchFamily="49" charset="-122"/>
                <a:cs typeface="楷体" panose="02010609060101010101" pitchFamily="49" charset="-122"/>
              </a:rPr>
              <a:t>290</a:t>
            </a:r>
            <a:r>
              <a:rPr lang="zh-CN" sz="2000" b="1">
                <a:latin typeface="楷体" panose="02010609060101010101" pitchFamily="49" charset="-122"/>
                <a:ea typeface="楷体" panose="02010609060101010101" pitchFamily="49" charset="-122"/>
                <a:cs typeface="楷体" panose="02010609060101010101" pitchFamily="49" charset="-122"/>
              </a:rPr>
              <a:t>页）</a:t>
            </a:r>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30" y="4678045"/>
            <a:ext cx="1875155" cy="1950720"/>
          </a:xfrm>
          <a:prstGeom prst="ellipse">
            <a:avLst/>
          </a:prstGeom>
          <a:ln>
            <a:noFill/>
          </a:ln>
          <a:effectLst>
            <a:softEdge rad="112500"/>
          </a:effectLst>
        </p:spPr>
      </p:pic>
      <p:sp>
        <p:nvSpPr>
          <p:cNvPr id="3" name="文本框 2"/>
          <p:cNvSpPr txBox="1"/>
          <p:nvPr/>
        </p:nvSpPr>
        <p:spPr>
          <a:xfrm>
            <a:off x="2193290" y="4799330"/>
            <a:ext cx="9868535" cy="1938020"/>
          </a:xfrm>
          <a:prstGeom prst="rect">
            <a:avLst/>
          </a:prstGeom>
          <a:noFill/>
          <a:ln w="9525">
            <a:noFill/>
          </a:ln>
        </p:spPr>
        <p:txBody>
          <a:bodyPr wrap="square">
            <a:spAutoFit/>
          </a:bodyPr>
          <a:lstStyle/>
          <a:p>
            <a:pPr indent="0">
              <a:lnSpc>
                <a:spcPct val="12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胡锦涛：领导干部作风问题，说到底是党性问题。加强领导干部党性修养，树立和弘扬优良作风，要坚持理论和实践相统一，坚持继承光荣传统和弘扬时代精神相统一，坚持改造客观世界和改造主观世界相统一，坚持加强个人修养和接受教育监督相统一，做到政治坚定、作风优良、纪律严明、勤政为民、恪尽职守、清正廉洁。（《十七大以来重要文献选编》上，中央文献出版社</a:t>
            </a:r>
            <a:r>
              <a:rPr lang="en-US" sz="2000" b="1">
                <a:solidFill>
                  <a:schemeClr val="tx1"/>
                </a:solidFill>
                <a:latin typeface="楷体" panose="02010609060101010101" pitchFamily="49" charset="-122"/>
                <a:ea typeface="楷体" panose="02010609060101010101" pitchFamily="49" charset="-122"/>
                <a:cs typeface="楷体" panose="02010609060101010101" pitchFamily="49" charset="-122"/>
              </a:rPr>
              <a:t>2009</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年版，第</a:t>
            </a:r>
            <a:r>
              <a:rPr lang="en-US" sz="2000" b="1">
                <a:solidFill>
                  <a:schemeClr val="tx1"/>
                </a:solidFill>
                <a:latin typeface="楷体" panose="02010609060101010101" pitchFamily="49" charset="-122"/>
                <a:ea typeface="楷体" panose="02010609060101010101" pitchFamily="49" charset="-122"/>
                <a:cs typeface="楷体" panose="02010609060101010101" pitchFamily="49" charset="-122"/>
              </a:rPr>
              <a:t>850—851</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页）</a:t>
            </a:r>
            <a:endParaRPr lang="zh-CN" altLang="en-US" sz="20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32" name="TextBox 9"/>
          <p:cNvSpPr txBox="1"/>
          <p:nvPr/>
        </p:nvSpPr>
        <p:spPr>
          <a:xfrm>
            <a:off x="4213520" y="67197"/>
            <a:ext cx="3129970" cy="338455"/>
          </a:xfrm>
          <a:prstGeom prst="rect">
            <a:avLst/>
          </a:prstGeom>
          <a:noFill/>
        </p:spPr>
        <p:txBody>
          <a:bodyPr wrap="square" lIns="0" tIns="0" rIns="0" bIns="0" rtlCol="0">
            <a:spAutoFit/>
          </a:bodyPr>
          <a:lstStyle/>
          <a:p>
            <a:pPr algn="ctr">
              <a:lnSpc>
                <a:spcPct val="110000"/>
              </a:lnSpc>
            </a:pPr>
            <a:r>
              <a:rPr lang="zh-CN" altLang="en-US" sz="2000" dirty="0">
                <a:solidFill>
                  <a:schemeClr val="tx1"/>
                </a:solidFill>
                <a:latin typeface="微软雅黑" panose="020B0503020204020204" pitchFamily="34" charset="-122"/>
                <a:ea typeface="微软雅黑" panose="020B0503020204020204" pitchFamily="34" charset="-122"/>
              </a:rPr>
              <a:t>中国共产党的党性认识</a:t>
            </a: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5260" y="59055"/>
            <a:ext cx="8477250" cy="6739255"/>
          </a:xfrm>
          <a:prstGeom prst="rect">
            <a:avLst/>
          </a:prstGeom>
          <a:noFill/>
          <a:ln w="9525">
            <a:noFill/>
          </a:ln>
        </p:spPr>
        <p:txBody>
          <a:bodyPr wrap="square">
            <a:spAutoFit/>
          </a:bodyPr>
          <a:lstStyle/>
          <a:p>
            <a:pPr indent="0">
              <a:lnSpc>
                <a:spcPct val="18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习近平同志指出，坚强的党性，是成为高素质领导干部的首要条件。</a:t>
            </a:r>
          </a:p>
          <a:p>
            <a:pPr indent="0">
              <a:lnSpc>
                <a:spcPct val="18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1</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rgbClr val="FF0000"/>
                </a:solidFill>
                <a:latin typeface="楷体" panose="02010609060101010101" pitchFamily="49" charset="-122"/>
                <a:ea typeface="楷体" panose="02010609060101010101" pitchFamily="49" charset="-122"/>
                <a:cs typeface="楷体" panose="02010609060101010101" pitchFamily="49" charset="-122"/>
              </a:rPr>
              <a:t>理论修养</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真正掌握马克思主义的立场观点方法；</a:t>
            </a:r>
          </a:p>
          <a:p>
            <a:pPr indent="0">
              <a:lnSpc>
                <a:spcPct val="18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rgbClr val="FF0000"/>
                </a:solidFill>
                <a:latin typeface="楷体" panose="02010609060101010101" pitchFamily="49" charset="-122"/>
                <a:ea typeface="楷体" panose="02010609060101010101" pitchFamily="49" charset="-122"/>
                <a:cs typeface="楷体" panose="02010609060101010101" pitchFamily="49" charset="-122"/>
              </a:rPr>
              <a:t>政治修养</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增强政治信念的坚定性、政治立场的原则性、政治鉴别的敏锐性、政治忠诚的可靠性；</a:t>
            </a:r>
          </a:p>
          <a:p>
            <a:pPr indent="0">
              <a:lnSpc>
                <a:spcPct val="18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rgbClr val="FF0000"/>
                </a:solidFill>
                <a:latin typeface="楷体" panose="02010609060101010101" pitchFamily="49" charset="-122"/>
                <a:ea typeface="楷体" panose="02010609060101010101" pitchFamily="49" charset="-122"/>
                <a:cs typeface="楷体" panose="02010609060101010101" pitchFamily="49" charset="-122"/>
              </a:rPr>
              <a:t>道德修养</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提高道德认识、陶冶道德情操、锤炼道德意志、提升道德境界；</a:t>
            </a:r>
          </a:p>
          <a:p>
            <a:pPr indent="0">
              <a:lnSpc>
                <a:spcPct val="18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4</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rgbClr val="FF0000"/>
                </a:solidFill>
                <a:latin typeface="楷体" panose="02010609060101010101" pitchFamily="49" charset="-122"/>
                <a:ea typeface="楷体" panose="02010609060101010101" pitchFamily="49" charset="-122"/>
                <a:cs typeface="楷体" panose="02010609060101010101" pitchFamily="49" charset="-122"/>
              </a:rPr>
              <a:t>纪律修养</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增强纪律观念，自觉在思想上政治上行动上同党中央保持高度一致，确保政令畅通；</a:t>
            </a:r>
          </a:p>
          <a:p>
            <a:pPr indent="0">
              <a:lnSpc>
                <a:spcPct val="18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5</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gradFill>
                  <a:gsLst>
                    <a:gs pos="0">
                      <a:srgbClr val="E30000"/>
                    </a:gs>
                    <a:gs pos="100000">
                      <a:srgbClr val="760303"/>
                    </a:gs>
                  </a:gsLst>
                  <a:lin scaled="0"/>
                </a:gradFill>
                <a:latin typeface="楷体" panose="02010609060101010101" pitchFamily="49" charset="-122"/>
                <a:ea typeface="楷体" panose="02010609060101010101" pitchFamily="49" charset="-122"/>
                <a:cs typeface="楷体" panose="02010609060101010101" pitchFamily="49" charset="-122"/>
              </a:rPr>
              <a:t>作风修养</a:t>
            </a:r>
            <a:r>
              <a:rPr lang="en-US" alt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做到执政为民有新举措、求真务实有新要求、廉洁从政有新成效。</a:t>
            </a:r>
          </a:p>
          <a:p>
            <a:pPr indent="0">
              <a:lnSpc>
                <a:spcPct val="180000"/>
              </a:lnSpc>
            </a:pP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（《领导干部要加强党性修养提高综合素质》，《人民日报》</a:t>
            </a:r>
            <a:r>
              <a:rPr lang="en-US" sz="2000" b="1">
                <a:solidFill>
                  <a:schemeClr val="tx1"/>
                </a:solidFill>
                <a:latin typeface="楷体" panose="02010609060101010101" pitchFamily="49" charset="-122"/>
                <a:ea typeface="楷体" panose="02010609060101010101" pitchFamily="49" charset="-122"/>
                <a:cs typeface="楷体" panose="02010609060101010101" pitchFamily="49" charset="-122"/>
              </a:rPr>
              <a:t>2009</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年</a:t>
            </a:r>
            <a:r>
              <a:rPr lang="en-US" sz="2000" b="1">
                <a:solidFill>
                  <a:schemeClr val="tx1"/>
                </a:solidFill>
                <a:latin typeface="楷体" panose="02010609060101010101" pitchFamily="49" charset="-122"/>
                <a:ea typeface="楷体" panose="02010609060101010101" pitchFamily="49" charset="-122"/>
                <a:cs typeface="楷体" panose="02010609060101010101" pitchFamily="49" charset="-122"/>
              </a:rPr>
              <a:t>3</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月</a:t>
            </a:r>
            <a:r>
              <a:rPr lang="en-US" sz="2000" b="1">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日，第</a:t>
            </a:r>
            <a:r>
              <a:rPr lang="en-US" sz="2000" b="1">
                <a:solidFill>
                  <a:schemeClr val="tx1"/>
                </a:solidFill>
                <a:latin typeface="楷体" panose="02010609060101010101" pitchFamily="49" charset="-122"/>
                <a:ea typeface="楷体" panose="02010609060101010101" pitchFamily="49" charset="-122"/>
                <a:cs typeface="楷体" panose="02010609060101010101" pitchFamily="49" charset="-122"/>
              </a:rPr>
              <a:t>2</a:t>
            </a:r>
            <a:r>
              <a:rPr lang="zh-CN" sz="2000" b="1">
                <a:solidFill>
                  <a:schemeClr val="tx1"/>
                </a:solidFill>
                <a:latin typeface="楷体" panose="02010609060101010101" pitchFamily="49" charset="-122"/>
                <a:ea typeface="楷体" panose="02010609060101010101" pitchFamily="49" charset="-122"/>
                <a:cs typeface="楷体" panose="02010609060101010101" pitchFamily="49" charset="-122"/>
              </a:rPr>
              <a:t>版）</a:t>
            </a:r>
            <a:endParaRPr lang="zh-CN" altLang="en-US" sz="2000" b="1">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p:cNvPicPr>
            <a:picLocks noChangeAspect="1"/>
          </p:cNvPicPr>
          <p:nvPr/>
        </p:nvPicPr>
        <p:blipFill>
          <a:blip r:embed="rId3"/>
          <a:stretch>
            <a:fillRect/>
          </a:stretch>
        </p:blipFill>
        <p:spPr>
          <a:xfrm>
            <a:off x="8832215" y="149225"/>
            <a:ext cx="3218815" cy="3144520"/>
          </a:xfrm>
          <a:prstGeom prst="rect">
            <a:avLst/>
          </a:prstGeom>
        </p:spPr>
      </p:pic>
      <p:pic>
        <p:nvPicPr>
          <p:cNvPr id="4" name="图片 3"/>
          <p:cNvPicPr>
            <a:picLocks noChangeAspect="1"/>
          </p:cNvPicPr>
          <p:nvPr/>
        </p:nvPicPr>
        <p:blipFill>
          <a:blip r:embed="rId4"/>
          <a:stretch>
            <a:fillRect/>
          </a:stretch>
        </p:blipFill>
        <p:spPr>
          <a:xfrm>
            <a:off x="8832215" y="3294380"/>
            <a:ext cx="3218815" cy="3377565"/>
          </a:xfrm>
          <a:prstGeom prst="rect">
            <a:avLst/>
          </a:prstGeom>
        </p:spPr>
      </p:pic>
    </p:spTree>
    <p:custDataLst>
      <p:tags r:id="rId1"/>
    </p:custData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nvCxnSpPr>
        <p:spPr>
          <a:xfrm>
            <a:off x="0" y="937846"/>
            <a:ext cx="12192000" cy="0"/>
          </a:xfrm>
          <a:prstGeom prst="line">
            <a:avLst/>
          </a:prstGeom>
          <a:ln w="28575">
            <a:solidFill>
              <a:srgbClr val="F79F24"/>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34303" y="319026"/>
            <a:ext cx="667657" cy="667657"/>
          </a:xfrm>
          <a:prstGeom prst="rect">
            <a:avLst/>
          </a:prstGeom>
          <a:solidFill>
            <a:srgbClr val="A00B1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三</a:t>
            </a:r>
          </a:p>
        </p:txBody>
      </p:sp>
      <p:sp>
        <p:nvSpPr>
          <p:cNvPr id="25" name="文本框 20"/>
          <p:cNvSpPr txBox="1"/>
          <p:nvPr/>
        </p:nvSpPr>
        <p:spPr>
          <a:xfrm>
            <a:off x="1187154" y="356846"/>
            <a:ext cx="7781795" cy="1076325"/>
          </a:xfrm>
          <a:prstGeom prst="rect">
            <a:avLst/>
          </a:prstGeom>
          <a:noFill/>
        </p:spPr>
        <p:txBody>
          <a:bodyPr wrap="square" rtlCol="0">
            <a:spAutoFit/>
          </a:bodyPr>
          <a:lstStyle>
            <a:defPPr>
              <a:defRPr lang="zh-CN"/>
            </a:defPPr>
            <a:lvl1pPr algn="ctr">
              <a:defRPr sz="3200" b="1">
                <a:solidFill>
                  <a:srgbClr val="A00B1F"/>
                </a:solidFill>
                <a:effectLst>
                  <a:outerShdw blurRad="38100" dist="38100" dir="2700000" algn="tl">
                    <a:srgbClr val="000000">
                      <a:alpha val="43137"/>
                    </a:srgbClr>
                  </a:outerShdw>
                </a:effectLst>
                <a:latin typeface="黑体" panose="02010609060101010101" charset="-122"/>
                <a:ea typeface="黑体" panose="02010609060101010101" charset="-122"/>
              </a:defRPr>
            </a:lvl1pPr>
          </a:lstStyle>
          <a:p>
            <a:pPr algn="l"/>
            <a:r>
              <a:rPr lang="zh-CN" altLang="en-US" dirty="0">
                <a:effectLst/>
                <a:latin typeface="微软雅黑" panose="020B0503020204020204" pitchFamily="34" charset="-122"/>
                <a:ea typeface="微软雅黑" panose="020B0503020204020204" pitchFamily="34" charset="-122"/>
                <a:sym typeface="+mn-ea"/>
              </a:rPr>
              <a:t>新时代党性修养内涵及其实践路径</a:t>
            </a:r>
            <a:endParaRPr lang="zh-CN" altLang="en-US" b="1" dirty="0">
              <a:solidFill>
                <a:srgbClr val="A00B1F"/>
              </a:solidFill>
              <a:latin typeface="微软雅黑" panose="020B0503020204020204" pitchFamily="34" charset="-122"/>
              <a:ea typeface="微软雅黑" panose="020B0503020204020204" pitchFamily="34" charset="-122"/>
            </a:endParaRPr>
          </a:p>
          <a:p>
            <a:pPr algn="l"/>
            <a:endParaRPr lang="zh-CN" altLang="en-US" b="0" dirty="0">
              <a:effectLst/>
              <a:latin typeface="微软雅黑" panose="020B0503020204020204" pitchFamily="34" charset="-122"/>
              <a:ea typeface="微软雅黑" panose="020B0503020204020204" pitchFamily="34" charset="-122"/>
            </a:endParaRPr>
          </a:p>
        </p:txBody>
      </p:sp>
      <p:grpSp>
        <p:nvGrpSpPr>
          <p:cNvPr id="27" name="组合 26"/>
          <p:cNvGrpSpPr/>
          <p:nvPr/>
        </p:nvGrpSpPr>
        <p:grpSpPr>
          <a:xfrm>
            <a:off x="111760" y="1010920"/>
            <a:ext cx="9780905" cy="640417"/>
            <a:chOff x="5802157" y="1985645"/>
            <a:chExt cx="4980567" cy="1001999"/>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6650122" y="2169447"/>
              <a:ext cx="4074969" cy="72030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1.</a:t>
              </a:r>
              <a:r>
                <a:rPr lang="en-US" altLang="zh-CN" sz="2400" b="1">
                  <a:solidFill>
                    <a:schemeClr val="bg1"/>
                  </a:solidFill>
                  <a:latin typeface="楷体" panose="02010609060101010101" pitchFamily="49" charset="-122"/>
                  <a:ea typeface="楷体" panose="02010609060101010101" pitchFamily="49" charset="-122"/>
                  <a:sym typeface="+mn-ea"/>
                </a:rPr>
                <a:t>新时代加强共产党员党性修养的迫切性和重要性</a:t>
              </a:r>
              <a:endParaRPr lang="en-US" altLang="zh-CN" sz="2400" b="1" dirty="0">
                <a:solidFill>
                  <a:schemeClr val="bg1"/>
                </a:solidFill>
                <a:latin typeface="楷体" panose="02010609060101010101" pitchFamily="49" charset="-122"/>
                <a:ea typeface="楷体" panose="02010609060101010101" pitchFamily="49" charset="-122"/>
                <a:sym typeface="+mn-ea"/>
              </a:endParaRP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
        <p:nvSpPr>
          <p:cNvPr id="9" name="文本框 8"/>
          <p:cNvSpPr txBox="1"/>
          <p:nvPr/>
        </p:nvSpPr>
        <p:spPr>
          <a:xfrm>
            <a:off x="334010" y="1651635"/>
            <a:ext cx="11194415" cy="4276725"/>
          </a:xfrm>
          <a:prstGeom prst="rect">
            <a:avLst/>
          </a:prstGeom>
          <a:noFill/>
        </p:spPr>
        <p:txBody>
          <a:bodyPr wrap="square" rtlCol="0">
            <a:spAutoFit/>
          </a:bodyPr>
          <a:lstStyle/>
          <a:p>
            <a:pPr>
              <a:lnSpc>
                <a:spcPct val="170000"/>
              </a:lnSpc>
            </a:pPr>
            <a:r>
              <a:rPr lang="en-US" altLang="zh-CN" sz="2000" b="1">
                <a:latin typeface="楷体" panose="02010609060101010101" pitchFamily="49" charset="-122"/>
                <a:ea typeface="楷体" panose="02010609060101010101" pitchFamily="49" charset="-122"/>
                <a:cs typeface="楷体" panose="02010609060101010101" pitchFamily="49" charset="-122"/>
              </a:rPr>
              <a:t>(1)实现历史使命的要求</a:t>
            </a:r>
            <a:r>
              <a:rPr lang="zh-CN" altLang="en-US" sz="2000" b="1">
                <a:latin typeface="楷体" panose="02010609060101010101" pitchFamily="49" charset="-122"/>
                <a:ea typeface="楷体" panose="02010609060101010101" pitchFamily="49" charset="-122"/>
                <a:cs typeface="楷体" panose="02010609060101010101" pitchFamily="49" charset="-122"/>
              </a:rPr>
              <a:t>。</a:t>
            </a:r>
          </a:p>
          <a:p>
            <a:pPr>
              <a:lnSpc>
                <a:spcPct val="170000"/>
              </a:lnSpc>
            </a:pPr>
            <a:r>
              <a:rPr lang="zh-CN" altLang="en-US" sz="2000" b="1">
                <a:latin typeface="楷体" panose="02010609060101010101" pitchFamily="49" charset="-122"/>
                <a:ea typeface="楷体" panose="02010609060101010101" pitchFamily="49" charset="-122"/>
                <a:cs typeface="楷体" panose="02010609060101010101" pitchFamily="49" charset="-122"/>
              </a:rPr>
              <a:t>    </a:t>
            </a:r>
            <a:r>
              <a:rPr lang="en-US" altLang="zh-CN" sz="2000" b="1">
                <a:latin typeface="楷体" panose="02010609060101010101" pitchFamily="49" charset="-122"/>
                <a:ea typeface="楷体" panose="02010609060101010101" pitchFamily="49" charset="-122"/>
                <a:cs typeface="楷体" panose="02010609060101010101" pitchFamily="49" charset="-122"/>
              </a:rPr>
              <a:t>党的自我革命来推动党领导人民进行的伟大社会革命，把党建设成为始终走在时代前列、人民衷心拥护、勇于自我革命、经得起各种风浪考验、朝气蓬勃的马克思主义执政党。</a:t>
            </a:r>
          </a:p>
          <a:p>
            <a:pPr>
              <a:lnSpc>
                <a:spcPct val="170000"/>
              </a:lnSpc>
            </a:pPr>
            <a:r>
              <a:rPr lang="en-US" altLang="zh-CN" sz="2000" b="1">
                <a:latin typeface="楷体" panose="02010609060101010101" pitchFamily="49" charset="-122"/>
                <a:ea typeface="楷体" panose="02010609060101010101" pitchFamily="49" charset="-122"/>
                <a:cs typeface="楷体" panose="02010609060101010101" pitchFamily="49" charset="-122"/>
              </a:rPr>
              <a:t>(2)应对执政复杂环境提出的要求</a:t>
            </a:r>
            <a:r>
              <a:rPr lang="zh-CN" altLang="en-US" sz="2000" b="1">
                <a:latin typeface="楷体" panose="02010609060101010101" pitchFamily="49" charset="-122"/>
                <a:ea typeface="楷体" panose="02010609060101010101" pitchFamily="49" charset="-122"/>
                <a:cs typeface="楷体" panose="02010609060101010101" pitchFamily="49" charset="-122"/>
              </a:rPr>
              <a:t>。</a:t>
            </a:r>
          </a:p>
          <a:p>
            <a:pPr>
              <a:lnSpc>
                <a:spcPct val="170000"/>
              </a:lnSpc>
            </a:pPr>
            <a:r>
              <a:rPr lang="zh-CN" altLang="en-US" sz="2000" b="1">
                <a:latin typeface="楷体" panose="02010609060101010101" pitchFamily="49" charset="-122"/>
                <a:ea typeface="楷体" panose="02010609060101010101" pitchFamily="49" charset="-122"/>
                <a:cs typeface="楷体" panose="02010609060101010101" pitchFamily="49" charset="-122"/>
              </a:rPr>
              <a:t>一是</a:t>
            </a:r>
            <a:r>
              <a:rPr lang="en-US" altLang="zh-CN" sz="2000" b="1">
                <a:latin typeface="楷体" panose="02010609060101010101" pitchFamily="49" charset="-122"/>
                <a:ea typeface="楷体" panose="02010609060101010101" pitchFamily="49" charset="-122"/>
                <a:cs typeface="楷体" panose="02010609060101010101" pitchFamily="49" charset="-122"/>
              </a:rPr>
              <a:t>国外敌对势力对我们党实施“和平演变”“颜色革命”，意识形态领域斗争复杂而尖锐</a:t>
            </a:r>
            <a:r>
              <a:rPr lang="zh-CN" altLang="en-US" sz="2000" b="1">
                <a:latin typeface="楷体" panose="02010609060101010101" pitchFamily="49" charset="-122"/>
                <a:ea typeface="楷体" panose="02010609060101010101" pitchFamily="49" charset="-122"/>
                <a:cs typeface="楷体" panose="02010609060101010101" pitchFamily="49" charset="-122"/>
              </a:rPr>
              <a:t>；</a:t>
            </a:r>
          </a:p>
          <a:p>
            <a:pPr>
              <a:lnSpc>
                <a:spcPct val="170000"/>
              </a:lnSpc>
            </a:pPr>
            <a:r>
              <a:rPr lang="zh-CN" altLang="en-US" sz="2000" b="1">
                <a:latin typeface="楷体" panose="02010609060101010101" pitchFamily="49" charset="-122"/>
                <a:ea typeface="楷体" panose="02010609060101010101" pitchFamily="49" charset="-122"/>
                <a:cs typeface="楷体" panose="02010609060101010101" pitchFamily="49" charset="-122"/>
              </a:rPr>
              <a:t>二是</a:t>
            </a:r>
            <a:r>
              <a:rPr lang="en-US" altLang="zh-CN" sz="2000" b="1">
                <a:latin typeface="楷体" panose="02010609060101010101" pitchFamily="49" charset="-122"/>
                <a:ea typeface="楷体" panose="02010609060101010101" pitchFamily="49" charset="-122"/>
                <a:cs typeface="楷体" panose="02010609060101010101" pitchFamily="49" charset="-122"/>
              </a:rPr>
              <a:t>党内老问题还没有根本解决，又出现一些新问题。</a:t>
            </a:r>
          </a:p>
          <a:p>
            <a:pPr>
              <a:lnSpc>
                <a:spcPct val="170000"/>
              </a:lnSpc>
            </a:pPr>
            <a:r>
              <a:rPr lang="en-US" altLang="zh-CN" sz="2000" b="1">
                <a:latin typeface="楷体" panose="02010609060101010101" pitchFamily="49" charset="-122"/>
                <a:ea typeface="楷体" panose="02010609060101010101" pitchFamily="49" charset="-122"/>
                <a:cs typeface="楷体" panose="02010609060101010101" pitchFamily="49" charset="-122"/>
              </a:rPr>
              <a:t>(3)党面临的直接挑战提出的要求</a:t>
            </a:r>
            <a:r>
              <a:rPr lang="zh-CN" altLang="en-US" sz="2000" b="1">
                <a:latin typeface="楷体" panose="02010609060101010101" pitchFamily="49" charset="-122"/>
                <a:ea typeface="楷体" panose="02010609060101010101" pitchFamily="49" charset="-122"/>
                <a:cs typeface="楷体" panose="02010609060101010101" pitchFamily="49" charset="-122"/>
              </a:rPr>
              <a:t>。</a:t>
            </a:r>
          </a:p>
          <a:p>
            <a:pPr>
              <a:lnSpc>
                <a:spcPct val="170000"/>
              </a:lnSpc>
            </a:pPr>
            <a:r>
              <a:rPr lang="en-US" altLang="zh-CN" sz="2000" b="1">
                <a:latin typeface="楷体" panose="02010609060101010101" pitchFamily="49" charset="-122"/>
                <a:ea typeface="楷体" panose="02010609060101010101" pitchFamily="49" charset="-122"/>
                <a:cs typeface="楷体" panose="02010609060101010101" pitchFamily="49" charset="-122"/>
              </a:rPr>
              <a:t>面临“四大考验”的长期性和复杂性、“四种危险”的尖锐性和严峻性</a:t>
            </a:r>
            <a:r>
              <a:rPr lang="zh-CN" altLang="en-US" sz="2000" b="1">
                <a:latin typeface="楷体" panose="02010609060101010101" pitchFamily="49" charset="-122"/>
                <a:ea typeface="楷体" panose="02010609060101010101" pitchFamily="49" charset="-122"/>
                <a:cs typeface="楷体" panose="02010609060101010101" pitchFamily="49" charset="-122"/>
              </a:rPr>
              <a:t>。</a:t>
            </a: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03885" y="1428115"/>
            <a:ext cx="10515600" cy="5173345"/>
          </a:xfrm>
        </p:spPr>
        <p:txBody>
          <a:bodyPr/>
          <a:lstStyle/>
          <a:p>
            <a:pPr>
              <a:lnSpc>
                <a:spcPct val="120000"/>
              </a:lnSpc>
            </a:pPr>
            <a:r>
              <a:rPr lang="en-US" altLang="zh-CN" sz="2000" b="1">
                <a:solidFill>
                  <a:srgbClr val="333333"/>
                </a:solidFill>
                <a:latin typeface="楷体" panose="02010609060101010101" pitchFamily="49" charset="-122"/>
                <a:ea typeface="楷体" panose="02010609060101010101" pitchFamily="49" charset="-122"/>
                <a:cs typeface="楷体" panose="02010609060101010101" pitchFamily="49" charset="-122"/>
                <a:sym typeface="+mn-ea"/>
              </a:rPr>
              <a:t>   </a:t>
            </a: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sym typeface="+mn-ea"/>
              </a:rPr>
              <a:t>习近平总书记指出：“党性教育是共产党人修身养性的必修课，也是共产党人的‘心学’。”坚定的理想信仰始终是党员干部站稳政治立场、抵御各种诱惑的决定性因素，是党性修养的出发点和落脚点。坚持共产主义远大理想和中国特色社会主义共同理想，是中国共产党人的精神支柱和政治灵魂，是保持党的团结统一的思想基础。</a:t>
            </a:r>
            <a:endParaRPr lang="zh-CN" altLang="en-US" b="1">
              <a:latin typeface="楷体" panose="02010609060101010101" pitchFamily="49" charset="-122"/>
              <a:ea typeface="楷体" panose="02010609060101010101" pitchFamily="49" charset="-122"/>
              <a:cs typeface="楷体" panose="02010609060101010101" pitchFamily="49" charset="-122"/>
            </a:endParaRPr>
          </a:p>
          <a:p>
            <a:pPr marL="0" indent="0">
              <a:buNone/>
            </a:pP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 直面问题，要求广大党员干部做到五个过硬：</a:t>
            </a:r>
          </a:p>
          <a:p>
            <a:pPr marL="0" indent="0">
              <a:buNone/>
            </a:pP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（1）“信念过硬”</a:t>
            </a:r>
          </a:p>
          <a:p>
            <a:pPr marL="0" indent="0">
              <a:buNone/>
            </a:pP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（2）“政治过硬”</a:t>
            </a:r>
          </a:p>
          <a:p>
            <a:pPr marL="0" indent="0">
              <a:buNone/>
            </a:pP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（3）“责任过硬”</a:t>
            </a:r>
          </a:p>
          <a:p>
            <a:pPr marL="0" indent="0">
              <a:buNone/>
            </a:pP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（4）“</a:t>
            </a: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sym typeface="+mn-ea"/>
              </a:rPr>
              <a:t>能力过硬</a:t>
            </a: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a:t>
            </a:r>
          </a:p>
          <a:p>
            <a:pPr marL="0" indent="0">
              <a:buNone/>
            </a:pP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（5）“</a:t>
            </a: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sym typeface="+mn-ea"/>
              </a:rPr>
              <a:t>作风过硬</a:t>
            </a:r>
            <a:r>
              <a:rPr lang="zh-CN" sz="2000" b="1">
                <a:solidFill>
                  <a:srgbClr val="333333"/>
                </a:solidFill>
                <a:latin typeface="楷体" panose="02010609060101010101" pitchFamily="49" charset="-122"/>
                <a:ea typeface="楷体" panose="02010609060101010101" pitchFamily="49" charset="-122"/>
                <a:cs typeface="楷体" panose="02010609060101010101" pitchFamily="49" charset="-122"/>
              </a:rPr>
              <a:t>”</a:t>
            </a:r>
            <a:endParaRPr lang="zh-CN" altLang="en-US" b="1">
              <a:latin typeface="楷体" panose="02010609060101010101" pitchFamily="49" charset="-122"/>
              <a:ea typeface="楷体" panose="02010609060101010101" pitchFamily="49" charset="-122"/>
              <a:cs typeface="楷体" panose="02010609060101010101" pitchFamily="49" charset="-122"/>
            </a:endParaRPr>
          </a:p>
          <a:p>
            <a:pPr marL="0" indent="0">
              <a:buNone/>
            </a:pPr>
            <a:r>
              <a:rPr lang="en-US" altLang="zh-CN" sz="1800" b="1">
                <a:latin typeface="楷体" panose="02010609060101010101" pitchFamily="49" charset="-122"/>
                <a:ea typeface="楷体" panose="02010609060101010101" pitchFamily="49" charset="-122"/>
                <a:cs typeface="楷体" panose="02010609060101010101" pitchFamily="49" charset="-122"/>
              </a:rPr>
              <a:t>                  ——</a:t>
            </a:r>
            <a:r>
              <a:rPr lang="zh-CN" altLang="en-US" sz="1800" b="1">
                <a:latin typeface="楷体" panose="02010609060101010101" pitchFamily="49" charset="-122"/>
                <a:ea typeface="楷体" panose="02010609060101010101" pitchFamily="49" charset="-122"/>
                <a:cs typeface="楷体" panose="02010609060101010101" pitchFamily="49" charset="-122"/>
              </a:rPr>
              <a:t>习近平总书记在学习贯彻党的十九大精神研讨班开班式上发表重要讲话</a:t>
            </a:r>
          </a:p>
        </p:txBody>
      </p:sp>
      <p:grpSp>
        <p:nvGrpSpPr>
          <p:cNvPr id="27" name="组合 26"/>
          <p:cNvGrpSpPr/>
          <p:nvPr/>
        </p:nvGrpSpPr>
        <p:grpSpPr>
          <a:xfrm>
            <a:off x="292735" y="432435"/>
            <a:ext cx="9780905" cy="640417"/>
            <a:chOff x="5802157" y="1985645"/>
            <a:chExt cx="4980567" cy="1001999"/>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6650122" y="2169447"/>
              <a:ext cx="4074969" cy="72030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r>
                <a:rPr lang="en-US" altLang="zh-CN" sz="2400" b="1">
                  <a:solidFill>
                    <a:schemeClr val="bg1"/>
                  </a:solidFill>
                  <a:latin typeface="楷体" panose="02010609060101010101" pitchFamily="49" charset="-122"/>
                  <a:ea typeface="楷体" panose="02010609060101010101" pitchFamily="49" charset="-122"/>
                  <a:sym typeface="+mn-ea"/>
                </a:rPr>
                <a:t>新时代加强共产党员党性修养</a:t>
              </a:r>
              <a:r>
                <a:rPr lang="zh-CN" altLang="en-US" sz="2400" b="1">
                  <a:solidFill>
                    <a:schemeClr val="bg1"/>
                  </a:solidFill>
                  <a:latin typeface="楷体" panose="02010609060101010101" pitchFamily="49" charset="-122"/>
                  <a:ea typeface="楷体" panose="02010609060101010101" pitchFamily="49" charset="-122"/>
                  <a:sym typeface="+mn-ea"/>
                </a:rPr>
                <a:t>新要求</a:t>
              </a:r>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49580" y="1253490"/>
            <a:ext cx="11401425" cy="5010150"/>
          </a:xfrm>
        </p:spPr>
        <p:txBody>
          <a:bodyPr/>
          <a:lstStyle/>
          <a:p>
            <a:pPr marL="0" indent="0">
              <a:lnSpc>
                <a:spcPct val="120000"/>
              </a:lnSpc>
              <a:buNone/>
            </a:pPr>
            <a:r>
              <a:rPr lang="zh-CN" altLang="en-US" sz="2000" b="1" dirty="0">
                <a:solidFill>
                  <a:srgbClr val="AD1514"/>
                </a:solidFill>
                <a:latin typeface="楷体" panose="02010609060101010101" pitchFamily="49" charset="-122"/>
                <a:ea typeface="楷体" panose="02010609060101010101" pitchFamily="49" charset="-122"/>
              </a:rPr>
              <a:t>（</a:t>
            </a:r>
            <a:r>
              <a:rPr lang="en-US" altLang="zh-CN" sz="2000" b="1" dirty="0">
                <a:solidFill>
                  <a:srgbClr val="AD1514"/>
                </a:solidFill>
                <a:latin typeface="楷体" panose="02010609060101010101" pitchFamily="49" charset="-122"/>
                <a:ea typeface="楷体" panose="02010609060101010101" pitchFamily="49" charset="-122"/>
              </a:rPr>
              <a:t>1</a:t>
            </a:r>
            <a:r>
              <a:rPr lang="zh-CN" altLang="en-US" sz="2000" b="1" dirty="0">
                <a:solidFill>
                  <a:srgbClr val="AD1514"/>
                </a:solidFill>
                <a:latin typeface="楷体" panose="02010609060101010101" pitchFamily="49" charset="-122"/>
                <a:ea typeface="楷体" panose="02010609060101010101" pitchFamily="49" charset="-122"/>
              </a:rPr>
              <a:t>）党性修养。</a:t>
            </a:r>
            <a:r>
              <a:rPr lang="zh-CN" altLang="en-US" sz="2000" b="1" dirty="0">
                <a:latin typeface="楷体" panose="02010609060101010101" pitchFamily="49" charset="-122"/>
                <a:ea typeface="楷体" panose="02010609060101010101" pitchFamily="49" charset="-122"/>
              </a:rPr>
              <a:t>也叫党性锻炼，是党员的自我教育、自我改造、自我完善，是党的本质属性在党员身上的内化，是党员在改造客观世界中自觉运用党性原则规范自己行为，克服和抵制各种错误思想，不断改造主观世界不断开创实践和认识新境界的过程，是党员自强和自律的统一。</a:t>
            </a:r>
            <a:r>
              <a:rPr lang="zh-CN" altLang="en-US" sz="2000" b="1" dirty="0">
                <a:latin typeface="楷体" panose="02010609060101010101" pitchFamily="49" charset="-122"/>
                <a:ea typeface="楷体" panose="02010609060101010101" pitchFamily="49" charset="-122"/>
                <a:sym typeface="+mn-ea"/>
              </a:rPr>
              <a:t>加强党性修养是党的领导干部面临的一个永恒课题。</a:t>
            </a:r>
          </a:p>
          <a:p>
            <a:pPr marL="0" indent="0">
              <a:lnSpc>
                <a:spcPct val="120000"/>
              </a:lnSpc>
              <a:buNone/>
            </a:pPr>
            <a:r>
              <a:rPr lang="zh-CN" altLang="en-US" sz="2000" b="1" dirty="0">
                <a:solidFill>
                  <a:srgbClr val="AD1514"/>
                </a:solidFill>
                <a:latin typeface="楷体" panose="02010609060101010101" pitchFamily="49" charset="-122"/>
                <a:ea typeface="楷体" panose="02010609060101010101" pitchFamily="49" charset="-122"/>
              </a:rPr>
              <a:t>（</a:t>
            </a:r>
            <a:r>
              <a:rPr lang="en-US" altLang="zh-CN" sz="2000" b="1" dirty="0">
                <a:solidFill>
                  <a:srgbClr val="AD1514"/>
                </a:solidFill>
                <a:latin typeface="楷体" panose="02010609060101010101" pitchFamily="49" charset="-122"/>
                <a:ea typeface="楷体" panose="02010609060101010101" pitchFamily="49" charset="-122"/>
              </a:rPr>
              <a:t>2</a:t>
            </a:r>
            <a:r>
              <a:rPr lang="zh-CN" altLang="en-US" sz="2000" b="1" dirty="0">
                <a:solidFill>
                  <a:srgbClr val="AD1514"/>
                </a:solidFill>
                <a:latin typeface="楷体" panose="02010609060101010101" pitchFamily="49" charset="-122"/>
                <a:ea typeface="楷体" panose="02010609060101010101" pitchFamily="49" charset="-122"/>
              </a:rPr>
              <a:t>）新时代党性修养主要内容：</a:t>
            </a:r>
          </a:p>
          <a:p>
            <a:pPr marL="0" indent="0">
              <a:lnSpc>
                <a:spcPct val="120000"/>
              </a:lnSpc>
              <a:buNone/>
            </a:pPr>
            <a:r>
              <a:rPr lang="zh-CN" altLang="en-US" sz="2000" b="1" dirty="0">
                <a:latin typeface="楷体" panose="02010609060101010101" pitchFamily="49" charset="-122"/>
                <a:ea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sym typeface="+mn-ea"/>
              </a:rPr>
              <a:t>a</a:t>
            </a:r>
            <a:r>
              <a:rPr lang="zh-CN" altLang="en-US" sz="2000" b="1" dirty="0">
                <a:latin typeface="楷体" panose="02010609060101010101" pitchFamily="49" charset="-122"/>
                <a:ea typeface="楷体" panose="02010609060101010101" pitchFamily="49" charset="-122"/>
                <a:sym typeface="+mn-ea"/>
              </a:rPr>
              <a:t>）忠诚的修养（</a:t>
            </a:r>
            <a:r>
              <a:rPr lang="en-US" altLang="zh-CN" sz="2000" b="1" dirty="0">
                <a:latin typeface="楷体" panose="02010609060101010101" pitchFamily="49" charset="-122"/>
                <a:ea typeface="楷体" panose="02010609060101010101" pitchFamily="49" charset="-122"/>
                <a:sym typeface="+mn-ea"/>
              </a:rPr>
              <a:t>b</a:t>
            </a:r>
            <a:r>
              <a:rPr lang="zh-CN" altLang="en-US" sz="2000" b="1" dirty="0">
                <a:latin typeface="楷体" panose="02010609060101010101" pitchFamily="49" charset="-122"/>
                <a:ea typeface="楷体" panose="02010609060101010101" pitchFamily="49" charset="-122"/>
                <a:sym typeface="+mn-ea"/>
              </a:rPr>
              <a:t>）干净的修养（</a:t>
            </a:r>
            <a:r>
              <a:rPr lang="en-US" altLang="zh-CN" sz="2000" b="1" dirty="0">
                <a:latin typeface="楷体" panose="02010609060101010101" pitchFamily="49" charset="-122"/>
                <a:ea typeface="楷体" panose="02010609060101010101" pitchFamily="49" charset="-122"/>
                <a:sym typeface="+mn-ea"/>
              </a:rPr>
              <a:t>c</a:t>
            </a:r>
            <a:r>
              <a:rPr lang="zh-CN" altLang="en-US" sz="2000" b="1" dirty="0">
                <a:latin typeface="楷体" panose="02010609060101010101" pitchFamily="49" charset="-122"/>
                <a:ea typeface="楷体" panose="02010609060101010101" pitchFamily="49" charset="-122"/>
                <a:sym typeface="+mn-ea"/>
              </a:rPr>
              <a:t>）担当的修养（</a:t>
            </a:r>
            <a:r>
              <a:rPr lang="en-US" altLang="zh-CN" sz="2000" b="1" dirty="0">
                <a:latin typeface="楷体" panose="02010609060101010101" pitchFamily="49" charset="-122"/>
                <a:ea typeface="楷体" panose="02010609060101010101" pitchFamily="49" charset="-122"/>
                <a:sym typeface="+mn-ea"/>
              </a:rPr>
              <a:t>d</a:t>
            </a:r>
            <a:r>
              <a:rPr lang="zh-CN" altLang="en-US" sz="2000" b="1" dirty="0">
                <a:latin typeface="楷体" panose="02010609060101010101" pitchFamily="49" charset="-122"/>
                <a:ea typeface="楷体" panose="02010609060101010101" pitchFamily="49" charset="-122"/>
                <a:sym typeface="+mn-ea"/>
              </a:rPr>
              <a:t>）力行的修养</a:t>
            </a:r>
          </a:p>
          <a:p>
            <a:pPr marL="0" indent="0">
              <a:lnSpc>
                <a:spcPct val="120000"/>
              </a:lnSpc>
              <a:buNone/>
            </a:pPr>
            <a:endParaRPr lang="zh-CN" altLang="en-US" sz="2000" b="1" dirty="0">
              <a:latin typeface="楷体" panose="02010609060101010101" pitchFamily="49" charset="-122"/>
              <a:ea typeface="楷体" panose="02010609060101010101" pitchFamily="49" charset="-122"/>
              <a:sym typeface="+mn-ea"/>
            </a:endParaRPr>
          </a:p>
        </p:txBody>
      </p:sp>
      <p:grpSp>
        <p:nvGrpSpPr>
          <p:cNvPr id="27" name="组合 26"/>
          <p:cNvGrpSpPr/>
          <p:nvPr/>
        </p:nvGrpSpPr>
        <p:grpSpPr>
          <a:xfrm>
            <a:off x="292735" y="432435"/>
            <a:ext cx="9780905" cy="640417"/>
            <a:chOff x="5802157" y="1985645"/>
            <a:chExt cx="4980567" cy="1001999"/>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6650122" y="2169447"/>
              <a:ext cx="4074969" cy="72030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3.</a:t>
              </a:r>
              <a:r>
                <a:rPr lang="en-US" altLang="zh-CN" sz="2400" b="1">
                  <a:solidFill>
                    <a:schemeClr val="bg1"/>
                  </a:solidFill>
                  <a:latin typeface="楷体" panose="02010609060101010101" pitchFamily="49" charset="-122"/>
                  <a:ea typeface="楷体" panose="02010609060101010101" pitchFamily="49" charset="-122"/>
                  <a:sym typeface="+mn-ea"/>
                </a:rPr>
                <a:t>新时代共产党员党性修养</a:t>
              </a:r>
              <a:r>
                <a:rPr lang="zh-CN" altLang="en-US" sz="2400" b="1">
                  <a:solidFill>
                    <a:schemeClr val="bg1"/>
                  </a:solidFill>
                  <a:latin typeface="楷体" panose="02010609060101010101" pitchFamily="49" charset="-122"/>
                  <a:ea typeface="楷体" panose="02010609060101010101" pitchFamily="49" charset="-122"/>
                  <a:sym typeface="+mn-ea"/>
                </a:rPr>
                <a:t>内容及内在要求</a:t>
              </a:r>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3">
            <a:extLst>
              <a:ext uri="{FF2B5EF4-FFF2-40B4-BE49-F238E27FC236}">
                <a16:creationId xmlns:a16="http://schemas.microsoft.com/office/drawing/2014/main" xmlns="" id="{C38A3AB2-AD9C-48CF-8EDD-9F3745E818A3}"/>
              </a:ext>
            </a:extLst>
          </p:cNvPr>
          <p:cNvSpPr/>
          <p:nvPr/>
        </p:nvSpPr>
        <p:spPr>
          <a:xfrm>
            <a:off x="446422" y="1023173"/>
            <a:ext cx="1518073" cy="553720"/>
          </a:xfrm>
          <a:prstGeom prst="homePlat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1355" b="1" dirty="0">
                <a:solidFill>
                  <a:srgbClr val="F9F9F3"/>
                </a:solidFill>
                <a:latin typeface="微软雅黑" panose="020B0503020204020204" pitchFamily="34" charset="-122"/>
                <a:ea typeface="微软雅黑" panose="020B0503020204020204" pitchFamily="34" charset="-122"/>
              </a:rPr>
              <a:t>“本原”法</a:t>
            </a:r>
            <a:endParaRPr lang="en-US" altLang="zh-CN" sz="1355" b="1" dirty="0">
              <a:solidFill>
                <a:srgbClr val="F9F9F3"/>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xmlns="" id="{2AC662FB-D7FD-4D6F-9DB4-9D00885B7EBC}"/>
              </a:ext>
            </a:extLst>
          </p:cNvPr>
          <p:cNvSpPr/>
          <p:nvPr/>
        </p:nvSpPr>
        <p:spPr>
          <a:xfrm>
            <a:off x="2002655" y="668390"/>
            <a:ext cx="10099674" cy="1361911"/>
          </a:xfrm>
          <a:prstGeom prst="rect">
            <a:avLst/>
          </a:prstGeom>
          <a:ln>
            <a:noFill/>
          </a:ln>
        </p:spPr>
        <p:txBody>
          <a:bodyPr wrap="square">
            <a:spAutoFit/>
          </a:bodyPr>
          <a:lstStyle/>
          <a:p>
            <a:pPr algn="just">
              <a:lnSpc>
                <a:spcPct val="150000"/>
              </a:lnSpc>
              <a:spcBef>
                <a:spcPct val="0"/>
              </a:spcBef>
            </a:pPr>
            <a:r>
              <a:rPr lang="zh-CN" altLang="en-US" sz="1500" b="1" dirty="0">
                <a:solidFill>
                  <a:srgbClr val="AD1514"/>
                </a:solidFill>
                <a:latin typeface="楷体" panose="02010609060101010101" pitchFamily="49" charset="-122"/>
                <a:ea typeface="楷体" panose="02010609060101010101" pitchFamily="49" charset="-122"/>
              </a:rPr>
              <a:t>“本原”法，即坚定理想信念必须原原本本学经典、学哲学。</a:t>
            </a:r>
            <a:endParaRPr lang="en-US" altLang="zh-CN" sz="1500" b="1" dirty="0">
              <a:solidFill>
                <a:srgbClr val="AD1514"/>
              </a:solidFill>
              <a:latin typeface="楷体" panose="02010609060101010101" pitchFamily="49" charset="-122"/>
              <a:ea typeface="楷体" panose="02010609060101010101" pitchFamily="49" charset="-122"/>
            </a:endParaRPr>
          </a:p>
          <a:p>
            <a:pPr algn="just">
              <a:lnSpc>
                <a:spcPct val="150000"/>
              </a:lnSpc>
              <a:spcBef>
                <a:spcPct val="0"/>
              </a:spcBef>
            </a:pPr>
            <a:r>
              <a:rPr lang="zh-CN" altLang="en-US" sz="1500" dirty="0">
                <a:latin typeface="楷体" panose="02010609060101010101" pitchFamily="49" charset="-122"/>
                <a:ea typeface="楷体" panose="02010609060101010101" pitchFamily="49" charset="-122"/>
              </a:rPr>
              <a:t>党的各级领导干部特别是高级干部，要原原本本学习和研读经典著作，努力把马克思主义哲学作为自己的看家本领</a:t>
            </a:r>
          </a:p>
          <a:p>
            <a:pPr algn="r">
              <a:lnSpc>
                <a:spcPct val="150000"/>
              </a:lnSpc>
              <a:spcBef>
                <a:spcPct val="0"/>
              </a:spcBef>
            </a:pPr>
            <a:r>
              <a:rPr lang="en-US" altLang="zh-CN" sz="1500" dirty="0">
                <a:latin typeface="楷体" panose="02010609060101010101" pitchFamily="49" charset="-122"/>
                <a:ea typeface="楷体" panose="02010609060101010101" pitchFamily="49" charset="-122"/>
              </a:rPr>
              <a:t>——2013</a:t>
            </a:r>
            <a:r>
              <a:rPr lang="zh-CN" altLang="en-US" sz="1500" dirty="0">
                <a:latin typeface="楷体" panose="02010609060101010101" pitchFamily="49" charset="-122"/>
                <a:ea typeface="楷体" panose="02010609060101010101" pitchFamily="49" charset="-122"/>
              </a:rPr>
              <a:t>年</a:t>
            </a:r>
            <a:r>
              <a:rPr lang="en-US" altLang="zh-CN" sz="1500" dirty="0">
                <a:latin typeface="楷体" panose="02010609060101010101" pitchFamily="49" charset="-122"/>
                <a:ea typeface="楷体" panose="02010609060101010101" pitchFamily="49" charset="-122"/>
              </a:rPr>
              <a:t>12</a:t>
            </a:r>
            <a:r>
              <a:rPr lang="zh-CN" altLang="en-US" sz="1500" dirty="0">
                <a:latin typeface="楷体" panose="02010609060101010101" pitchFamily="49" charset="-122"/>
                <a:ea typeface="楷体" panose="02010609060101010101" pitchFamily="49" charset="-122"/>
              </a:rPr>
              <a:t>月</a:t>
            </a:r>
            <a:r>
              <a:rPr lang="en-US" altLang="zh-CN" sz="1500" dirty="0">
                <a:latin typeface="楷体" panose="02010609060101010101" pitchFamily="49" charset="-122"/>
                <a:ea typeface="楷体" panose="02010609060101010101" pitchFamily="49" charset="-122"/>
              </a:rPr>
              <a:t>3</a:t>
            </a:r>
            <a:r>
              <a:rPr lang="zh-CN" altLang="en-US" sz="1500" dirty="0">
                <a:latin typeface="楷体" panose="02010609060101010101" pitchFamily="49" charset="-122"/>
                <a:ea typeface="楷体" panose="02010609060101010101" pitchFamily="49" charset="-122"/>
              </a:rPr>
              <a:t>日，习近平在中央政治局第十一次集体学习时强调</a:t>
            </a:r>
          </a:p>
          <a:p>
            <a:pPr algn="just">
              <a:spcBef>
                <a:spcPct val="0"/>
              </a:spcBef>
            </a:pPr>
            <a:endParaRPr lang="en-US" altLang="zh-CN" sz="1500" dirty="0">
              <a:solidFill>
                <a:srgbClr val="7C4939"/>
              </a:solidFill>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xmlns="" id="{8B6E3906-E48B-4059-9A87-F1E345F1D146}"/>
              </a:ext>
            </a:extLst>
          </p:cNvPr>
          <p:cNvSpPr/>
          <p:nvPr/>
        </p:nvSpPr>
        <p:spPr>
          <a:xfrm>
            <a:off x="2089297" y="1950736"/>
            <a:ext cx="10013032" cy="1654043"/>
          </a:xfrm>
          <a:prstGeom prst="rect">
            <a:avLst/>
          </a:prstGeom>
        </p:spPr>
        <p:txBody>
          <a:bodyPr wrap="square">
            <a:spAutoFit/>
          </a:bodyPr>
          <a:lstStyle/>
          <a:p>
            <a:pPr algn="just">
              <a:spcBef>
                <a:spcPct val="0"/>
              </a:spcBef>
            </a:pPr>
            <a:r>
              <a:rPr lang="zh-CN" altLang="zh-CN" sz="1500" b="1" dirty="0">
                <a:solidFill>
                  <a:srgbClr val="AD1514"/>
                </a:solidFill>
                <a:latin typeface="楷体" panose="02010609060101010101" pitchFamily="49" charset="-122"/>
                <a:ea typeface="楷体" panose="02010609060101010101" pitchFamily="49" charset="-122"/>
              </a:rPr>
              <a:t>“三落”法，即共产主义理想信念要在落细、落小、落实上下功夫。</a:t>
            </a:r>
            <a:endParaRPr lang="en-US" altLang="zh-CN" sz="1500" dirty="0">
              <a:solidFill>
                <a:srgbClr val="AD1514"/>
              </a:solidFill>
              <a:latin typeface="楷体" panose="02010609060101010101" pitchFamily="49" charset="-122"/>
              <a:ea typeface="楷体" panose="02010609060101010101" pitchFamily="49" charset="-122"/>
            </a:endParaRPr>
          </a:p>
          <a:p>
            <a:pPr algn="just">
              <a:lnSpc>
                <a:spcPct val="150000"/>
              </a:lnSpc>
              <a:spcBef>
                <a:spcPct val="0"/>
              </a:spcBef>
            </a:pPr>
            <a:r>
              <a:rPr lang="zh-CN" altLang="en-US" sz="1500" dirty="0">
                <a:latin typeface="楷体" panose="02010609060101010101" pitchFamily="49" charset="-122"/>
                <a:ea typeface="楷体" panose="02010609060101010101" pitchFamily="49" charset="-122"/>
              </a:rPr>
              <a:t>践行“三严三实”，要立根固本，挺起精神脊梁；要落细落小，注重细节小事；要修枝剪叶，自觉改造提高；要从谏如流，自觉接受监督。我们共产党人的根本，就是对马克思主义的信仰，对共产主义和社会主义的信念，对党和人民的忠诚。</a:t>
            </a:r>
          </a:p>
          <a:p>
            <a:pPr algn="r">
              <a:lnSpc>
                <a:spcPct val="150000"/>
              </a:lnSpc>
              <a:spcBef>
                <a:spcPct val="0"/>
              </a:spcBef>
            </a:pPr>
            <a:r>
              <a:rPr lang="en-US" altLang="zh-CN" sz="1500" dirty="0">
                <a:latin typeface="楷体" panose="02010609060101010101" pitchFamily="49" charset="-122"/>
                <a:ea typeface="楷体" panose="02010609060101010101" pitchFamily="49" charset="-122"/>
              </a:rPr>
              <a:t>——2015</a:t>
            </a:r>
            <a:r>
              <a:rPr lang="zh-CN" altLang="en-US" sz="1500" dirty="0">
                <a:latin typeface="楷体" panose="02010609060101010101" pitchFamily="49" charset="-122"/>
                <a:ea typeface="楷体" panose="02010609060101010101" pitchFamily="49" charset="-122"/>
              </a:rPr>
              <a:t>年</a:t>
            </a:r>
            <a:r>
              <a:rPr lang="en-US" altLang="zh-CN" sz="1500" dirty="0">
                <a:latin typeface="楷体" panose="02010609060101010101" pitchFamily="49" charset="-122"/>
                <a:ea typeface="楷体" panose="02010609060101010101" pitchFamily="49" charset="-122"/>
              </a:rPr>
              <a:t>9</a:t>
            </a:r>
            <a:r>
              <a:rPr lang="zh-CN" altLang="en-US" sz="1500" dirty="0">
                <a:latin typeface="楷体" panose="02010609060101010101" pitchFamily="49" charset="-122"/>
                <a:ea typeface="楷体" panose="02010609060101010101" pitchFamily="49" charset="-122"/>
              </a:rPr>
              <a:t>月</a:t>
            </a:r>
            <a:r>
              <a:rPr lang="en-US" altLang="zh-CN" sz="1500" dirty="0">
                <a:latin typeface="楷体" panose="02010609060101010101" pitchFamily="49" charset="-122"/>
                <a:ea typeface="楷体" panose="02010609060101010101" pitchFamily="49" charset="-122"/>
              </a:rPr>
              <a:t>11</a:t>
            </a:r>
            <a:r>
              <a:rPr lang="zh-CN" altLang="en-US" sz="1500" dirty="0">
                <a:latin typeface="楷体" panose="02010609060101010101" pitchFamily="49" charset="-122"/>
                <a:ea typeface="楷体" panose="02010609060101010101" pitchFamily="49" charset="-122"/>
              </a:rPr>
              <a:t>日，习近平在中央政治局第二十六次集体学习时强调</a:t>
            </a:r>
          </a:p>
        </p:txBody>
      </p:sp>
      <p:sp>
        <p:nvSpPr>
          <p:cNvPr id="8" name="矩形 7">
            <a:extLst>
              <a:ext uri="{FF2B5EF4-FFF2-40B4-BE49-F238E27FC236}">
                <a16:creationId xmlns:a16="http://schemas.microsoft.com/office/drawing/2014/main" xmlns="" id="{3C1B197D-5D67-4214-A058-6357E77374D5}"/>
              </a:ext>
            </a:extLst>
          </p:cNvPr>
          <p:cNvSpPr/>
          <p:nvPr/>
        </p:nvSpPr>
        <p:spPr>
          <a:xfrm>
            <a:off x="2162743" y="3664699"/>
            <a:ext cx="9939586" cy="2346540"/>
          </a:xfrm>
          <a:prstGeom prst="rect">
            <a:avLst/>
          </a:prstGeom>
        </p:spPr>
        <p:txBody>
          <a:bodyPr wrap="square">
            <a:spAutoFit/>
          </a:bodyPr>
          <a:lstStyle/>
          <a:p>
            <a:pPr algn="just">
              <a:spcBef>
                <a:spcPct val="0"/>
              </a:spcBef>
            </a:pPr>
            <a:r>
              <a:rPr lang="zh-CN" altLang="en-US" sz="1500" b="1" dirty="0">
                <a:solidFill>
                  <a:srgbClr val="AD1514"/>
                </a:solidFill>
                <a:latin typeface="楷体" panose="02010609060101010101" pitchFamily="49" charset="-122"/>
                <a:ea typeface="楷体" panose="02010609060101010101" pitchFamily="49" charset="-122"/>
              </a:rPr>
              <a:t>“五情”法，即培养和增强为祖国和人民服务的情怀感、幸福感、境界感、责任感、光荣感。</a:t>
            </a:r>
            <a:endParaRPr lang="en-US" altLang="zh-CN" sz="1500" dirty="0">
              <a:solidFill>
                <a:srgbClr val="AD1514"/>
              </a:solidFill>
              <a:latin typeface="楷体" panose="02010609060101010101" pitchFamily="49" charset="-122"/>
              <a:ea typeface="楷体" panose="02010609060101010101" pitchFamily="49" charset="-122"/>
            </a:endParaRPr>
          </a:p>
          <a:p>
            <a:pPr>
              <a:lnSpc>
                <a:spcPct val="150000"/>
              </a:lnSpc>
              <a:spcBef>
                <a:spcPct val="0"/>
              </a:spcBef>
            </a:pPr>
            <a:r>
              <a:rPr lang="zh-CN" altLang="en-US" sz="1500" dirty="0">
                <a:latin typeface="楷体" panose="02010609060101010101" pitchFamily="49" charset="-122"/>
                <a:ea typeface="楷体" panose="02010609060101010101" pitchFamily="49" charset="-122"/>
              </a:rPr>
              <a:t>一要学习邓小平同志的情怀感。他说：“我是中国人民的儿子，我深情地爱着我的祖国和人民。”</a:t>
            </a:r>
          </a:p>
          <a:p>
            <a:pPr>
              <a:lnSpc>
                <a:spcPct val="150000"/>
              </a:lnSpc>
              <a:spcBef>
                <a:spcPct val="0"/>
              </a:spcBef>
            </a:pPr>
            <a:r>
              <a:rPr lang="zh-CN" altLang="en-US" sz="1500" dirty="0">
                <a:latin typeface="楷体" panose="02010609060101010101" pitchFamily="49" charset="-122"/>
                <a:ea typeface="楷体" panose="02010609060101010101" pitchFamily="49" charset="-122"/>
              </a:rPr>
              <a:t>二要学习雷锋同志的幸福感。他虽然只活了</a:t>
            </a:r>
            <a:r>
              <a:rPr lang="en-US" altLang="zh-CN" sz="1500" dirty="0">
                <a:latin typeface="楷体" panose="02010609060101010101" pitchFamily="49" charset="-122"/>
                <a:ea typeface="楷体" panose="02010609060101010101" pitchFamily="49" charset="-122"/>
              </a:rPr>
              <a:t>22</a:t>
            </a:r>
            <a:r>
              <a:rPr lang="zh-CN" altLang="en-US" sz="1500" dirty="0">
                <a:latin typeface="楷体" panose="02010609060101010101" pitchFamily="49" charset="-122"/>
                <a:ea typeface="楷体" panose="02010609060101010101" pitchFamily="49" charset="-122"/>
              </a:rPr>
              <a:t>年，但他说：“什么是幸福？为人民服务是最大的幸福。”</a:t>
            </a:r>
          </a:p>
          <a:p>
            <a:pPr>
              <a:lnSpc>
                <a:spcPct val="150000"/>
              </a:lnSpc>
              <a:spcBef>
                <a:spcPct val="0"/>
              </a:spcBef>
            </a:pPr>
            <a:r>
              <a:rPr lang="zh-CN" altLang="en-US" sz="1500" dirty="0">
                <a:latin typeface="楷体" panose="02010609060101010101" pitchFamily="49" charset="-122"/>
                <a:ea typeface="楷体" panose="02010609060101010101" pitchFamily="49" charset="-122"/>
              </a:rPr>
              <a:t>三要学习孔繁森同志的境界感。他有一句名言：“爱的最高境界就是爱人民。”</a:t>
            </a:r>
          </a:p>
          <a:p>
            <a:pPr>
              <a:lnSpc>
                <a:spcPct val="150000"/>
              </a:lnSpc>
              <a:spcBef>
                <a:spcPct val="0"/>
              </a:spcBef>
            </a:pPr>
            <a:r>
              <a:rPr lang="zh-CN" altLang="en-US" sz="1500" dirty="0">
                <a:latin typeface="楷体" panose="02010609060101010101" pitchFamily="49" charset="-122"/>
                <a:ea typeface="楷体" panose="02010609060101010101" pitchFamily="49" charset="-122"/>
              </a:rPr>
              <a:t>四要学习郑培民同志的责任感。他始终把“做官先做人，万事民为先”作为自己的行为准则。</a:t>
            </a:r>
          </a:p>
          <a:p>
            <a:pPr>
              <a:lnSpc>
                <a:spcPct val="150000"/>
              </a:lnSpc>
              <a:spcBef>
                <a:spcPct val="0"/>
              </a:spcBef>
            </a:pPr>
            <a:r>
              <a:rPr lang="zh-CN" altLang="en-US" sz="1500" dirty="0">
                <a:latin typeface="楷体" panose="02010609060101010101" pitchFamily="49" charset="-122"/>
                <a:ea typeface="楷体" panose="02010609060101010101" pitchFamily="49" charset="-122"/>
              </a:rPr>
              <a:t>五要学习钱学森同志的光荣感。他把群众的口碑当作自己无上的光荣。</a:t>
            </a:r>
          </a:p>
          <a:p>
            <a:pPr algn="r">
              <a:lnSpc>
                <a:spcPct val="150000"/>
              </a:lnSpc>
              <a:spcBef>
                <a:spcPct val="0"/>
              </a:spcBef>
            </a:pPr>
            <a:r>
              <a:rPr lang="en-US" altLang="zh-CN" sz="1500" dirty="0">
                <a:latin typeface="楷体" panose="02010609060101010101" pitchFamily="49" charset="-122"/>
                <a:ea typeface="楷体" panose="02010609060101010101" pitchFamily="49" charset="-122"/>
              </a:rPr>
              <a:t>——2003</a:t>
            </a:r>
            <a:r>
              <a:rPr lang="zh-CN" altLang="en-US" sz="1500" dirty="0">
                <a:latin typeface="楷体" panose="02010609060101010101" pitchFamily="49" charset="-122"/>
                <a:ea typeface="楷体" panose="02010609060101010101" pitchFamily="49" charset="-122"/>
              </a:rPr>
              <a:t>年</a:t>
            </a:r>
            <a:r>
              <a:rPr lang="en-US" altLang="zh-CN" sz="1500" dirty="0">
                <a:latin typeface="楷体" panose="02010609060101010101" pitchFamily="49" charset="-122"/>
                <a:ea typeface="楷体" panose="02010609060101010101" pitchFamily="49" charset="-122"/>
              </a:rPr>
              <a:t>7</a:t>
            </a:r>
            <a:r>
              <a:rPr lang="zh-CN" altLang="en-US" sz="1500" dirty="0">
                <a:latin typeface="楷体" panose="02010609060101010101" pitchFamily="49" charset="-122"/>
                <a:ea typeface="楷体" panose="02010609060101010101" pitchFamily="49" charset="-122"/>
              </a:rPr>
              <a:t>月</a:t>
            </a:r>
            <a:r>
              <a:rPr lang="en-US" altLang="zh-CN" sz="1500" dirty="0">
                <a:latin typeface="楷体" panose="02010609060101010101" pitchFamily="49" charset="-122"/>
                <a:ea typeface="楷体" panose="02010609060101010101" pitchFamily="49" charset="-122"/>
              </a:rPr>
              <a:t>17</a:t>
            </a:r>
            <a:r>
              <a:rPr lang="zh-CN" altLang="en-US" sz="1500" dirty="0">
                <a:latin typeface="楷体" panose="02010609060101010101" pitchFamily="49" charset="-122"/>
                <a:ea typeface="楷体" panose="02010609060101010101" pitchFamily="49" charset="-122"/>
              </a:rPr>
              <a:t>日，习近平</a:t>
            </a:r>
            <a:r>
              <a:rPr lang="en-US" altLang="zh-CN" sz="1500" dirty="0">
                <a:latin typeface="楷体" panose="02010609060101010101" pitchFamily="49" charset="-122"/>
                <a:ea typeface="楷体" panose="02010609060101010101" pitchFamily="49" charset="-122"/>
              </a:rPr>
              <a:t>《</a:t>
            </a:r>
            <a:r>
              <a:rPr lang="zh-CN" altLang="en-US" sz="1500" dirty="0">
                <a:latin typeface="楷体" panose="02010609060101010101" pitchFamily="49" charset="-122"/>
                <a:ea typeface="楷体" panose="02010609060101010101" pitchFamily="49" charset="-122"/>
              </a:rPr>
              <a:t>树立五种崇高情感</a:t>
            </a:r>
            <a:r>
              <a:rPr lang="en-US" altLang="zh-CN" sz="1500" dirty="0">
                <a:latin typeface="楷体" panose="02010609060101010101" pitchFamily="49" charset="-122"/>
                <a:ea typeface="楷体" panose="02010609060101010101" pitchFamily="49" charset="-122"/>
              </a:rPr>
              <a:t>》</a:t>
            </a:r>
          </a:p>
        </p:txBody>
      </p:sp>
      <p:sp>
        <p:nvSpPr>
          <p:cNvPr id="10" name="五边形 16">
            <a:extLst>
              <a:ext uri="{FF2B5EF4-FFF2-40B4-BE49-F238E27FC236}">
                <a16:creationId xmlns:a16="http://schemas.microsoft.com/office/drawing/2014/main" xmlns="" id="{CD152D80-188C-4DF2-A557-C138D3DACA02}"/>
              </a:ext>
            </a:extLst>
          </p:cNvPr>
          <p:cNvSpPr/>
          <p:nvPr/>
        </p:nvSpPr>
        <p:spPr>
          <a:xfrm>
            <a:off x="446423" y="2460851"/>
            <a:ext cx="1518072" cy="600287"/>
          </a:xfrm>
          <a:prstGeom prst="homePlat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1355" b="1" dirty="0">
                <a:solidFill>
                  <a:srgbClr val="F9F9F3"/>
                </a:solidFill>
                <a:latin typeface="微软雅黑" panose="020B0503020204020204" pitchFamily="34" charset="-122"/>
                <a:ea typeface="微软雅黑" panose="020B0503020204020204" pitchFamily="34" charset="-122"/>
              </a:rPr>
              <a:t>“三落”法</a:t>
            </a:r>
            <a:endParaRPr lang="en-US" altLang="zh-CN" sz="1355" b="1" dirty="0">
              <a:solidFill>
                <a:srgbClr val="F9F9F3"/>
              </a:solidFill>
              <a:latin typeface="微软雅黑" panose="020B0503020204020204" pitchFamily="34" charset="-122"/>
              <a:ea typeface="微软雅黑" panose="020B0503020204020204" pitchFamily="34" charset="-122"/>
            </a:endParaRPr>
          </a:p>
        </p:txBody>
      </p:sp>
      <p:sp>
        <p:nvSpPr>
          <p:cNvPr id="11" name="五边形 17">
            <a:extLst>
              <a:ext uri="{FF2B5EF4-FFF2-40B4-BE49-F238E27FC236}">
                <a16:creationId xmlns:a16="http://schemas.microsoft.com/office/drawing/2014/main" xmlns="" id="{8EB498A9-36E2-4917-935B-5C0E1EFC4A56}"/>
              </a:ext>
            </a:extLst>
          </p:cNvPr>
          <p:cNvSpPr/>
          <p:nvPr/>
        </p:nvSpPr>
        <p:spPr>
          <a:xfrm>
            <a:off x="446423" y="3945096"/>
            <a:ext cx="1518072" cy="664633"/>
          </a:xfrm>
          <a:prstGeom prst="homePlate">
            <a:avLst/>
          </a:prstGeom>
          <a:solidFill>
            <a:srgbClr val="C0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1355" b="1" dirty="0">
                <a:solidFill>
                  <a:srgbClr val="F9F9F3"/>
                </a:solidFill>
                <a:latin typeface="微软雅黑" panose="020B0503020204020204" pitchFamily="34" charset="-122"/>
                <a:ea typeface="微软雅黑" panose="020B0503020204020204" pitchFamily="34" charset="-122"/>
              </a:rPr>
              <a:t>“五情”法</a:t>
            </a:r>
            <a:endParaRPr lang="en-US" altLang="zh-CN" sz="1355" b="1" dirty="0">
              <a:solidFill>
                <a:srgbClr val="F9F9F3"/>
              </a:solidFill>
              <a:latin typeface="微软雅黑" panose="020B0503020204020204" pitchFamily="34" charset="-122"/>
              <a:ea typeface="微软雅黑" panose="020B0503020204020204" pitchFamily="34" charset="-122"/>
            </a:endParaRPr>
          </a:p>
        </p:txBody>
      </p:sp>
      <p:cxnSp>
        <p:nvCxnSpPr>
          <p:cNvPr id="13" name="直接连接符 12">
            <a:extLst>
              <a:ext uri="{FF2B5EF4-FFF2-40B4-BE49-F238E27FC236}">
                <a16:creationId xmlns:a16="http://schemas.microsoft.com/office/drawing/2014/main" xmlns="" id="{E3B0F9E0-190D-44B6-A132-44E6D7ECE1C1}"/>
              </a:ext>
            </a:extLst>
          </p:cNvPr>
          <p:cNvCxnSpPr/>
          <p:nvPr/>
        </p:nvCxnSpPr>
        <p:spPr>
          <a:xfrm>
            <a:off x="445998" y="598782"/>
            <a:ext cx="2410" cy="5412457"/>
          </a:xfrm>
          <a:prstGeom prst="line">
            <a:avLst/>
          </a:prstGeom>
          <a:ln w="28575" cmpd="sng">
            <a:solidFill>
              <a:srgbClr val="D20000"/>
            </a:solidFill>
            <a:prstDash val="solid"/>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0" y="-28225"/>
            <a:ext cx="9780905" cy="640417"/>
            <a:chOff x="5802157" y="1985645"/>
            <a:chExt cx="4980567" cy="1001999"/>
          </a:xfrm>
        </p:grpSpPr>
        <p:sp>
          <p:nvSpPr>
            <p:cNvPr id="15" name="圆角矩形 14"/>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6650122" y="2169447"/>
              <a:ext cx="4074969" cy="722323"/>
            </a:xfrm>
            <a:prstGeom prst="rect">
              <a:avLst/>
            </a:prstGeom>
          </p:spPr>
          <p:txBody>
            <a:bodyPr wrap="square">
              <a:spAutoFit/>
            </a:bodyPr>
            <a:lstStyle/>
            <a:p>
              <a:pPr algn="ctr"/>
              <a:r>
                <a:rPr lang="en-US" altLang="zh-CN" sz="2400" b="1" dirty="0" err="1" smtClean="0">
                  <a:solidFill>
                    <a:schemeClr val="bg1"/>
                  </a:solidFill>
                  <a:latin typeface="楷体" panose="02010609060101010101" pitchFamily="49" charset="-122"/>
                  <a:ea typeface="楷体" panose="02010609060101010101" pitchFamily="49" charset="-122"/>
                  <a:sym typeface="+mn-ea"/>
                </a:rPr>
                <a:t>新时代共产党员党性修养</a:t>
              </a:r>
              <a:r>
                <a:rPr lang="zh-CN" altLang="en-US" sz="2400" b="1" dirty="0" smtClean="0">
                  <a:solidFill>
                    <a:schemeClr val="bg1"/>
                  </a:solidFill>
                  <a:latin typeface="楷体" panose="02010609060101010101" pitchFamily="49" charset="-122"/>
                  <a:ea typeface="楷体" panose="02010609060101010101" pitchFamily="49" charset="-122"/>
                  <a:sym typeface="+mn-ea"/>
                </a:rPr>
                <a:t>主要内容</a:t>
              </a:r>
              <a:r>
                <a:rPr lang="en-US" altLang="zh-CN" sz="2400" b="1" dirty="0" smtClean="0">
                  <a:solidFill>
                    <a:schemeClr val="bg1"/>
                  </a:solidFill>
                  <a:latin typeface="楷体" panose="02010609060101010101" pitchFamily="49" charset="-122"/>
                  <a:ea typeface="楷体" panose="02010609060101010101" pitchFamily="49" charset="-122"/>
                  <a:sym typeface="+mn-ea"/>
                </a:rPr>
                <a:t>——</a:t>
              </a:r>
              <a:r>
                <a:rPr lang="zh-CN" altLang="en-US" sz="2400" b="1" dirty="0" smtClean="0">
                  <a:solidFill>
                    <a:schemeClr val="bg1"/>
                  </a:solidFill>
                  <a:latin typeface="楷体" panose="02010609060101010101" pitchFamily="49" charset="-122"/>
                  <a:ea typeface="楷体" panose="02010609060101010101" pitchFamily="49" charset="-122"/>
                  <a:sym typeface="+mn-ea"/>
                </a:rPr>
                <a:t>忠诚</a:t>
              </a:r>
              <a:r>
                <a:rPr lang="zh-CN" altLang="en-US" sz="2400" b="1" dirty="0">
                  <a:solidFill>
                    <a:schemeClr val="bg1"/>
                  </a:solidFill>
                  <a:latin typeface="楷体" panose="02010609060101010101" pitchFamily="49" charset="-122"/>
                  <a:ea typeface="楷体" panose="02010609060101010101" pitchFamily="49" charset="-122"/>
                  <a:sym typeface="+mn-ea"/>
                </a:rPr>
                <a:t>的</a:t>
              </a:r>
              <a:r>
                <a:rPr lang="zh-CN" altLang="en-US" sz="2400" b="1" dirty="0" smtClean="0">
                  <a:solidFill>
                    <a:schemeClr val="bg1"/>
                  </a:solidFill>
                  <a:latin typeface="楷体" panose="02010609060101010101" pitchFamily="49" charset="-122"/>
                  <a:ea typeface="楷体" panose="02010609060101010101" pitchFamily="49" charset="-122"/>
                  <a:sym typeface="+mn-ea"/>
                </a:rPr>
                <a:t>修养</a:t>
              </a:r>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17820404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1+#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8" grpId="0"/>
      <p:bldP spid="10" grpId="0" bldLvl="0" animBg="1"/>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16E529AB-FD3B-4CD4-A9E3-1A719B17FE83}"/>
              </a:ext>
            </a:extLst>
          </p:cNvPr>
          <p:cNvSpPr/>
          <p:nvPr/>
        </p:nvSpPr>
        <p:spPr>
          <a:xfrm>
            <a:off x="1049884" y="1017605"/>
            <a:ext cx="10652677" cy="2877711"/>
          </a:xfrm>
          <a:prstGeom prst="rect">
            <a:avLst/>
          </a:prstGeom>
        </p:spPr>
        <p:txBody>
          <a:bodyPr wrap="square">
            <a:spAutoFit/>
          </a:bodyPr>
          <a:lstStyle/>
          <a:p>
            <a:pPr>
              <a:lnSpc>
                <a:spcPct val="150000"/>
              </a:lnSpc>
            </a:pPr>
            <a:r>
              <a:rPr lang="zh-CN" altLang="zh-CN" sz="1600" b="1" dirty="0">
                <a:solidFill>
                  <a:srgbClr val="C00000"/>
                </a:solidFill>
                <a:latin typeface="楷体" panose="02010609060101010101" pitchFamily="49" charset="-122"/>
                <a:ea typeface="楷体" panose="02010609060101010101" pitchFamily="49" charset="-122"/>
              </a:rPr>
              <a:t>“两防线”法，即高尚情操是第一道防线，敬畏之心是第二道防线，两道防线都要严防死守。</a:t>
            </a:r>
            <a:endParaRPr lang="zh-CN" altLang="zh-CN" sz="1600" dirty="0">
              <a:solidFill>
                <a:srgbClr val="C00000"/>
              </a:solidFill>
              <a:latin typeface="楷体" panose="02010609060101010101" pitchFamily="49" charset="-122"/>
              <a:ea typeface="楷体" panose="02010609060101010101" pitchFamily="49" charset="-122"/>
            </a:endParaRPr>
          </a:p>
          <a:p>
            <a:pPr>
              <a:lnSpc>
                <a:spcPct val="150000"/>
              </a:lnSpc>
            </a:pPr>
            <a:r>
              <a:rPr lang="zh-CN" altLang="zh-CN" sz="1600" dirty="0">
                <a:latin typeface="楷体" panose="02010609060101010101" pitchFamily="49" charset="-122"/>
                <a:ea typeface="楷体" panose="02010609060101010101" pitchFamily="49" charset="-122"/>
              </a:rPr>
              <a:t>咱们的门神要摆正，大鬼小鬼莫进来。一个要有情操，这是一道防线；一个要有戒惧，一定要有敬畏之心。一旦犯事，什么都没了，倾家荡产，甚至家破人亡。</a:t>
            </a:r>
          </a:p>
          <a:p>
            <a:pPr algn="r">
              <a:lnSpc>
                <a:spcPct val="150000"/>
              </a:lnSpc>
            </a:pPr>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2014</a:t>
            </a:r>
            <a:r>
              <a:rPr lang="zh-CN" altLang="zh-CN" sz="1600" dirty="0">
                <a:latin typeface="楷体" panose="02010609060101010101" pitchFamily="49" charset="-122"/>
                <a:ea typeface="楷体" panose="02010609060101010101" pitchFamily="49" charset="-122"/>
              </a:rPr>
              <a:t>年</a:t>
            </a:r>
            <a:r>
              <a:rPr lang="en-US" altLang="zh-CN" sz="1600" dirty="0">
                <a:latin typeface="楷体" panose="02010609060101010101" pitchFamily="49" charset="-122"/>
                <a:ea typeface="楷体" panose="02010609060101010101" pitchFamily="49" charset="-122"/>
              </a:rPr>
              <a:t>5</a:t>
            </a:r>
            <a:r>
              <a:rPr lang="zh-CN" altLang="zh-CN" sz="1600" dirty="0">
                <a:latin typeface="楷体" panose="02010609060101010101" pitchFamily="49" charset="-122"/>
                <a:ea typeface="楷体" panose="02010609060101010101" pitchFamily="49" charset="-122"/>
              </a:rPr>
              <a:t>月</a:t>
            </a:r>
            <a:r>
              <a:rPr lang="en-US" altLang="zh-CN" sz="1600" dirty="0">
                <a:latin typeface="楷体" panose="02010609060101010101" pitchFamily="49" charset="-122"/>
                <a:ea typeface="楷体" panose="02010609060101010101" pitchFamily="49" charset="-122"/>
              </a:rPr>
              <a:t>9</a:t>
            </a:r>
            <a:r>
              <a:rPr lang="zh-CN" altLang="zh-CN" sz="1600" dirty="0">
                <a:latin typeface="楷体" panose="02010609060101010101" pitchFamily="49" charset="-122"/>
                <a:ea typeface="楷体" panose="02010609060101010101" pitchFamily="49" charset="-122"/>
              </a:rPr>
              <a:t>日，习近平在指导兰考县委常委班子专题民主生活会上的讲话</a:t>
            </a:r>
          </a:p>
          <a:p>
            <a:pPr algn="r">
              <a:lnSpc>
                <a:spcPts val="1800"/>
              </a:lnSpc>
              <a:spcBef>
                <a:spcPct val="0"/>
              </a:spcBef>
            </a:pPr>
            <a:endParaRPr lang="zh-CN" altLang="en-US" sz="2000" dirty="0"/>
          </a:p>
          <a:p>
            <a:pPr>
              <a:lnSpc>
                <a:spcPts val="1800"/>
              </a:lnSpc>
              <a:spcBef>
                <a:spcPct val="0"/>
              </a:spcBef>
            </a:pPr>
            <a:endParaRPr lang="en-US" altLang="zh-CN" sz="2000" dirty="0"/>
          </a:p>
          <a:p>
            <a:pPr>
              <a:lnSpc>
                <a:spcPts val="1800"/>
              </a:lnSpc>
              <a:spcBef>
                <a:spcPct val="0"/>
              </a:spcBef>
            </a:pPr>
            <a:endParaRPr lang="zh-CN" altLang="zh-CN" sz="2000" dirty="0"/>
          </a:p>
          <a:p>
            <a:pPr>
              <a:spcBef>
                <a:spcPct val="0"/>
              </a:spcBef>
            </a:pPr>
            <a:endParaRPr kumimoji="1" lang="en-US" altLang="zh-CN" sz="2000" b="1" dirty="0">
              <a:latin typeface="微软雅黑" panose="020B0503020204020204" pitchFamily="34" charset="-122"/>
              <a:ea typeface="微软雅黑" panose="020B0503020204020204" pitchFamily="34" charset="-122"/>
            </a:endParaRPr>
          </a:p>
          <a:p>
            <a:pPr>
              <a:spcBef>
                <a:spcPct val="0"/>
              </a:spcBef>
            </a:pPr>
            <a:endParaRPr kumimoji="1" lang="zh-TW" altLang="en-US" sz="2000" b="1" dirty="0">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xmlns="" id="{6A0189FF-D4BA-495C-B2B2-CFD84074BAC2}"/>
              </a:ext>
            </a:extLst>
          </p:cNvPr>
          <p:cNvSpPr/>
          <p:nvPr/>
        </p:nvSpPr>
        <p:spPr>
          <a:xfrm>
            <a:off x="1172248" y="2842950"/>
            <a:ext cx="10530313" cy="1511952"/>
          </a:xfrm>
          <a:prstGeom prst="rect">
            <a:avLst/>
          </a:prstGeom>
        </p:spPr>
        <p:txBody>
          <a:bodyPr wrap="square">
            <a:spAutoFit/>
          </a:bodyPr>
          <a:lstStyle/>
          <a:p>
            <a:pPr>
              <a:lnSpc>
                <a:spcPct val="150000"/>
              </a:lnSpc>
            </a:pPr>
            <a:r>
              <a:rPr lang="zh-CN" altLang="zh-CN" sz="1600" b="1" dirty="0">
                <a:solidFill>
                  <a:srgbClr val="C00000"/>
                </a:solidFill>
                <a:latin typeface="楷体" panose="02010609060101010101" pitchFamily="49" charset="-122"/>
                <a:ea typeface="楷体" panose="02010609060101010101" pitchFamily="49" charset="-122"/>
              </a:rPr>
              <a:t>“三规矩”法，即国家和社会治理的“关键是要立规矩、讲规矩、守规矩”。</a:t>
            </a:r>
            <a:endParaRPr lang="zh-CN" altLang="zh-CN" sz="1600" dirty="0">
              <a:solidFill>
                <a:srgbClr val="C00000"/>
              </a:solidFill>
              <a:latin typeface="楷体" panose="02010609060101010101" pitchFamily="49" charset="-122"/>
              <a:ea typeface="楷体" panose="02010609060101010101" pitchFamily="49" charset="-122"/>
            </a:endParaRPr>
          </a:p>
          <a:p>
            <a:pPr>
              <a:lnSpc>
                <a:spcPct val="150000"/>
              </a:lnSpc>
            </a:pPr>
            <a:r>
              <a:rPr lang="zh-CN" altLang="zh-CN" sz="1600" dirty="0">
                <a:latin typeface="楷体" panose="02010609060101010101" pitchFamily="49" charset="-122"/>
                <a:ea typeface="楷体" panose="02010609060101010101" pitchFamily="49" charset="-122"/>
              </a:rPr>
              <a:t>小智治事，中智治人，大智立法。治理一个国家、一个社会，关键是要立规矩、讲规矩、守规矩。法律是治国理政最大最重要的规矩。</a:t>
            </a:r>
          </a:p>
          <a:p>
            <a:pPr algn="r">
              <a:lnSpc>
                <a:spcPct val="150000"/>
              </a:lnSpc>
            </a:pPr>
            <a:r>
              <a:rPr lang="zh-CN" altLang="zh-CN" sz="1600" dirty="0">
                <a:latin typeface="楷体" panose="02010609060101010101" pitchFamily="49" charset="-122"/>
                <a:ea typeface="楷体" panose="02010609060101010101" pitchFamily="49" charset="-122"/>
              </a:rPr>
              <a:t>——</a:t>
            </a:r>
            <a:r>
              <a:rPr lang="en-US" altLang="zh-CN" sz="1600" dirty="0">
                <a:latin typeface="楷体" panose="02010609060101010101" pitchFamily="49" charset="-122"/>
                <a:ea typeface="楷体" panose="02010609060101010101" pitchFamily="49" charset="-122"/>
              </a:rPr>
              <a:t>2014</a:t>
            </a:r>
            <a:r>
              <a:rPr lang="zh-CN" altLang="zh-CN" sz="1600" dirty="0">
                <a:latin typeface="楷体" panose="02010609060101010101" pitchFamily="49" charset="-122"/>
                <a:ea typeface="楷体" panose="02010609060101010101" pitchFamily="49" charset="-122"/>
              </a:rPr>
              <a:t>年</a:t>
            </a:r>
            <a:r>
              <a:rPr lang="en-US" altLang="zh-CN" sz="1600" dirty="0">
                <a:latin typeface="楷体" panose="02010609060101010101" pitchFamily="49" charset="-122"/>
                <a:ea typeface="楷体" panose="02010609060101010101" pitchFamily="49" charset="-122"/>
              </a:rPr>
              <a:t>10</a:t>
            </a:r>
            <a:r>
              <a:rPr lang="zh-CN" altLang="zh-CN" sz="1600" dirty="0">
                <a:latin typeface="楷体" panose="02010609060101010101" pitchFamily="49" charset="-122"/>
                <a:ea typeface="楷体" panose="02010609060101010101" pitchFamily="49" charset="-122"/>
              </a:rPr>
              <a:t>月</a:t>
            </a:r>
            <a:r>
              <a:rPr lang="en-US" altLang="zh-CN" sz="1600" dirty="0">
                <a:latin typeface="楷体" panose="02010609060101010101" pitchFamily="49" charset="-122"/>
                <a:ea typeface="楷体" panose="02010609060101010101" pitchFamily="49" charset="-122"/>
              </a:rPr>
              <a:t>23</a:t>
            </a:r>
            <a:r>
              <a:rPr lang="zh-CN" altLang="zh-CN" sz="1600" dirty="0">
                <a:latin typeface="楷体" panose="02010609060101010101" pitchFamily="49" charset="-122"/>
                <a:ea typeface="楷体" panose="02010609060101010101" pitchFamily="49" charset="-122"/>
              </a:rPr>
              <a:t>日，习近平在十八届四中全会第二次全体会议上的讲话</a:t>
            </a:r>
          </a:p>
        </p:txBody>
      </p:sp>
      <p:sp>
        <p:nvSpPr>
          <p:cNvPr id="13" name="矩形 12">
            <a:extLst>
              <a:ext uri="{FF2B5EF4-FFF2-40B4-BE49-F238E27FC236}">
                <a16:creationId xmlns:a16="http://schemas.microsoft.com/office/drawing/2014/main" xmlns="" id="{5C835072-2DA6-4D4E-B6D1-69157AB25421}"/>
              </a:ext>
            </a:extLst>
          </p:cNvPr>
          <p:cNvSpPr/>
          <p:nvPr/>
        </p:nvSpPr>
        <p:spPr>
          <a:xfrm>
            <a:off x="1198402" y="4484658"/>
            <a:ext cx="10504159" cy="1569660"/>
          </a:xfrm>
          <a:prstGeom prst="rect">
            <a:avLst/>
          </a:prstGeom>
        </p:spPr>
        <p:txBody>
          <a:bodyPr wrap="square">
            <a:spAutoFit/>
          </a:bodyPr>
          <a:lstStyle/>
          <a:p>
            <a:pPr>
              <a:lnSpc>
                <a:spcPct val="150000"/>
              </a:lnSpc>
            </a:pPr>
            <a:r>
              <a:rPr lang="zh-CN" altLang="en-US" sz="1600" b="1" dirty="0">
                <a:solidFill>
                  <a:srgbClr val="C00000"/>
                </a:solidFill>
                <a:latin typeface="楷体" panose="02010609060101010101" pitchFamily="49" charset="-122"/>
                <a:ea typeface="楷体" panose="02010609060101010101" pitchFamily="49" charset="-122"/>
              </a:rPr>
              <a:t>“四底线”法，即党员干部务必坚守做人、处事、用权、交友的底线。</a:t>
            </a:r>
          </a:p>
          <a:p>
            <a:pPr>
              <a:lnSpc>
                <a:spcPct val="150000"/>
              </a:lnSpc>
            </a:pPr>
            <a:r>
              <a:rPr lang="zh-CN" altLang="en-US" sz="1600" dirty="0">
                <a:latin typeface="楷体" panose="02010609060101010101" pitchFamily="49" charset="-122"/>
                <a:ea typeface="楷体" panose="02010609060101010101" pitchFamily="49" charset="-122"/>
              </a:rPr>
              <a:t>干部廉洁自律的关键在于守住底线。只要能守住做人、处事、用权、交友的底线，就能守住党和人民交给自己的政治责任，守住自己的政治生命线，守住正确的人生价值观。</a:t>
            </a:r>
          </a:p>
          <a:p>
            <a:pPr algn="r">
              <a:lnSpc>
                <a:spcPct val="150000"/>
              </a:lnSpc>
            </a:pPr>
            <a:r>
              <a:rPr lang="en-US" altLang="zh-CN" sz="1600" dirty="0">
                <a:latin typeface="楷体" panose="02010609060101010101" pitchFamily="49" charset="-122"/>
                <a:ea typeface="楷体" panose="02010609060101010101" pitchFamily="49" charset="-122"/>
              </a:rPr>
              <a:t>——2013</a:t>
            </a:r>
            <a:r>
              <a:rPr lang="zh-CN" altLang="en-US" sz="1600" dirty="0">
                <a:latin typeface="楷体" panose="02010609060101010101" pitchFamily="49" charset="-122"/>
                <a:ea typeface="楷体" panose="02010609060101010101" pitchFamily="49" charset="-122"/>
              </a:rPr>
              <a:t>年</a:t>
            </a:r>
            <a:r>
              <a:rPr lang="en-US" altLang="zh-CN" sz="1600" dirty="0">
                <a:latin typeface="楷体" panose="02010609060101010101" pitchFamily="49" charset="-122"/>
                <a:ea typeface="楷体" panose="02010609060101010101" pitchFamily="49" charset="-122"/>
              </a:rPr>
              <a:t>1</a:t>
            </a:r>
            <a:r>
              <a:rPr lang="zh-CN" altLang="en-US" sz="1600" dirty="0">
                <a:latin typeface="楷体" panose="02010609060101010101" pitchFamily="49" charset="-122"/>
                <a:ea typeface="楷体" panose="02010609060101010101" pitchFamily="49" charset="-122"/>
              </a:rPr>
              <a:t>月</a:t>
            </a:r>
            <a:r>
              <a:rPr lang="en-US" altLang="zh-CN" sz="1600" dirty="0">
                <a:latin typeface="楷体" panose="02010609060101010101" pitchFamily="49" charset="-122"/>
                <a:ea typeface="楷体" panose="02010609060101010101" pitchFamily="49" charset="-122"/>
              </a:rPr>
              <a:t>22</a:t>
            </a:r>
            <a:r>
              <a:rPr lang="zh-CN" altLang="en-US" sz="1600" dirty="0">
                <a:latin typeface="楷体" panose="02010609060101010101" pitchFamily="49" charset="-122"/>
                <a:ea typeface="楷体" panose="02010609060101010101" pitchFamily="49" charset="-122"/>
              </a:rPr>
              <a:t>日，习近平在十八届中央纪委二次全会上的</a:t>
            </a:r>
            <a:r>
              <a:rPr lang="zh-CN" altLang="en-US" sz="1600" dirty="0" smtClean="0">
                <a:latin typeface="楷体" panose="02010609060101010101" pitchFamily="49" charset="-122"/>
                <a:ea typeface="楷体" panose="02010609060101010101" pitchFamily="49" charset="-122"/>
              </a:rPr>
              <a:t>讲话</a:t>
            </a:r>
            <a:endParaRPr lang="zh-CN" altLang="en-US" sz="1600" dirty="0">
              <a:latin typeface="楷体" panose="02010609060101010101" pitchFamily="49" charset="-122"/>
              <a:ea typeface="楷体" panose="02010609060101010101" pitchFamily="49" charset="-122"/>
            </a:endParaRPr>
          </a:p>
        </p:txBody>
      </p:sp>
      <p:sp>
        <p:nvSpPr>
          <p:cNvPr id="20" name="MH_Other_6">
            <a:extLst>
              <a:ext uri="{FF2B5EF4-FFF2-40B4-BE49-F238E27FC236}">
                <a16:creationId xmlns:a16="http://schemas.microsoft.com/office/drawing/2014/main" xmlns="" id="{81A1FA95-CB17-47B2-A465-753A64E1499A}"/>
              </a:ext>
            </a:extLst>
          </p:cNvPr>
          <p:cNvSpPr>
            <a:spLocks noChangeAspect="1"/>
          </p:cNvSpPr>
          <p:nvPr>
            <p:custDataLst>
              <p:tags r:id="rId1"/>
            </p:custDataLst>
          </p:nvPr>
        </p:nvSpPr>
        <p:spPr>
          <a:xfrm>
            <a:off x="425296" y="1444510"/>
            <a:ext cx="648000" cy="648000"/>
          </a:xfrm>
          <a:prstGeom prst="ellipse">
            <a:avLst/>
          </a:prstGeom>
          <a:solidFill>
            <a:srgbClr val="C00000"/>
          </a:solidFill>
          <a:ln w="25400" cmpd="sng">
            <a:solidFill>
              <a:srgbClr val="F9F9F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9F9F3"/>
                </a:solidFill>
                <a:latin typeface="Century Gothic" panose="020B0502020202020204" pitchFamily="34" charset="0"/>
                <a:ea typeface="Gungsuh" panose="02030600000101010101" pitchFamily="18" charset="-127"/>
                <a:cs typeface="Verdana" panose="020B0604030504040204" pitchFamily="34" charset="0"/>
              </a:rPr>
              <a:t>01</a:t>
            </a:r>
            <a:endParaRPr lang="zh-CN" altLang="en-US" b="1" dirty="0">
              <a:solidFill>
                <a:srgbClr val="F9F9F3"/>
              </a:solidFill>
              <a:latin typeface="Century Gothic" panose="020B0502020202020204" pitchFamily="34" charset="0"/>
              <a:ea typeface="Gungsuh" panose="02030600000101010101" pitchFamily="18" charset="-127"/>
              <a:cs typeface="Verdana" panose="020B0604030504040204" pitchFamily="34" charset="0"/>
            </a:endParaRPr>
          </a:p>
        </p:txBody>
      </p:sp>
      <p:sp>
        <p:nvSpPr>
          <p:cNvPr id="21" name="MH_Other_8">
            <a:extLst>
              <a:ext uri="{FF2B5EF4-FFF2-40B4-BE49-F238E27FC236}">
                <a16:creationId xmlns:a16="http://schemas.microsoft.com/office/drawing/2014/main" xmlns="" id="{CEDD00D7-F0BD-4F34-8DDE-66497B2DACAE}"/>
              </a:ext>
            </a:extLst>
          </p:cNvPr>
          <p:cNvSpPr>
            <a:spLocks noChangeAspect="1"/>
          </p:cNvSpPr>
          <p:nvPr>
            <p:custDataLst>
              <p:tags r:id="rId2"/>
            </p:custDataLst>
          </p:nvPr>
        </p:nvSpPr>
        <p:spPr>
          <a:xfrm>
            <a:off x="425296" y="3104190"/>
            <a:ext cx="648000" cy="649539"/>
          </a:xfrm>
          <a:prstGeom prst="ellipse">
            <a:avLst/>
          </a:prstGeom>
          <a:solidFill>
            <a:srgbClr val="AD1514"/>
          </a:solidFill>
          <a:ln w="25400" cmpd="sng">
            <a:solidFill>
              <a:srgbClr val="F9F9F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9F9F3"/>
                </a:solidFill>
                <a:latin typeface="Century Gothic" panose="020B0502020202020204" pitchFamily="34" charset="0"/>
                <a:ea typeface="Gungsuh" panose="02030600000101010101" pitchFamily="18" charset="-127"/>
                <a:cs typeface="Verdana" panose="020B0604030504040204" pitchFamily="34" charset="0"/>
              </a:rPr>
              <a:t>02</a:t>
            </a:r>
            <a:endParaRPr lang="zh-CN" altLang="en-US" b="1" dirty="0">
              <a:solidFill>
                <a:srgbClr val="F9F9F3"/>
              </a:solidFill>
              <a:latin typeface="Century Gothic" panose="020B0502020202020204" pitchFamily="34" charset="0"/>
              <a:ea typeface="Gungsuh" panose="02030600000101010101" pitchFamily="18" charset="-127"/>
              <a:cs typeface="Verdana" panose="020B0604030504040204" pitchFamily="34" charset="0"/>
            </a:endParaRPr>
          </a:p>
        </p:txBody>
      </p:sp>
      <p:sp>
        <p:nvSpPr>
          <p:cNvPr id="22" name="MH_Other_10">
            <a:extLst>
              <a:ext uri="{FF2B5EF4-FFF2-40B4-BE49-F238E27FC236}">
                <a16:creationId xmlns:a16="http://schemas.microsoft.com/office/drawing/2014/main" xmlns="" id="{9955DDB1-9A48-4CDB-A73E-5DEA4611787F}"/>
              </a:ext>
            </a:extLst>
          </p:cNvPr>
          <p:cNvSpPr>
            <a:spLocks noChangeAspect="1"/>
          </p:cNvSpPr>
          <p:nvPr>
            <p:custDataLst>
              <p:tags r:id="rId3"/>
            </p:custDataLst>
          </p:nvPr>
        </p:nvSpPr>
        <p:spPr>
          <a:xfrm>
            <a:off x="425296" y="4765409"/>
            <a:ext cx="648000" cy="647999"/>
          </a:xfrm>
          <a:prstGeom prst="ellipse">
            <a:avLst/>
          </a:prstGeom>
          <a:solidFill>
            <a:srgbClr val="AD1514"/>
          </a:solidFill>
          <a:ln w="25400" cmpd="sng">
            <a:solidFill>
              <a:srgbClr val="F9F9F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ltLang="zh-CN" b="1" dirty="0">
                <a:solidFill>
                  <a:srgbClr val="F9F9F3"/>
                </a:solidFill>
                <a:latin typeface="Century Gothic" panose="020B0502020202020204" pitchFamily="34" charset="0"/>
                <a:ea typeface="Gungsuh" panose="02030600000101010101" pitchFamily="18" charset="-127"/>
                <a:cs typeface="Verdana" panose="020B0604030504040204" pitchFamily="34" charset="0"/>
              </a:rPr>
              <a:t>03</a:t>
            </a:r>
            <a:endParaRPr lang="zh-CN" altLang="en-US" b="1" dirty="0">
              <a:solidFill>
                <a:srgbClr val="F9F9F3"/>
              </a:solidFill>
              <a:latin typeface="Century Gothic" panose="020B0502020202020204" pitchFamily="34" charset="0"/>
              <a:ea typeface="Gungsuh" panose="02030600000101010101" pitchFamily="18" charset="-127"/>
              <a:cs typeface="Verdana" panose="020B0604030504040204" pitchFamily="34" charset="0"/>
            </a:endParaRPr>
          </a:p>
        </p:txBody>
      </p:sp>
      <p:grpSp>
        <p:nvGrpSpPr>
          <p:cNvPr id="24" name="组合 23"/>
          <p:cNvGrpSpPr/>
          <p:nvPr/>
        </p:nvGrpSpPr>
        <p:grpSpPr>
          <a:xfrm>
            <a:off x="0" y="-28225"/>
            <a:ext cx="9780905" cy="640417"/>
            <a:chOff x="5802157" y="1985645"/>
            <a:chExt cx="4980567" cy="1001999"/>
          </a:xfrm>
        </p:grpSpPr>
        <p:sp>
          <p:nvSpPr>
            <p:cNvPr id="25" name="圆角矩形 24"/>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6650122" y="2169447"/>
              <a:ext cx="4074969" cy="722323"/>
            </a:xfrm>
            <a:prstGeom prst="rect">
              <a:avLst/>
            </a:prstGeom>
          </p:spPr>
          <p:txBody>
            <a:bodyPr wrap="square">
              <a:spAutoFit/>
            </a:bodyPr>
            <a:lstStyle/>
            <a:p>
              <a:pPr algn="ctr"/>
              <a:r>
                <a:rPr lang="en-US" altLang="zh-CN" sz="2400" b="1" dirty="0" err="1" smtClean="0">
                  <a:solidFill>
                    <a:schemeClr val="bg1"/>
                  </a:solidFill>
                  <a:latin typeface="楷体" panose="02010609060101010101" pitchFamily="49" charset="-122"/>
                  <a:ea typeface="楷体" panose="02010609060101010101" pitchFamily="49" charset="-122"/>
                  <a:sym typeface="+mn-ea"/>
                </a:rPr>
                <a:t>新时代共产党员党性修养</a:t>
              </a:r>
              <a:r>
                <a:rPr lang="zh-CN" altLang="en-US" sz="2400" b="1" dirty="0" smtClean="0">
                  <a:solidFill>
                    <a:schemeClr val="bg1"/>
                  </a:solidFill>
                  <a:latin typeface="楷体" panose="02010609060101010101" pitchFamily="49" charset="-122"/>
                  <a:ea typeface="楷体" panose="02010609060101010101" pitchFamily="49" charset="-122"/>
                  <a:sym typeface="+mn-ea"/>
                </a:rPr>
                <a:t>主要内容</a:t>
              </a:r>
              <a:r>
                <a:rPr lang="en-US" altLang="zh-CN" sz="2400" b="1" dirty="0" smtClean="0">
                  <a:solidFill>
                    <a:schemeClr val="bg1"/>
                  </a:solidFill>
                  <a:latin typeface="楷体" panose="02010609060101010101" pitchFamily="49" charset="-122"/>
                  <a:ea typeface="楷体" panose="02010609060101010101" pitchFamily="49" charset="-122"/>
                  <a:sym typeface="+mn-ea"/>
                </a:rPr>
                <a:t>——</a:t>
              </a:r>
              <a:r>
                <a:rPr lang="zh-CN" altLang="en-US" sz="2400" b="1" dirty="0" smtClean="0">
                  <a:solidFill>
                    <a:schemeClr val="bg1"/>
                  </a:solidFill>
                  <a:latin typeface="楷体" panose="02010609060101010101" pitchFamily="49" charset="-122"/>
                  <a:ea typeface="楷体" panose="02010609060101010101" pitchFamily="49" charset="-122"/>
                  <a:sym typeface="+mn-ea"/>
                </a:rPr>
                <a:t>干净的修养</a:t>
              </a:r>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2321238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750" fill="hold"/>
                                        <p:tgtEl>
                                          <p:spTgt spid="20"/>
                                        </p:tgtEl>
                                        <p:attrNameLst>
                                          <p:attrName>ppt_w</p:attrName>
                                        </p:attrNameLst>
                                      </p:cBhvr>
                                      <p:tavLst>
                                        <p:tav tm="0">
                                          <p:val>
                                            <p:fltVal val="0"/>
                                          </p:val>
                                        </p:tav>
                                        <p:tav tm="100000">
                                          <p:val>
                                            <p:strVal val="#ppt_w"/>
                                          </p:val>
                                        </p:tav>
                                      </p:tavLst>
                                    </p:anim>
                                    <p:anim calcmode="lin" valueType="num">
                                      <p:cBhvr>
                                        <p:cTn id="8" dur="750" fill="hold"/>
                                        <p:tgtEl>
                                          <p:spTgt spid="20"/>
                                        </p:tgtEl>
                                        <p:attrNameLst>
                                          <p:attrName>ppt_h</p:attrName>
                                        </p:attrNameLst>
                                      </p:cBhvr>
                                      <p:tavLst>
                                        <p:tav tm="0">
                                          <p:val>
                                            <p:fltVal val="0"/>
                                          </p:val>
                                        </p:tav>
                                        <p:tav tm="100000">
                                          <p:val>
                                            <p:strVal val="#ppt_h"/>
                                          </p:val>
                                        </p:tav>
                                      </p:tavLst>
                                    </p:anim>
                                    <p:anim calcmode="lin" valueType="num">
                                      <p:cBhvr>
                                        <p:cTn id="9" dur="750" fill="hold"/>
                                        <p:tgtEl>
                                          <p:spTgt spid="20"/>
                                        </p:tgtEl>
                                        <p:attrNameLst>
                                          <p:attrName>style.rotation</p:attrName>
                                        </p:attrNameLst>
                                      </p:cBhvr>
                                      <p:tavLst>
                                        <p:tav tm="0">
                                          <p:val>
                                            <p:fltVal val="360"/>
                                          </p:val>
                                        </p:tav>
                                        <p:tav tm="100000">
                                          <p:val>
                                            <p:fltVal val="0"/>
                                          </p:val>
                                        </p:tav>
                                      </p:tavLst>
                                    </p:anim>
                                    <p:animEffect transition="in" filter="fade">
                                      <p:cBhvr>
                                        <p:cTn id="10" dur="750"/>
                                        <p:tgtEl>
                                          <p:spTgt spid="20"/>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750" fill="hold"/>
                                        <p:tgtEl>
                                          <p:spTgt spid="21"/>
                                        </p:tgtEl>
                                        <p:attrNameLst>
                                          <p:attrName>ppt_w</p:attrName>
                                        </p:attrNameLst>
                                      </p:cBhvr>
                                      <p:tavLst>
                                        <p:tav tm="0">
                                          <p:val>
                                            <p:fltVal val="0"/>
                                          </p:val>
                                        </p:tav>
                                        <p:tav tm="100000">
                                          <p:val>
                                            <p:strVal val="#ppt_w"/>
                                          </p:val>
                                        </p:tav>
                                      </p:tavLst>
                                    </p:anim>
                                    <p:anim calcmode="lin" valueType="num">
                                      <p:cBhvr>
                                        <p:cTn id="14" dur="750" fill="hold"/>
                                        <p:tgtEl>
                                          <p:spTgt spid="21"/>
                                        </p:tgtEl>
                                        <p:attrNameLst>
                                          <p:attrName>ppt_h</p:attrName>
                                        </p:attrNameLst>
                                      </p:cBhvr>
                                      <p:tavLst>
                                        <p:tav tm="0">
                                          <p:val>
                                            <p:fltVal val="0"/>
                                          </p:val>
                                        </p:tav>
                                        <p:tav tm="100000">
                                          <p:val>
                                            <p:strVal val="#ppt_h"/>
                                          </p:val>
                                        </p:tav>
                                      </p:tavLst>
                                    </p:anim>
                                    <p:anim calcmode="lin" valueType="num">
                                      <p:cBhvr>
                                        <p:cTn id="15" dur="750" fill="hold"/>
                                        <p:tgtEl>
                                          <p:spTgt spid="21"/>
                                        </p:tgtEl>
                                        <p:attrNameLst>
                                          <p:attrName>style.rotation</p:attrName>
                                        </p:attrNameLst>
                                      </p:cBhvr>
                                      <p:tavLst>
                                        <p:tav tm="0">
                                          <p:val>
                                            <p:fltVal val="360"/>
                                          </p:val>
                                        </p:tav>
                                        <p:tav tm="100000">
                                          <p:val>
                                            <p:fltVal val="0"/>
                                          </p:val>
                                        </p:tav>
                                      </p:tavLst>
                                    </p:anim>
                                    <p:animEffect transition="in" filter="fade">
                                      <p:cBhvr>
                                        <p:cTn id="16" dur="750"/>
                                        <p:tgtEl>
                                          <p:spTgt spid="21"/>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750" fill="hold"/>
                                        <p:tgtEl>
                                          <p:spTgt spid="22"/>
                                        </p:tgtEl>
                                        <p:attrNameLst>
                                          <p:attrName>ppt_w</p:attrName>
                                        </p:attrNameLst>
                                      </p:cBhvr>
                                      <p:tavLst>
                                        <p:tav tm="0">
                                          <p:val>
                                            <p:fltVal val="0"/>
                                          </p:val>
                                        </p:tav>
                                        <p:tav tm="100000">
                                          <p:val>
                                            <p:strVal val="#ppt_w"/>
                                          </p:val>
                                        </p:tav>
                                      </p:tavLst>
                                    </p:anim>
                                    <p:anim calcmode="lin" valueType="num">
                                      <p:cBhvr>
                                        <p:cTn id="20" dur="750" fill="hold"/>
                                        <p:tgtEl>
                                          <p:spTgt spid="22"/>
                                        </p:tgtEl>
                                        <p:attrNameLst>
                                          <p:attrName>ppt_h</p:attrName>
                                        </p:attrNameLst>
                                      </p:cBhvr>
                                      <p:tavLst>
                                        <p:tav tm="0">
                                          <p:val>
                                            <p:fltVal val="0"/>
                                          </p:val>
                                        </p:tav>
                                        <p:tav tm="100000">
                                          <p:val>
                                            <p:strVal val="#ppt_h"/>
                                          </p:val>
                                        </p:tav>
                                      </p:tavLst>
                                    </p:anim>
                                    <p:anim calcmode="lin" valueType="num">
                                      <p:cBhvr>
                                        <p:cTn id="21" dur="750" fill="hold"/>
                                        <p:tgtEl>
                                          <p:spTgt spid="22"/>
                                        </p:tgtEl>
                                        <p:attrNameLst>
                                          <p:attrName>style.rotation</p:attrName>
                                        </p:attrNameLst>
                                      </p:cBhvr>
                                      <p:tavLst>
                                        <p:tav tm="0">
                                          <p:val>
                                            <p:fltVal val="360"/>
                                          </p:val>
                                        </p:tav>
                                        <p:tav tm="100000">
                                          <p:val>
                                            <p:fltVal val="0"/>
                                          </p:val>
                                        </p:tav>
                                      </p:tavLst>
                                    </p:anim>
                                    <p:animEffect transition="in" filter="fade">
                                      <p:cBhvr>
                                        <p:cTn id="2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25"/>
          <p:cNvSpPr txBox="1"/>
          <p:nvPr/>
        </p:nvSpPr>
        <p:spPr>
          <a:xfrm>
            <a:off x="1184275" y="1910080"/>
            <a:ext cx="9695815" cy="3046095"/>
          </a:xfrm>
          <a:prstGeom prst="rect">
            <a:avLst/>
          </a:prstGeom>
          <a:noFill/>
        </p:spPr>
        <p:txBody>
          <a:bodyPr wrap="square" rtlCol="0">
            <a:spAutoFit/>
          </a:bodyPr>
          <a:lstStyle>
            <a:defPPr>
              <a:defRPr lang="zh-CN"/>
            </a:defPPr>
            <a:lvl1pPr algn="ctr">
              <a:defRPr sz="3200" b="1">
                <a:solidFill>
                  <a:srgbClr val="A00B1F"/>
                </a:solidFill>
                <a:effectLst>
                  <a:outerShdw blurRad="38100" dist="38100" dir="2700000" algn="tl">
                    <a:srgbClr val="000000">
                      <a:alpha val="43137"/>
                    </a:srgbClr>
                  </a:outerShdw>
                </a:effectLst>
                <a:latin typeface="黑体" panose="02010609060101010101" charset="-122"/>
                <a:ea typeface="黑体" panose="02010609060101010101" charset="-122"/>
              </a:defRPr>
            </a:lvl1pPr>
          </a:lstStyle>
          <a:p>
            <a:pPr algn="l">
              <a:lnSpc>
                <a:spcPct val="200000"/>
              </a:lnSpc>
            </a:pPr>
            <a:r>
              <a:rPr sz="2400" dirty="0">
                <a:effectLst/>
                <a:latin typeface="微软雅黑" panose="020B0503020204020204" pitchFamily="34" charset="-122"/>
                <a:ea typeface="微软雅黑" panose="020B0503020204020204" pitchFamily="34" charset="-122"/>
              </a:rPr>
              <a:t>党性是党员干部立身、立业、立言、立德的基石。共产党员的党性是党的先进性和纯洁性的体现，也是中国人民优良品质和中华民族美德的体现。因此，每个共产党员尤其是党员领导干部都应当讲党性，都必须自觉地加强党性锻炼，增强党性修养。</a:t>
            </a:r>
            <a:r>
              <a:rPr lang="zh-CN" altLang="en-US" sz="2400" dirty="0">
                <a:effectLst/>
                <a:latin typeface="微软雅黑" panose="020B0503020204020204" pitchFamily="34" charset="-122"/>
                <a:ea typeface="微软雅黑" panose="020B0503020204020204" pitchFamily="34" charset="-122"/>
              </a:rPr>
              <a:t>不忘初心，强大内心！</a:t>
            </a:r>
            <a:endParaRPr sz="2400" dirty="0">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4832047" y="837771"/>
            <a:ext cx="1120820" cy="584775"/>
          </a:xfrm>
          <a:prstGeom prst="rect">
            <a:avLst/>
          </a:prstGeom>
          <a:noFill/>
        </p:spPr>
        <p:txBody>
          <a:bodyPr wrap="none" rtlCol="0">
            <a:spAutoFit/>
          </a:bodyPr>
          <a:lstStyle/>
          <a:p>
            <a:r>
              <a:rPr lang="zh-CN" altLang="en-US" sz="3200" b="1" dirty="0">
                <a:solidFill>
                  <a:srgbClr val="A00B1F"/>
                </a:solidFill>
                <a:latin typeface="Century Gothic" panose="020B0502020202020204" pitchFamily="34" charset="0"/>
                <a:ea typeface="方正兰亭粗黑简体" panose="02000000000000000000" pitchFamily="2" charset="-122"/>
              </a:rPr>
              <a:t>前 言</a:t>
            </a:r>
            <a:endParaRPr lang="en-US" altLang="zh-CN" sz="3200" b="1" dirty="0">
              <a:solidFill>
                <a:srgbClr val="A00B1F"/>
              </a:solidFill>
              <a:latin typeface="Century Gothic" panose="020B0502020202020204" pitchFamily="34" charset="0"/>
              <a:ea typeface="方正兰亭粗黑简体" panose="02000000000000000000" pitchFamily="2" charset="-122"/>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xmlns="" id="{F001AA5A-FA71-40E0-88BF-CEAFA3412A3D}"/>
              </a:ext>
            </a:extLst>
          </p:cNvPr>
          <p:cNvSpPr/>
          <p:nvPr/>
        </p:nvSpPr>
        <p:spPr>
          <a:xfrm>
            <a:off x="2914651" y="718078"/>
            <a:ext cx="8446770" cy="1708160"/>
          </a:xfrm>
          <a:prstGeom prst="rect">
            <a:avLst/>
          </a:prstGeom>
        </p:spPr>
        <p:txBody>
          <a:bodyPr wrap="square">
            <a:spAutoFit/>
          </a:bodyPr>
          <a:lstStyle/>
          <a:p>
            <a:pPr>
              <a:lnSpc>
                <a:spcPct val="150000"/>
              </a:lnSpc>
            </a:pPr>
            <a:r>
              <a:rPr lang="zh-CN" altLang="en-US" sz="1400" b="1" dirty="0">
                <a:solidFill>
                  <a:srgbClr val="AD1514"/>
                </a:solidFill>
                <a:latin typeface="楷体" panose="02010609060101010101" pitchFamily="49" charset="-122"/>
                <a:ea typeface="楷体" panose="02010609060101010101" pitchFamily="49" charset="-122"/>
              </a:rPr>
              <a:t>“两讲”法，即“大事讲原则，小事讲风格”。在事关国家、集体、人民利益的大事面前，必须讲原则，立场坚定、旗帜鲜明。在事关个人利益的小事上，应该高风亮节。</a:t>
            </a:r>
          </a:p>
          <a:p>
            <a:pPr>
              <a:lnSpc>
                <a:spcPct val="150000"/>
              </a:lnSpc>
            </a:pPr>
            <a:r>
              <a:rPr lang="zh-CN" altLang="en-US" sz="1400" dirty="0">
                <a:latin typeface="楷体" panose="02010609060101010101" pitchFamily="49" charset="-122"/>
                <a:ea typeface="楷体" panose="02010609060101010101" pitchFamily="49" charset="-122"/>
              </a:rPr>
              <a:t>每个领导干部都要正确对待自己，正确对待同志，正确对待组织，对有些事要拿得起、放得下，豁达一些，做到严于律己，宽以待人，大事讲原则，小事讲风格。</a:t>
            </a:r>
          </a:p>
          <a:p>
            <a:pPr algn="r">
              <a:lnSpc>
                <a:spcPct val="150000"/>
              </a:lnSpc>
            </a:pPr>
            <a:r>
              <a:rPr lang="en-US" altLang="zh-CN" sz="1400" dirty="0">
                <a:latin typeface="楷体" panose="02010609060101010101" pitchFamily="49" charset="-122"/>
                <a:ea typeface="楷体" panose="02010609060101010101" pitchFamily="49" charset="-122"/>
              </a:rPr>
              <a:t>——2003</a:t>
            </a:r>
            <a:r>
              <a:rPr lang="zh-CN" altLang="en-US" sz="1400" dirty="0">
                <a:latin typeface="楷体" panose="02010609060101010101" pitchFamily="49" charset="-122"/>
                <a:ea typeface="楷体" panose="02010609060101010101" pitchFamily="49" charset="-122"/>
              </a:rPr>
              <a:t>年</a:t>
            </a:r>
            <a:r>
              <a:rPr lang="en-US" altLang="zh-CN" sz="1400" dirty="0">
                <a:latin typeface="楷体" panose="02010609060101010101" pitchFamily="49" charset="-122"/>
                <a:ea typeface="楷体" panose="02010609060101010101" pitchFamily="49" charset="-122"/>
              </a:rPr>
              <a:t>7</a:t>
            </a:r>
            <a:r>
              <a:rPr lang="zh-CN" altLang="en-US" sz="1400" dirty="0">
                <a:latin typeface="楷体" panose="02010609060101010101" pitchFamily="49" charset="-122"/>
                <a:ea typeface="楷体" panose="02010609060101010101" pitchFamily="49" charset="-122"/>
              </a:rPr>
              <a:t>月</a:t>
            </a:r>
            <a:r>
              <a:rPr lang="en-US" altLang="zh-CN" sz="1400" dirty="0">
                <a:latin typeface="楷体" panose="02010609060101010101" pitchFamily="49" charset="-122"/>
                <a:ea typeface="楷体" panose="02010609060101010101" pitchFamily="49" charset="-122"/>
              </a:rPr>
              <a:t>18</a:t>
            </a:r>
            <a:r>
              <a:rPr lang="zh-CN" altLang="en-US" sz="1400" dirty="0">
                <a:latin typeface="楷体" panose="02010609060101010101" pitchFamily="49" charset="-122"/>
                <a:ea typeface="楷体" panose="02010609060101010101" pitchFamily="49" charset="-122"/>
              </a:rPr>
              <a:t>日，习近平</a:t>
            </a:r>
            <a:r>
              <a:rPr lang="en-US" altLang="zh-CN" sz="1400" dirty="0">
                <a:latin typeface="楷体" panose="02010609060101010101" pitchFamily="49" charset="-122"/>
                <a:ea typeface="楷体" panose="02010609060101010101" pitchFamily="49" charset="-122"/>
              </a:rPr>
              <a:t>《</a:t>
            </a:r>
            <a:r>
              <a:rPr lang="zh-CN" altLang="en-US" sz="1400" dirty="0">
                <a:latin typeface="楷体" panose="02010609060101010101" pitchFamily="49" charset="-122"/>
                <a:ea typeface="楷体" panose="02010609060101010101" pitchFamily="49" charset="-122"/>
              </a:rPr>
              <a:t>大事讲原则，小事讲风格</a:t>
            </a:r>
            <a:r>
              <a:rPr lang="en-US" altLang="zh-CN" sz="1400" dirty="0">
                <a:latin typeface="楷体" panose="02010609060101010101" pitchFamily="49" charset="-122"/>
                <a:ea typeface="楷体" panose="02010609060101010101" pitchFamily="49" charset="-122"/>
              </a:rPr>
              <a:t>》</a:t>
            </a:r>
          </a:p>
        </p:txBody>
      </p:sp>
      <p:sp>
        <p:nvSpPr>
          <p:cNvPr id="24" name="矩形: 圆角 23">
            <a:extLst>
              <a:ext uri="{FF2B5EF4-FFF2-40B4-BE49-F238E27FC236}">
                <a16:creationId xmlns:a16="http://schemas.microsoft.com/office/drawing/2014/main" xmlns="" id="{3808AC6A-92D0-4BCB-82A3-C1E229F97DE2}"/>
              </a:ext>
            </a:extLst>
          </p:cNvPr>
          <p:cNvSpPr>
            <a:spLocks noChangeAspect="1"/>
          </p:cNvSpPr>
          <p:nvPr/>
        </p:nvSpPr>
        <p:spPr>
          <a:xfrm>
            <a:off x="194310" y="1188724"/>
            <a:ext cx="1591591" cy="640076"/>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微软雅黑" panose="020B0503020204020204" pitchFamily="34" charset="-122"/>
                <a:ea typeface="微软雅黑" panose="020B0503020204020204" pitchFamily="34" charset="-122"/>
              </a:rPr>
              <a:t>“两讲”法</a:t>
            </a:r>
          </a:p>
        </p:txBody>
      </p:sp>
      <p:cxnSp>
        <p:nvCxnSpPr>
          <p:cNvPr id="26" name="直接连接符 25">
            <a:extLst>
              <a:ext uri="{FF2B5EF4-FFF2-40B4-BE49-F238E27FC236}">
                <a16:creationId xmlns:a16="http://schemas.microsoft.com/office/drawing/2014/main" xmlns="" id="{37CD9A5E-37F5-4ABD-9D52-EFC6D13AC6AC}"/>
              </a:ext>
            </a:extLst>
          </p:cNvPr>
          <p:cNvCxnSpPr>
            <a:cxnSpLocks/>
            <a:stCxn id="24" idx="3"/>
          </p:cNvCxnSpPr>
          <p:nvPr/>
        </p:nvCxnSpPr>
        <p:spPr>
          <a:xfrm>
            <a:off x="1785901" y="1508762"/>
            <a:ext cx="911579" cy="0"/>
          </a:xfrm>
          <a:prstGeom prst="line">
            <a:avLst/>
          </a:prstGeom>
          <a:ln>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7" name="双大括号 26">
            <a:extLst>
              <a:ext uri="{FF2B5EF4-FFF2-40B4-BE49-F238E27FC236}">
                <a16:creationId xmlns:a16="http://schemas.microsoft.com/office/drawing/2014/main" xmlns="" id="{327638D8-7DC4-4015-87ED-3B45A32C9960}"/>
              </a:ext>
            </a:extLst>
          </p:cNvPr>
          <p:cNvSpPr/>
          <p:nvPr/>
        </p:nvSpPr>
        <p:spPr>
          <a:xfrm>
            <a:off x="2788921" y="810687"/>
            <a:ext cx="8686800" cy="1379325"/>
          </a:xfrm>
          <a:prstGeom prst="bracePair">
            <a:avLst>
              <a:gd name="adj" fmla="val 5176"/>
            </a:avLst>
          </a:prstGeom>
          <a:ln>
            <a:solidFill>
              <a:srgbClr val="7C49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xmlns="" id="{98D75D48-EA98-42EA-A246-3E500EE0537E}"/>
              </a:ext>
            </a:extLst>
          </p:cNvPr>
          <p:cNvSpPr/>
          <p:nvPr/>
        </p:nvSpPr>
        <p:spPr>
          <a:xfrm>
            <a:off x="2914651" y="2649428"/>
            <a:ext cx="8446770" cy="1384995"/>
          </a:xfrm>
          <a:prstGeom prst="rect">
            <a:avLst/>
          </a:prstGeom>
        </p:spPr>
        <p:txBody>
          <a:bodyPr wrap="square">
            <a:spAutoFit/>
          </a:bodyPr>
          <a:lstStyle/>
          <a:p>
            <a:pPr>
              <a:lnSpc>
                <a:spcPct val="150000"/>
              </a:lnSpc>
            </a:pPr>
            <a:r>
              <a:rPr lang="zh-CN" altLang="en-US" sz="1400" b="1" dirty="0">
                <a:solidFill>
                  <a:srgbClr val="AD1514"/>
                </a:solidFill>
                <a:latin typeface="楷体" panose="02010609060101010101" pitchFamily="49" charset="-122"/>
                <a:ea typeface="楷体" panose="02010609060101010101" pitchFamily="49" charset="-122"/>
              </a:rPr>
              <a:t>“三历练”法，即经过艰苦的历练，形成优秀的心理素质、意志品质和精神状态。</a:t>
            </a:r>
          </a:p>
          <a:p>
            <a:pPr>
              <a:lnSpc>
                <a:spcPct val="150000"/>
              </a:lnSpc>
            </a:pPr>
            <a:r>
              <a:rPr lang="zh-CN" altLang="en-US" sz="1400" dirty="0">
                <a:latin typeface="楷体" panose="02010609060101010101" pitchFamily="49" charset="-122"/>
                <a:ea typeface="楷体" panose="02010609060101010101" pitchFamily="49" charset="-122"/>
              </a:rPr>
              <a:t>要历练宠辱不惊的心理素质，坚定百折不挠的进取意志，保持乐观向上的精神状态，变挫折为动力，用从挫折中吸取的教训启迪人生，使人生获得升华和超越。</a:t>
            </a:r>
          </a:p>
          <a:p>
            <a:pPr algn="r">
              <a:lnSpc>
                <a:spcPct val="150000"/>
              </a:lnSpc>
            </a:pPr>
            <a:r>
              <a:rPr lang="en-US" altLang="zh-CN" sz="1400" dirty="0">
                <a:latin typeface="楷体" panose="02010609060101010101" pitchFamily="49" charset="-122"/>
                <a:ea typeface="楷体" panose="02010609060101010101" pitchFamily="49" charset="-122"/>
              </a:rPr>
              <a:t> ——2013</a:t>
            </a:r>
            <a:r>
              <a:rPr lang="zh-CN" altLang="en-US" sz="1400" dirty="0">
                <a:latin typeface="楷体" panose="02010609060101010101" pitchFamily="49" charset="-122"/>
                <a:ea typeface="楷体" panose="02010609060101010101" pitchFamily="49" charset="-122"/>
              </a:rPr>
              <a:t>年</a:t>
            </a:r>
            <a:r>
              <a:rPr lang="en-US" altLang="zh-CN" sz="1400" dirty="0">
                <a:latin typeface="楷体" panose="02010609060101010101" pitchFamily="49" charset="-122"/>
                <a:ea typeface="楷体" panose="02010609060101010101" pitchFamily="49" charset="-122"/>
              </a:rPr>
              <a:t>5</a:t>
            </a:r>
            <a:r>
              <a:rPr lang="zh-CN" altLang="en-US" sz="1400" dirty="0">
                <a:latin typeface="楷体" panose="02010609060101010101" pitchFamily="49" charset="-122"/>
                <a:ea typeface="楷体" panose="02010609060101010101" pitchFamily="49" charset="-122"/>
              </a:rPr>
              <a:t>月４日，习近平在同各界优秀青年代表座谈时的讲话</a:t>
            </a:r>
          </a:p>
        </p:txBody>
      </p:sp>
      <p:sp>
        <p:nvSpPr>
          <p:cNvPr id="39" name="矩形: 圆角 38">
            <a:extLst>
              <a:ext uri="{FF2B5EF4-FFF2-40B4-BE49-F238E27FC236}">
                <a16:creationId xmlns:a16="http://schemas.microsoft.com/office/drawing/2014/main" xmlns="" id="{02B8F435-DB99-4FFE-82A3-270C036EB45F}"/>
              </a:ext>
            </a:extLst>
          </p:cNvPr>
          <p:cNvSpPr>
            <a:spLocks noChangeAspect="1"/>
          </p:cNvSpPr>
          <p:nvPr/>
        </p:nvSpPr>
        <p:spPr>
          <a:xfrm>
            <a:off x="194310" y="2932530"/>
            <a:ext cx="1591591" cy="640076"/>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微软雅黑" panose="020B0503020204020204" pitchFamily="34" charset="-122"/>
                <a:ea typeface="微软雅黑" panose="020B0503020204020204" pitchFamily="34" charset="-122"/>
              </a:rPr>
              <a:t>“三历练”法</a:t>
            </a:r>
          </a:p>
        </p:txBody>
      </p:sp>
      <p:cxnSp>
        <p:nvCxnSpPr>
          <p:cNvPr id="40" name="直接连接符 39">
            <a:extLst>
              <a:ext uri="{FF2B5EF4-FFF2-40B4-BE49-F238E27FC236}">
                <a16:creationId xmlns:a16="http://schemas.microsoft.com/office/drawing/2014/main" xmlns="" id="{706FE777-1BA5-467F-81C9-DA9099E85651}"/>
              </a:ext>
            </a:extLst>
          </p:cNvPr>
          <p:cNvCxnSpPr>
            <a:cxnSpLocks/>
            <a:stCxn id="39" idx="3"/>
          </p:cNvCxnSpPr>
          <p:nvPr/>
        </p:nvCxnSpPr>
        <p:spPr>
          <a:xfrm>
            <a:off x="1785901" y="3252568"/>
            <a:ext cx="911579" cy="0"/>
          </a:xfrm>
          <a:prstGeom prst="line">
            <a:avLst/>
          </a:prstGeom>
          <a:ln>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1" name="双大括号 40">
            <a:extLst>
              <a:ext uri="{FF2B5EF4-FFF2-40B4-BE49-F238E27FC236}">
                <a16:creationId xmlns:a16="http://schemas.microsoft.com/office/drawing/2014/main" xmlns="" id="{124AC211-9AB7-4661-8ECF-F36415558095}"/>
              </a:ext>
            </a:extLst>
          </p:cNvPr>
          <p:cNvSpPr/>
          <p:nvPr/>
        </p:nvSpPr>
        <p:spPr>
          <a:xfrm>
            <a:off x="2788921" y="2554493"/>
            <a:ext cx="8686800" cy="1379325"/>
          </a:xfrm>
          <a:prstGeom prst="bracePair">
            <a:avLst>
              <a:gd name="adj" fmla="val 5176"/>
            </a:avLst>
          </a:prstGeom>
          <a:ln>
            <a:solidFill>
              <a:srgbClr val="7C49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xmlns="" id="{85360323-E07B-450D-AC43-5BEFD96265B9}"/>
              </a:ext>
            </a:extLst>
          </p:cNvPr>
          <p:cNvSpPr/>
          <p:nvPr/>
        </p:nvSpPr>
        <p:spPr>
          <a:xfrm>
            <a:off x="2914651" y="4442820"/>
            <a:ext cx="8446770" cy="1384995"/>
          </a:xfrm>
          <a:prstGeom prst="rect">
            <a:avLst/>
          </a:prstGeom>
        </p:spPr>
        <p:txBody>
          <a:bodyPr wrap="square">
            <a:spAutoFit/>
          </a:bodyPr>
          <a:lstStyle/>
          <a:p>
            <a:pPr>
              <a:lnSpc>
                <a:spcPct val="150000"/>
              </a:lnSpc>
            </a:pPr>
            <a:r>
              <a:rPr lang="zh-CN" altLang="en-US" sz="1400" b="1" dirty="0">
                <a:solidFill>
                  <a:srgbClr val="AD1514"/>
                </a:solidFill>
                <a:latin typeface="楷体" panose="02010609060101010101" pitchFamily="49" charset="-122"/>
                <a:ea typeface="楷体" panose="02010609060101010101" pitchFamily="49" charset="-122"/>
              </a:rPr>
              <a:t>“五敢于”法。针对的是不负责任、放弃原则、见风使舵等好人主义和机会主义现象。</a:t>
            </a:r>
          </a:p>
          <a:p>
            <a:pPr>
              <a:lnSpc>
                <a:spcPct val="150000"/>
              </a:lnSpc>
            </a:pPr>
            <a:r>
              <a:rPr lang="zh-CN" altLang="en-US" sz="1400" dirty="0">
                <a:latin typeface="楷体" panose="02010609060101010101" pitchFamily="49" charset="-122"/>
                <a:ea typeface="楷体" panose="02010609060101010101" pitchFamily="49" charset="-122"/>
              </a:rPr>
              <a:t>敢于担当，党的干部必须坚持原则、认真负责，面对大是大非敢于亮剑，面对矛盾敢于迎难而上，面对危机敢于挺身而出，面对失误敢于承担责任，面对歪风邪气敢于坚决斗争。</a:t>
            </a:r>
          </a:p>
          <a:p>
            <a:pPr algn="r">
              <a:lnSpc>
                <a:spcPct val="150000"/>
              </a:lnSpc>
            </a:pPr>
            <a:r>
              <a:rPr lang="en-US" altLang="zh-CN" sz="1400" dirty="0">
                <a:latin typeface="楷体" panose="02010609060101010101" pitchFamily="49" charset="-122"/>
                <a:ea typeface="楷体" panose="02010609060101010101" pitchFamily="49" charset="-122"/>
              </a:rPr>
              <a:t>——2013</a:t>
            </a:r>
            <a:r>
              <a:rPr lang="zh-CN" altLang="en-US" sz="1400" dirty="0">
                <a:latin typeface="楷体" panose="02010609060101010101" pitchFamily="49" charset="-122"/>
                <a:ea typeface="楷体" panose="02010609060101010101" pitchFamily="49" charset="-122"/>
              </a:rPr>
              <a:t>年</a:t>
            </a:r>
            <a:r>
              <a:rPr lang="en-US" altLang="zh-CN" sz="1400" dirty="0">
                <a:latin typeface="楷体" panose="02010609060101010101" pitchFamily="49" charset="-122"/>
                <a:ea typeface="楷体" panose="02010609060101010101" pitchFamily="49" charset="-122"/>
              </a:rPr>
              <a:t>6</a:t>
            </a:r>
            <a:r>
              <a:rPr lang="zh-CN" altLang="en-US" sz="1400" dirty="0">
                <a:latin typeface="楷体" panose="02010609060101010101" pitchFamily="49" charset="-122"/>
                <a:ea typeface="楷体" panose="02010609060101010101" pitchFamily="49" charset="-122"/>
              </a:rPr>
              <a:t>月</a:t>
            </a:r>
            <a:r>
              <a:rPr lang="en-US" altLang="zh-CN" sz="1400" dirty="0">
                <a:latin typeface="楷体" panose="02010609060101010101" pitchFamily="49" charset="-122"/>
                <a:ea typeface="楷体" panose="02010609060101010101" pitchFamily="49" charset="-122"/>
              </a:rPr>
              <a:t>28</a:t>
            </a:r>
            <a:r>
              <a:rPr lang="zh-CN" altLang="en-US" sz="1400" dirty="0">
                <a:latin typeface="楷体" panose="02010609060101010101" pitchFamily="49" charset="-122"/>
                <a:ea typeface="楷体" panose="02010609060101010101" pitchFamily="49" charset="-122"/>
              </a:rPr>
              <a:t>日，习近平在全国组织工作会议上的讲话</a:t>
            </a:r>
          </a:p>
        </p:txBody>
      </p:sp>
      <p:sp>
        <p:nvSpPr>
          <p:cNvPr id="43" name="矩形: 圆角 42">
            <a:extLst>
              <a:ext uri="{FF2B5EF4-FFF2-40B4-BE49-F238E27FC236}">
                <a16:creationId xmlns:a16="http://schemas.microsoft.com/office/drawing/2014/main" xmlns="" id="{3A5DD4FC-CED3-4237-BEBB-07955DD0F590}"/>
              </a:ext>
            </a:extLst>
          </p:cNvPr>
          <p:cNvSpPr>
            <a:spLocks noChangeAspect="1"/>
          </p:cNvSpPr>
          <p:nvPr/>
        </p:nvSpPr>
        <p:spPr>
          <a:xfrm>
            <a:off x="194310" y="4725922"/>
            <a:ext cx="1591591" cy="640076"/>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9F9F3"/>
                </a:solidFill>
                <a:latin typeface="微软雅黑" panose="020B0503020204020204" pitchFamily="34" charset="-122"/>
                <a:ea typeface="微软雅黑" panose="020B0503020204020204" pitchFamily="34" charset="-122"/>
              </a:rPr>
              <a:t>“五敢于”法</a:t>
            </a:r>
          </a:p>
        </p:txBody>
      </p:sp>
      <p:cxnSp>
        <p:nvCxnSpPr>
          <p:cNvPr id="44" name="直接连接符 43">
            <a:extLst>
              <a:ext uri="{FF2B5EF4-FFF2-40B4-BE49-F238E27FC236}">
                <a16:creationId xmlns:a16="http://schemas.microsoft.com/office/drawing/2014/main" xmlns="" id="{8BFEEFD3-FCD0-46C0-86E0-B000205427C5}"/>
              </a:ext>
            </a:extLst>
          </p:cNvPr>
          <p:cNvCxnSpPr>
            <a:cxnSpLocks/>
            <a:stCxn id="43" idx="3"/>
          </p:cNvCxnSpPr>
          <p:nvPr/>
        </p:nvCxnSpPr>
        <p:spPr>
          <a:xfrm>
            <a:off x="1785901" y="5045960"/>
            <a:ext cx="911579" cy="0"/>
          </a:xfrm>
          <a:prstGeom prst="line">
            <a:avLst/>
          </a:prstGeom>
          <a:ln>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5" name="双大括号 44">
            <a:extLst>
              <a:ext uri="{FF2B5EF4-FFF2-40B4-BE49-F238E27FC236}">
                <a16:creationId xmlns:a16="http://schemas.microsoft.com/office/drawing/2014/main" xmlns="" id="{E5B6C9DF-9AD0-406B-B5DC-3765070E9897}"/>
              </a:ext>
            </a:extLst>
          </p:cNvPr>
          <p:cNvSpPr/>
          <p:nvPr/>
        </p:nvSpPr>
        <p:spPr>
          <a:xfrm>
            <a:off x="2788921" y="4347885"/>
            <a:ext cx="8686800" cy="1379325"/>
          </a:xfrm>
          <a:prstGeom prst="bracePair">
            <a:avLst>
              <a:gd name="adj" fmla="val 5176"/>
            </a:avLst>
          </a:prstGeom>
          <a:ln>
            <a:solidFill>
              <a:srgbClr val="7C49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5" name="组合 14"/>
          <p:cNvGrpSpPr/>
          <p:nvPr/>
        </p:nvGrpSpPr>
        <p:grpSpPr>
          <a:xfrm>
            <a:off x="0" y="-28225"/>
            <a:ext cx="9780905" cy="640417"/>
            <a:chOff x="5802157" y="1985645"/>
            <a:chExt cx="4980567" cy="1001999"/>
          </a:xfrm>
        </p:grpSpPr>
        <p:sp>
          <p:nvSpPr>
            <p:cNvPr id="16" name="圆角矩形 15"/>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650122" y="2169447"/>
              <a:ext cx="4074969" cy="722323"/>
            </a:xfrm>
            <a:prstGeom prst="rect">
              <a:avLst/>
            </a:prstGeom>
          </p:spPr>
          <p:txBody>
            <a:bodyPr wrap="square">
              <a:spAutoFit/>
            </a:bodyPr>
            <a:lstStyle/>
            <a:p>
              <a:pPr algn="ctr"/>
              <a:r>
                <a:rPr lang="en-US" altLang="zh-CN" sz="2400" b="1" dirty="0" err="1" smtClean="0">
                  <a:solidFill>
                    <a:schemeClr val="bg1"/>
                  </a:solidFill>
                  <a:latin typeface="楷体" panose="02010609060101010101" pitchFamily="49" charset="-122"/>
                  <a:ea typeface="楷体" panose="02010609060101010101" pitchFamily="49" charset="-122"/>
                  <a:sym typeface="+mn-ea"/>
                </a:rPr>
                <a:t>新时代共产党员党性修养</a:t>
              </a:r>
              <a:r>
                <a:rPr lang="zh-CN" altLang="en-US" sz="2400" b="1" dirty="0" smtClean="0">
                  <a:solidFill>
                    <a:schemeClr val="bg1"/>
                  </a:solidFill>
                  <a:latin typeface="楷体" panose="02010609060101010101" pitchFamily="49" charset="-122"/>
                  <a:ea typeface="楷体" panose="02010609060101010101" pitchFamily="49" charset="-122"/>
                  <a:sym typeface="+mn-ea"/>
                </a:rPr>
                <a:t>主要内容</a:t>
              </a:r>
              <a:r>
                <a:rPr lang="en-US" altLang="zh-CN" sz="2400" b="1" dirty="0" smtClean="0">
                  <a:solidFill>
                    <a:schemeClr val="bg1"/>
                  </a:solidFill>
                  <a:latin typeface="楷体" panose="02010609060101010101" pitchFamily="49" charset="-122"/>
                  <a:ea typeface="楷体" panose="02010609060101010101" pitchFamily="49" charset="-122"/>
                  <a:sym typeface="+mn-ea"/>
                </a:rPr>
                <a:t>——</a:t>
              </a:r>
              <a:r>
                <a:rPr lang="zh-CN" altLang="en-US" sz="2400" b="1" dirty="0" smtClean="0">
                  <a:solidFill>
                    <a:schemeClr val="bg1"/>
                  </a:solidFill>
                  <a:latin typeface="楷体" panose="02010609060101010101" pitchFamily="49" charset="-122"/>
                  <a:ea typeface="楷体" panose="02010609060101010101" pitchFamily="49" charset="-122"/>
                  <a:sym typeface="+mn-ea"/>
                </a:rPr>
                <a:t>担当的修养</a:t>
              </a:r>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10260295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0-#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17"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750" fill="hold"/>
                                        <p:tgtEl>
                                          <p:spTgt spid="27"/>
                                        </p:tgtEl>
                                        <p:attrNameLst>
                                          <p:attrName>ppt_w</p:attrName>
                                        </p:attrNameLst>
                                      </p:cBhvr>
                                      <p:tavLst>
                                        <p:tav tm="0">
                                          <p:val>
                                            <p:fltVal val="0"/>
                                          </p:val>
                                        </p:tav>
                                        <p:tav tm="100000">
                                          <p:val>
                                            <p:strVal val="#ppt_w"/>
                                          </p:val>
                                        </p:tav>
                                      </p:tavLst>
                                    </p:anim>
                                    <p:anim calcmode="lin" valueType="num">
                                      <p:cBhvr>
                                        <p:cTn id="16" dur="750" fill="hold"/>
                                        <p:tgtEl>
                                          <p:spTgt spid="27"/>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750"/>
                                        <p:tgtEl>
                                          <p:spTgt spid="22"/>
                                        </p:tgtEl>
                                      </p:cBhvr>
                                    </p:animEffect>
                                  </p:childTnLst>
                                </p:cTn>
                              </p:par>
                            </p:childTnLst>
                          </p:cTn>
                        </p:par>
                        <p:par>
                          <p:cTn id="21" fill="hold">
                            <p:stCondLst>
                              <p:cond delay="2250"/>
                            </p:stCondLst>
                            <p:childTnLst>
                              <p:par>
                                <p:cTn id="22" presetID="2" presetClass="entr" presetSubtype="8"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750" fill="hold"/>
                                        <p:tgtEl>
                                          <p:spTgt spid="39"/>
                                        </p:tgtEl>
                                        <p:attrNameLst>
                                          <p:attrName>ppt_x</p:attrName>
                                        </p:attrNameLst>
                                      </p:cBhvr>
                                      <p:tavLst>
                                        <p:tav tm="0">
                                          <p:val>
                                            <p:strVal val="0-#ppt_w/2"/>
                                          </p:val>
                                        </p:tav>
                                        <p:tav tm="100000">
                                          <p:val>
                                            <p:strVal val="#ppt_x"/>
                                          </p:val>
                                        </p:tav>
                                      </p:tavLst>
                                    </p:anim>
                                    <p:anim calcmode="lin" valueType="num">
                                      <p:cBhvr additive="base">
                                        <p:cTn id="25" dur="750" fill="hold"/>
                                        <p:tgtEl>
                                          <p:spTgt spid="39"/>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par>
                                <p:cTn id="30" presetID="17" presetClass="entr" presetSubtype="1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750" fill="hold"/>
                                        <p:tgtEl>
                                          <p:spTgt spid="41"/>
                                        </p:tgtEl>
                                        <p:attrNameLst>
                                          <p:attrName>ppt_w</p:attrName>
                                        </p:attrNameLst>
                                      </p:cBhvr>
                                      <p:tavLst>
                                        <p:tav tm="0">
                                          <p:val>
                                            <p:fltVal val="0"/>
                                          </p:val>
                                        </p:tav>
                                        <p:tav tm="100000">
                                          <p:val>
                                            <p:strVal val="#ppt_w"/>
                                          </p:val>
                                        </p:tav>
                                      </p:tavLst>
                                    </p:anim>
                                    <p:anim calcmode="lin" valueType="num">
                                      <p:cBhvr>
                                        <p:cTn id="33" dur="750" fill="hold"/>
                                        <p:tgtEl>
                                          <p:spTgt spid="41"/>
                                        </p:tgtEl>
                                        <p:attrNameLst>
                                          <p:attrName>ppt_h</p:attrName>
                                        </p:attrNameLst>
                                      </p:cBhvr>
                                      <p:tavLst>
                                        <p:tav tm="0">
                                          <p:val>
                                            <p:strVal val="#ppt_h"/>
                                          </p:val>
                                        </p:tav>
                                        <p:tav tm="100000">
                                          <p:val>
                                            <p:strVal val="#ppt_h"/>
                                          </p:val>
                                        </p:tav>
                                      </p:tavLst>
                                    </p:anim>
                                  </p:childTnLst>
                                </p:cTn>
                              </p:par>
                            </p:childTnLst>
                          </p:cTn>
                        </p:par>
                        <p:par>
                          <p:cTn id="34" fill="hold">
                            <p:stCondLst>
                              <p:cond delay="3750"/>
                            </p:stCondLst>
                            <p:childTnLst>
                              <p:par>
                                <p:cTn id="35" presetID="22" presetClass="entr" presetSubtype="1"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up)">
                                      <p:cBhvr>
                                        <p:cTn id="37" dur="750"/>
                                        <p:tgtEl>
                                          <p:spTgt spid="38"/>
                                        </p:tgtEl>
                                      </p:cBhvr>
                                    </p:animEffect>
                                  </p:childTnLst>
                                </p:cTn>
                              </p:par>
                            </p:childTnLst>
                          </p:cTn>
                        </p:par>
                        <p:par>
                          <p:cTn id="38" fill="hold">
                            <p:stCondLst>
                              <p:cond delay="4500"/>
                            </p:stCondLst>
                            <p:childTnLst>
                              <p:par>
                                <p:cTn id="39" presetID="2" presetClass="entr" presetSubtype="8"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750" fill="hold"/>
                                        <p:tgtEl>
                                          <p:spTgt spid="43"/>
                                        </p:tgtEl>
                                        <p:attrNameLst>
                                          <p:attrName>ppt_x</p:attrName>
                                        </p:attrNameLst>
                                      </p:cBhvr>
                                      <p:tavLst>
                                        <p:tav tm="0">
                                          <p:val>
                                            <p:strVal val="0-#ppt_w/2"/>
                                          </p:val>
                                        </p:tav>
                                        <p:tav tm="100000">
                                          <p:val>
                                            <p:strVal val="#ppt_x"/>
                                          </p:val>
                                        </p:tav>
                                      </p:tavLst>
                                    </p:anim>
                                    <p:anim calcmode="lin" valueType="num">
                                      <p:cBhvr additive="base">
                                        <p:cTn id="42" dur="750" fill="hold"/>
                                        <p:tgtEl>
                                          <p:spTgt spid="43"/>
                                        </p:tgtEl>
                                        <p:attrNameLst>
                                          <p:attrName>ppt_y</p:attrName>
                                        </p:attrNameLst>
                                      </p:cBhvr>
                                      <p:tavLst>
                                        <p:tav tm="0">
                                          <p:val>
                                            <p:strVal val="#ppt_y"/>
                                          </p:val>
                                        </p:tav>
                                        <p:tav tm="100000">
                                          <p:val>
                                            <p:strVal val="#ppt_y"/>
                                          </p:val>
                                        </p:tav>
                                      </p:tavLst>
                                    </p:anim>
                                  </p:childTnLst>
                                </p:cTn>
                              </p:par>
                            </p:childTnLst>
                          </p:cTn>
                        </p:par>
                        <p:par>
                          <p:cTn id="43" fill="hold">
                            <p:stCondLst>
                              <p:cond delay="5250"/>
                            </p:stCondLst>
                            <p:childTnLst>
                              <p:par>
                                <p:cTn id="44" presetID="22" presetClass="entr" presetSubtype="8"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par>
                                <p:cTn id="47" presetID="17" presetClass="entr" presetSubtype="1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750" fill="hold"/>
                                        <p:tgtEl>
                                          <p:spTgt spid="45"/>
                                        </p:tgtEl>
                                        <p:attrNameLst>
                                          <p:attrName>ppt_w</p:attrName>
                                        </p:attrNameLst>
                                      </p:cBhvr>
                                      <p:tavLst>
                                        <p:tav tm="0">
                                          <p:val>
                                            <p:fltVal val="0"/>
                                          </p:val>
                                        </p:tav>
                                        <p:tav tm="100000">
                                          <p:val>
                                            <p:strVal val="#ppt_w"/>
                                          </p:val>
                                        </p:tav>
                                      </p:tavLst>
                                    </p:anim>
                                    <p:anim calcmode="lin" valueType="num">
                                      <p:cBhvr>
                                        <p:cTn id="50" dur="750" fill="hold"/>
                                        <p:tgtEl>
                                          <p:spTgt spid="45"/>
                                        </p:tgtEl>
                                        <p:attrNameLst>
                                          <p:attrName>ppt_h</p:attrName>
                                        </p:attrNameLst>
                                      </p:cBhvr>
                                      <p:tavLst>
                                        <p:tav tm="0">
                                          <p:val>
                                            <p:strVal val="#ppt_h"/>
                                          </p:val>
                                        </p:tav>
                                        <p:tav tm="100000">
                                          <p:val>
                                            <p:strVal val="#ppt_h"/>
                                          </p:val>
                                        </p:tav>
                                      </p:tavLst>
                                    </p:anim>
                                  </p:childTnLst>
                                </p:cTn>
                              </p:par>
                            </p:childTnLst>
                          </p:cTn>
                        </p:par>
                        <p:par>
                          <p:cTn id="51" fill="hold">
                            <p:stCondLst>
                              <p:cond delay="6000"/>
                            </p:stCondLst>
                            <p:childTnLst>
                              <p:par>
                                <p:cTn id="52" presetID="22" presetClass="entr" presetSubtype="1"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up)">
                                      <p:cBhvr>
                                        <p:cTn id="54"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27" grpId="0" animBg="1"/>
      <p:bldP spid="38" grpId="0"/>
      <p:bldP spid="39" grpId="0" animBg="1"/>
      <p:bldP spid="41" grpId="0" animBg="1"/>
      <p:bldP spid="42" grpId="0"/>
      <p:bldP spid="43"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MH_Other_1">
            <a:extLst>
              <a:ext uri="{FF2B5EF4-FFF2-40B4-BE49-F238E27FC236}">
                <a16:creationId xmlns:a16="http://schemas.microsoft.com/office/drawing/2014/main" xmlns="" id="{AB8D4A13-91CF-4072-B9C6-F7C43FBBEF4A}"/>
              </a:ext>
            </a:extLst>
          </p:cNvPr>
          <p:cNvCxnSpPr/>
          <p:nvPr>
            <p:custDataLst>
              <p:tags r:id="rId1"/>
            </p:custDataLst>
          </p:nvPr>
        </p:nvCxnSpPr>
        <p:spPr>
          <a:xfrm>
            <a:off x="5913755" y="1155066"/>
            <a:ext cx="0" cy="4977807"/>
          </a:xfrm>
          <a:prstGeom prst="line">
            <a:avLst/>
          </a:prstGeom>
          <a:ln w="12700">
            <a:solidFill>
              <a:srgbClr val="7C4939"/>
            </a:solidFill>
            <a:prstDash val="sysDot"/>
            <a:headEnd type="diamond"/>
            <a:tailEnd type="stealth"/>
          </a:ln>
        </p:spPr>
        <p:style>
          <a:lnRef idx="1">
            <a:schemeClr val="accent1"/>
          </a:lnRef>
          <a:fillRef idx="0">
            <a:schemeClr val="accent1"/>
          </a:fillRef>
          <a:effectRef idx="0">
            <a:schemeClr val="accent1"/>
          </a:effectRef>
          <a:fontRef idx="minor">
            <a:schemeClr val="tx1"/>
          </a:fontRef>
        </p:style>
      </p:cxnSp>
      <p:cxnSp>
        <p:nvCxnSpPr>
          <p:cNvPr id="5" name="MH_Other_2">
            <a:extLst>
              <a:ext uri="{FF2B5EF4-FFF2-40B4-BE49-F238E27FC236}">
                <a16:creationId xmlns:a16="http://schemas.microsoft.com/office/drawing/2014/main" xmlns="" id="{218BEAB5-DA46-4EF5-A1BE-EBCDEC95C766}"/>
              </a:ext>
            </a:extLst>
          </p:cNvPr>
          <p:cNvCxnSpPr/>
          <p:nvPr>
            <p:custDataLst>
              <p:tags r:id="rId2"/>
            </p:custDataLst>
          </p:nvPr>
        </p:nvCxnSpPr>
        <p:spPr>
          <a:xfrm>
            <a:off x="5908675" y="3644204"/>
            <a:ext cx="787400" cy="0"/>
          </a:xfrm>
          <a:prstGeom prst="line">
            <a:avLst/>
          </a:prstGeom>
          <a:ln>
            <a:solidFill>
              <a:srgbClr val="C00000"/>
            </a:solidFill>
            <a:headEnd type="oval"/>
          </a:ln>
        </p:spPr>
        <p:style>
          <a:lnRef idx="1">
            <a:schemeClr val="accent1"/>
          </a:lnRef>
          <a:fillRef idx="0">
            <a:schemeClr val="accent1"/>
          </a:fillRef>
          <a:effectRef idx="0">
            <a:schemeClr val="accent1"/>
          </a:effectRef>
          <a:fontRef idx="minor">
            <a:schemeClr val="tx1"/>
          </a:fontRef>
        </p:style>
      </p:cxnSp>
      <p:grpSp>
        <p:nvGrpSpPr>
          <p:cNvPr id="6" name="组合 5">
            <a:extLst>
              <a:ext uri="{FF2B5EF4-FFF2-40B4-BE49-F238E27FC236}">
                <a16:creationId xmlns:a16="http://schemas.microsoft.com/office/drawing/2014/main" xmlns="" id="{CEC0F346-54FD-4D20-9034-5B2AEC5F6564}"/>
              </a:ext>
            </a:extLst>
          </p:cNvPr>
          <p:cNvGrpSpPr/>
          <p:nvPr/>
        </p:nvGrpSpPr>
        <p:grpSpPr>
          <a:xfrm>
            <a:off x="194310" y="3446828"/>
            <a:ext cx="4920951" cy="2405333"/>
            <a:chOff x="6861175" y="2266978"/>
            <a:chExt cx="4158121" cy="2194103"/>
          </a:xfrm>
        </p:grpSpPr>
        <p:sp>
          <p:nvSpPr>
            <p:cNvPr id="7" name="MH_SubTitle_1">
              <a:extLst>
                <a:ext uri="{FF2B5EF4-FFF2-40B4-BE49-F238E27FC236}">
                  <a16:creationId xmlns:a16="http://schemas.microsoft.com/office/drawing/2014/main" xmlns="" id="{7564BFAC-D0CB-486E-8FC5-381E0C833B53}"/>
                </a:ext>
              </a:extLst>
            </p:cNvPr>
            <p:cNvSpPr/>
            <p:nvPr>
              <p:custDataLst>
                <p:tags r:id="rId9"/>
              </p:custDataLst>
            </p:nvPr>
          </p:nvSpPr>
          <p:spPr>
            <a:xfrm>
              <a:off x="6861175" y="2266978"/>
              <a:ext cx="4158119" cy="734412"/>
            </a:xfrm>
            <a:prstGeom prst="rect">
              <a:avLst/>
            </a:prstGeom>
            <a:solidFill>
              <a:srgbClr val="FFF6E7"/>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zh-CN" b="1" dirty="0">
                  <a:solidFill>
                    <a:srgbClr val="C00000"/>
                  </a:solidFill>
                  <a:latin typeface="楷体" panose="02010609060101010101" pitchFamily="49" charset="-122"/>
                  <a:ea typeface="楷体" panose="02010609060101010101" pitchFamily="49" charset="-122"/>
                </a:rPr>
                <a:t>“增严”法，即党员干部职位层级与自我要求强度必须正相关。即职位越高，对自己的要求越严格。</a:t>
              </a:r>
              <a:endParaRPr lang="zh-CN" altLang="zh-CN" dirty="0">
                <a:solidFill>
                  <a:srgbClr val="C00000"/>
                </a:solidFill>
                <a:latin typeface="楷体" panose="02010609060101010101" pitchFamily="49" charset="-122"/>
                <a:ea typeface="楷体" panose="02010609060101010101" pitchFamily="49" charset="-122"/>
              </a:endParaRPr>
            </a:p>
          </p:txBody>
        </p:sp>
        <p:sp>
          <p:nvSpPr>
            <p:cNvPr id="8" name="MH_Text_1">
              <a:extLst>
                <a:ext uri="{FF2B5EF4-FFF2-40B4-BE49-F238E27FC236}">
                  <a16:creationId xmlns:a16="http://schemas.microsoft.com/office/drawing/2014/main" xmlns="" id="{C57A11AD-3473-4C23-9D42-D8C7F2BC63D6}"/>
                </a:ext>
              </a:extLst>
            </p:cNvPr>
            <p:cNvSpPr/>
            <p:nvPr>
              <p:custDataLst>
                <p:tags r:id="rId10"/>
              </p:custDataLst>
            </p:nvPr>
          </p:nvSpPr>
          <p:spPr>
            <a:xfrm>
              <a:off x="6861175" y="3001390"/>
              <a:ext cx="4158121" cy="1459691"/>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nSpc>
                  <a:spcPct val="150000"/>
                </a:lnSpc>
              </a:pPr>
              <a:r>
                <a:rPr lang="zh-CN" altLang="en-US" sz="1300" dirty="0">
                  <a:solidFill>
                    <a:schemeClr val="tx1"/>
                  </a:solidFill>
                  <a:latin typeface="楷体" panose="02010609060101010101" pitchFamily="49" charset="-122"/>
                  <a:ea typeface="楷体" panose="02010609060101010101" pitchFamily="49" charset="-122"/>
                </a:rPr>
                <a:t>党的高级干部要做严肃党内政治生活的表率，始终把握正确政治方向，坚持政治立场和政治原则，遵守政治纪律和政治规矩，坚守正道、弘扬正气，坚持原则、敢抓敢管。</a:t>
              </a:r>
            </a:p>
            <a:p>
              <a:pPr>
                <a:lnSpc>
                  <a:spcPct val="150000"/>
                </a:lnSpc>
              </a:pPr>
              <a:r>
                <a:rPr lang="en-US" altLang="zh-CN" sz="1300" dirty="0">
                  <a:solidFill>
                    <a:schemeClr val="tx1"/>
                  </a:solidFill>
                  <a:latin typeface="楷体" panose="02010609060101010101" pitchFamily="49" charset="-122"/>
                  <a:ea typeface="楷体" panose="02010609060101010101" pitchFamily="49" charset="-122"/>
                </a:rPr>
                <a:t>——2017</a:t>
              </a:r>
              <a:r>
                <a:rPr lang="zh-CN" altLang="en-US" sz="1300" dirty="0">
                  <a:solidFill>
                    <a:schemeClr val="tx1"/>
                  </a:solidFill>
                  <a:latin typeface="楷体" panose="02010609060101010101" pitchFamily="49" charset="-122"/>
                  <a:ea typeface="楷体" panose="02010609060101010101" pitchFamily="49" charset="-122"/>
                </a:rPr>
                <a:t>年</a:t>
              </a:r>
              <a:r>
                <a:rPr lang="en-US" altLang="zh-CN" sz="1300" dirty="0">
                  <a:solidFill>
                    <a:schemeClr val="tx1"/>
                  </a:solidFill>
                  <a:latin typeface="楷体" panose="02010609060101010101" pitchFamily="49" charset="-122"/>
                  <a:ea typeface="楷体" panose="02010609060101010101" pitchFamily="49" charset="-122"/>
                </a:rPr>
                <a:t>1</a:t>
              </a:r>
              <a:r>
                <a:rPr lang="zh-CN" altLang="en-US" sz="1300" dirty="0">
                  <a:solidFill>
                    <a:schemeClr val="tx1"/>
                  </a:solidFill>
                  <a:latin typeface="楷体" panose="02010609060101010101" pitchFamily="49" charset="-122"/>
                  <a:ea typeface="楷体" panose="02010609060101010101" pitchFamily="49" charset="-122"/>
                </a:rPr>
                <a:t>月</a:t>
              </a:r>
              <a:r>
                <a:rPr lang="en-US" altLang="zh-CN" sz="1300" dirty="0">
                  <a:solidFill>
                    <a:schemeClr val="tx1"/>
                  </a:solidFill>
                  <a:latin typeface="楷体" panose="02010609060101010101" pitchFamily="49" charset="-122"/>
                  <a:ea typeface="楷体" panose="02010609060101010101" pitchFamily="49" charset="-122"/>
                </a:rPr>
                <a:t>6</a:t>
              </a:r>
              <a:r>
                <a:rPr lang="zh-CN" altLang="en-US" sz="1300" dirty="0">
                  <a:solidFill>
                    <a:schemeClr val="tx1"/>
                  </a:solidFill>
                  <a:latin typeface="楷体" panose="02010609060101010101" pitchFamily="49" charset="-122"/>
                  <a:ea typeface="楷体" panose="02010609060101010101" pitchFamily="49" charset="-122"/>
                </a:rPr>
                <a:t>日，习近平在十八届中央纪委七次全会上强调</a:t>
              </a:r>
            </a:p>
          </p:txBody>
        </p:sp>
      </p:grpSp>
      <p:cxnSp>
        <p:nvCxnSpPr>
          <p:cNvPr id="9" name="MH_Other_4">
            <a:extLst>
              <a:ext uri="{FF2B5EF4-FFF2-40B4-BE49-F238E27FC236}">
                <a16:creationId xmlns:a16="http://schemas.microsoft.com/office/drawing/2014/main" xmlns="" id="{64164B25-04D2-4350-82F4-A3813A032690}"/>
              </a:ext>
            </a:extLst>
          </p:cNvPr>
          <p:cNvCxnSpPr/>
          <p:nvPr>
            <p:custDataLst>
              <p:tags r:id="rId3"/>
            </p:custDataLst>
          </p:nvPr>
        </p:nvCxnSpPr>
        <p:spPr>
          <a:xfrm>
            <a:off x="5126355" y="1844069"/>
            <a:ext cx="787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xmlns="" id="{A4558FA5-55F4-45BE-8438-D8097508DC2A}"/>
              </a:ext>
            </a:extLst>
          </p:cNvPr>
          <p:cNvGrpSpPr/>
          <p:nvPr/>
        </p:nvGrpSpPr>
        <p:grpSpPr>
          <a:xfrm>
            <a:off x="199388" y="914411"/>
            <a:ext cx="4926965" cy="2058035"/>
            <a:chOff x="1123457" y="1547614"/>
            <a:chExt cx="4163199" cy="1907365"/>
          </a:xfrm>
        </p:grpSpPr>
        <p:sp>
          <p:nvSpPr>
            <p:cNvPr id="11" name="MH_SubTitle_1">
              <a:extLst>
                <a:ext uri="{FF2B5EF4-FFF2-40B4-BE49-F238E27FC236}">
                  <a16:creationId xmlns:a16="http://schemas.microsoft.com/office/drawing/2014/main" xmlns="" id="{4AB9FDE5-ADBC-4547-A555-5D3B9D6EC2C7}"/>
                </a:ext>
              </a:extLst>
            </p:cNvPr>
            <p:cNvSpPr/>
            <p:nvPr>
              <p:custDataLst>
                <p:tags r:id="rId7"/>
              </p:custDataLst>
            </p:nvPr>
          </p:nvSpPr>
          <p:spPr>
            <a:xfrm>
              <a:off x="1128537" y="1547614"/>
              <a:ext cx="4158119" cy="554410"/>
            </a:xfrm>
            <a:prstGeom prst="rect">
              <a:avLst/>
            </a:prstGeom>
            <a:solidFill>
              <a:srgbClr val="FFF6E7"/>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zh-CN" b="1" dirty="0">
                  <a:solidFill>
                    <a:srgbClr val="C00000"/>
                  </a:solidFill>
                  <a:latin typeface="楷体" panose="02010609060101010101" pitchFamily="49" charset="-122"/>
                  <a:ea typeface="楷体" panose="02010609060101010101" pitchFamily="49" charset="-122"/>
                </a:rPr>
                <a:t>“知行合一”法，即“懂了的就努力创造条件去做，不懂的就要抓紧学习研究弄懂”。</a:t>
              </a:r>
            </a:p>
          </p:txBody>
        </p:sp>
        <p:sp>
          <p:nvSpPr>
            <p:cNvPr id="12" name="MH_Text_1">
              <a:extLst>
                <a:ext uri="{FF2B5EF4-FFF2-40B4-BE49-F238E27FC236}">
                  <a16:creationId xmlns:a16="http://schemas.microsoft.com/office/drawing/2014/main" xmlns="" id="{9E3D048A-C39F-45DE-8730-2F2B17F9A416}"/>
                </a:ext>
              </a:extLst>
            </p:cNvPr>
            <p:cNvSpPr/>
            <p:nvPr>
              <p:custDataLst>
                <p:tags r:id="rId8"/>
              </p:custDataLst>
            </p:nvPr>
          </p:nvSpPr>
          <p:spPr>
            <a:xfrm>
              <a:off x="1123457" y="2102024"/>
              <a:ext cx="4158121" cy="1352955"/>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p>
              <a:pPr>
                <a:lnSpc>
                  <a:spcPct val="150000"/>
                </a:lnSpc>
              </a:pPr>
              <a:r>
                <a:rPr lang="zh-CN" altLang="en-US" sz="1300" dirty="0">
                  <a:solidFill>
                    <a:schemeClr val="tx1"/>
                  </a:solidFill>
                  <a:latin typeface="楷体" panose="02010609060101010101" pitchFamily="49" charset="-122"/>
                  <a:ea typeface="楷体" panose="02010609060101010101" pitchFamily="49" charset="-122"/>
                </a:rPr>
                <a:t>我们必须增强忧患意识，做到居安思危，懂就是懂，不懂就是不懂；懂了的就努力创造条件去做，不懂的就要抓紧学习研究弄懂，来不得半点含糊。</a:t>
              </a:r>
            </a:p>
            <a:p>
              <a:pPr>
                <a:lnSpc>
                  <a:spcPct val="150000"/>
                </a:lnSpc>
              </a:pPr>
              <a:r>
                <a:rPr lang="en-US" altLang="zh-CN" sz="1300" dirty="0">
                  <a:solidFill>
                    <a:schemeClr val="tx1"/>
                  </a:solidFill>
                  <a:latin typeface="楷体" panose="02010609060101010101" pitchFamily="49" charset="-122"/>
                  <a:ea typeface="楷体" panose="02010609060101010101" pitchFamily="49" charset="-122"/>
                </a:rPr>
                <a:t>——2013</a:t>
              </a:r>
              <a:r>
                <a:rPr lang="zh-CN" altLang="en-US" sz="1300" dirty="0">
                  <a:solidFill>
                    <a:schemeClr val="tx1"/>
                  </a:solidFill>
                  <a:latin typeface="楷体" panose="02010609060101010101" pitchFamily="49" charset="-122"/>
                  <a:ea typeface="楷体" panose="02010609060101010101" pitchFamily="49" charset="-122"/>
                </a:rPr>
                <a:t>年</a:t>
              </a:r>
              <a:r>
                <a:rPr lang="en-US" altLang="zh-CN" sz="1300" dirty="0">
                  <a:solidFill>
                    <a:schemeClr val="tx1"/>
                  </a:solidFill>
                  <a:latin typeface="楷体" panose="02010609060101010101" pitchFamily="49" charset="-122"/>
                  <a:ea typeface="楷体" panose="02010609060101010101" pitchFamily="49" charset="-122"/>
                </a:rPr>
                <a:t>1</a:t>
              </a:r>
              <a:r>
                <a:rPr lang="zh-CN" altLang="en-US" sz="1300" dirty="0">
                  <a:solidFill>
                    <a:schemeClr val="tx1"/>
                  </a:solidFill>
                  <a:latin typeface="楷体" panose="02010609060101010101" pitchFamily="49" charset="-122"/>
                  <a:ea typeface="楷体" panose="02010609060101010101" pitchFamily="49" charset="-122"/>
                </a:rPr>
                <a:t>月</a:t>
              </a:r>
              <a:r>
                <a:rPr lang="en-US" altLang="zh-CN" sz="1300" dirty="0">
                  <a:solidFill>
                    <a:schemeClr val="tx1"/>
                  </a:solidFill>
                  <a:latin typeface="楷体" panose="02010609060101010101" pitchFamily="49" charset="-122"/>
                  <a:ea typeface="楷体" panose="02010609060101010101" pitchFamily="49" charset="-122"/>
                </a:rPr>
                <a:t>5</a:t>
              </a:r>
              <a:r>
                <a:rPr lang="zh-CN" altLang="en-US" sz="1300" dirty="0">
                  <a:solidFill>
                    <a:schemeClr val="tx1"/>
                  </a:solidFill>
                  <a:latin typeface="楷体" panose="02010609060101010101" pitchFamily="49" charset="-122"/>
                  <a:ea typeface="楷体" panose="02010609060101010101" pitchFamily="49" charset="-122"/>
                </a:rPr>
                <a:t>日，习近平在新进中央委员会的委员、候补委员学习贯彻党的十八大精神研讨班开班式上发表重要讲话强调</a:t>
              </a:r>
            </a:p>
          </p:txBody>
        </p:sp>
      </p:grpSp>
      <p:cxnSp>
        <p:nvCxnSpPr>
          <p:cNvPr id="13" name="MH_Other_4">
            <a:extLst>
              <a:ext uri="{FF2B5EF4-FFF2-40B4-BE49-F238E27FC236}">
                <a16:creationId xmlns:a16="http://schemas.microsoft.com/office/drawing/2014/main" xmlns="" id="{CFACC819-E149-42C8-890B-57D8C7193936}"/>
              </a:ext>
            </a:extLst>
          </p:cNvPr>
          <p:cNvCxnSpPr/>
          <p:nvPr>
            <p:custDataLst>
              <p:tags r:id="rId4"/>
            </p:custDataLst>
          </p:nvPr>
        </p:nvCxnSpPr>
        <p:spPr>
          <a:xfrm>
            <a:off x="5121275" y="4914571"/>
            <a:ext cx="787400" cy="0"/>
          </a:xfrm>
          <a:prstGeom prst="line">
            <a:avLst/>
          </a:prstGeom>
          <a:ln>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xmlns="" id="{E9E8C0F2-617E-464D-B0DC-0FA9DADD87CF}"/>
              </a:ext>
            </a:extLst>
          </p:cNvPr>
          <p:cNvGrpSpPr/>
          <p:nvPr/>
        </p:nvGrpSpPr>
        <p:grpSpPr>
          <a:xfrm>
            <a:off x="6707168" y="2144756"/>
            <a:ext cx="5146663" cy="2769815"/>
            <a:chOff x="1123457" y="3789686"/>
            <a:chExt cx="4158121" cy="2314394"/>
          </a:xfrm>
        </p:grpSpPr>
        <p:sp>
          <p:nvSpPr>
            <p:cNvPr id="15" name="MH_SubTitle_1">
              <a:extLst>
                <a:ext uri="{FF2B5EF4-FFF2-40B4-BE49-F238E27FC236}">
                  <a16:creationId xmlns:a16="http://schemas.microsoft.com/office/drawing/2014/main" xmlns="" id="{4BCD558E-0204-4019-909F-F80C40ECD8EF}"/>
                </a:ext>
              </a:extLst>
            </p:cNvPr>
            <p:cNvSpPr/>
            <p:nvPr>
              <p:custDataLst>
                <p:tags r:id="rId5"/>
              </p:custDataLst>
            </p:nvPr>
          </p:nvSpPr>
          <p:spPr>
            <a:xfrm>
              <a:off x="1123457" y="3789686"/>
              <a:ext cx="4158119" cy="499847"/>
            </a:xfrm>
            <a:prstGeom prst="rect">
              <a:avLst/>
            </a:prstGeom>
            <a:solidFill>
              <a:srgbClr val="FFF6E7"/>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zh-CN" altLang="zh-CN" b="1" dirty="0">
                  <a:solidFill>
                    <a:srgbClr val="C00000"/>
                  </a:solidFill>
                  <a:latin typeface="楷体" panose="02010609060101010101" pitchFamily="49" charset="-122"/>
                  <a:ea typeface="楷体" panose="02010609060101010101" pitchFamily="49" charset="-122"/>
                </a:rPr>
                <a:t>“钉钉子”法，即做事创业都要锲而不舍、步步为营、久久为功。</a:t>
              </a:r>
            </a:p>
          </p:txBody>
        </p:sp>
        <p:sp>
          <p:nvSpPr>
            <p:cNvPr id="16" name="MH_Text_1">
              <a:extLst>
                <a:ext uri="{FF2B5EF4-FFF2-40B4-BE49-F238E27FC236}">
                  <a16:creationId xmlns:a16="http://schemas.microsoft.com/office/drawing/2014/main" xmlns="" id="{EA002C23-EEC4-4E44-B63F-8FDAB8ABDDB9}"/>
                </a:ext>
              </a:extLst>
            </p:cNvPr>
            <p:cNvSpPr/>
            <p:nvPr>
              <p:custDataLst>
                <p:tags r:id="rId6"/>
              </p:custDataLst>
            </p:nvPr>
          </p:nvSpPr>
          <p:spPr>
            <a:xfrm>
              <a:off x="1123457" y="4289532"/>
              <a:ext cx="4158121" cy="1814548"/>
            </a:xfrm>
            <a:prstGeom prst="rect">
              <a:avLst/>
            </a:prstGeom>
            <a:no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nSpc>
                  <a:spcPct val="150000"/>
                </a:lnSpc>
              </a:pPr>
              <a:r>
                <a:rPr lang="zh-CN" altLang="en-US" sz="1300" dirty="0">
                  <a:solidFill>
                    <a:schemeClr val="tx1"/>
                  </a:solidFill>
                  <a:latin typeface="楷体" panose="02010609060101010101" pitchFamily="49" charset="-122"/>
                  <a:ea typeface="楷体" panose="02010609060101010101" pitchFamily="49" charset="-122"/>
                </a:rPr>
                <a:t>各地区各部门要牢固树立全局意识、责任意识，把抓改革作为一项重大政治责任，坚定改革决心和信心，增强推进改革的思想自觉和行动自觉，既当改革促进派、又当改革实干家，以钉钉子精神抓好改革落实，扭住关键、精准发力，敢于啃硬骨头，盯着抓、反复抓，直到抓出成效。</a:t>
              </a:r>
            </a:p>
            <a:p>
              <a:pPr>
                <a:lnSpc>
                  <a:spcPct val="150000"/>
                </a:lnSpc>
              </a:pPr>
              <a:r>
                <a:rPr lang="en-US" altLang="zh-CN" sz="1300" dirty="0">
                  <a:solidFill>
                    <a:schemeClr val="tx1"/>
                  </a:solidFill>
                  <a:latin typeface="楷体" panose="02010609060101010101" pitchFamily="49" charset="-122"/>
                  <a:ea typeface="楷体" panose="02010609060101010101" pitchFamily="49" charset="-122"/>
                </a:rPr>
                <a:t>——2016</a:t>
              </a:r>
              <a:r>
                <a:rPr lang="zh-CN" altLang="en-US" sz="1300" dirty="0">
                  <a:solidFill>
                    <a:schemeClr val="tx1"/>
                  </a:solidFill>
                  <a:latin typeface="楷体" panose="02010609060101010101" pitchFamily="49" charset="-122"/>
                  <a:ea typeface="楷体" panose="02010609060101010101" pitchFamily="49" charset="-122"/>
                </a:rPr>
                <a:t>年</a:t>
              </a:r>
              <a:r>
                <a:rPr lang="en-US" altLang="zh-CN" sz="1300" dirty="0">
                  <a:solidFill>
                    <a:schemeClr val="tx1"/>
                  </a:solidFill>
                  <a:latin typeface="楷体" panose="02010609060101010101" pitchFamily="49" charset="-122"/>
                  <a:ea typeface="楷体" panose="02010609060101010101" pitchFamily="49" charset="-122"/>
                </a:rPr>
                <a:t>2</a:t>
              </a:r>
              <a:r>
                <a:rPr lang="zh-CN" altLang="en-US" sz="1300" dirty="0">
                  <a:solidFill>
                    <a:schemeClr val="tx1"/>
                  </a:solidFill>
                  <a:latin typeface="楷体" panose="02010609060101010101" pitchFamily="49" charset="-122"/>
                  <a:ea typeface="楷体" panose="02010609060101010101" pitchFamily="49" charset="-122"/>
                </a:rPr>
                <a:t>月</a:t>
              </a:r>
              <a:r>
                <a:rPr lang="en-US" altLang="zh-CN" sz="1300" dirty="0">
                  <a:solidFill>
                    <a:schemeClr val="tx1"/>
                  </a:solidFill>
                  <a:latin typeface="楷体" panose="02010609060101010101" pitchFamily="49" charset="-122"/>
                  <a:ea typeface="楷体" panose="02010609060101010101" pitchFamily="49" charset="-122"/>
                </a:rPr>
                <a:t>23</a:t>
              </a:r>
              <a:r>
                <a:rPr lang="zh-CN" altLang="en-US" sz="1300" dirty="0">
                  <a:solidFill>
                    <a:schemeClr val="tx1"/>
                  </a:solidFill>
                  <a:latin typeface="楷体" panose="02010609060101010101" pitchFamily="49" charset="-122"/>
                  <a:ea typeface="楷体" panose="02010609060101010101" pitchFamily="49" charset="-122"/>
                </a:rPr>
                <a:t>日，习近平在中央深改组第二十一次会议上强调</a:t>
              </a:r>
            </a:p>
          </p:txBody>
        </p:sp>
      </p:grpSp>
      <p:pic>
        <p:nvPicPr>
          <p:cNvPr id="18" name="图片 17">
            <a:extLst>
              <a:ext uri="{FF2B5EF4-FFF2-40B4-BE49-F238E27FC236}">
                <a16:creationId xmlns:a16="http://schemas.microsoft.com/office/drawing/2014/main" xmlns="" id="{32809E33-A013-4370-8415-AE37AE789BC3}"/>
              </a:ext>
            </a:extLst>
          </p:cNvPr>
          <p:cNvPicPr>
            <a:picLocks noChangeAspect="1"/>
          </p:cNvPicPr>
          <p:nvPr/>
        </p:nvPicPr>
        <p:blipFill>
          <a:blip r:embed="rId12" cstate="print"/>
          <a:stretch>
            <a:fillRect/>
          </a:stretch>
        </p:blipFill>
        <p:spPr>
          <a:xfrm>
            <a:off x="9921244" y="242777"/>
            <a:ext cx="1932586" cy="1756440"/>
          </a:xfrm>
          <a:prstGeom prst="rect">
            <a:avLst/>
          </a:prstGeom>
        </p:spPr>
      </p:pic>
      <p:grpSp>
        <p:nvGrpSpPr>
          <p:cNvPr id="19" name="组合 18"/>
          <p:cNvGrpSpPr/>
          <p:nvPr/>
        </p:nvGrpSpPr>
        <p:grpSpPr>
          <a:xfrm>
            <a:off x="0" y="-28225"/>
            <a:ext cx="9780905" cy="640417"/>
            <a:chOff x="5802157" y="1985645"/>
            <a:chExt cx="4980567" cy="1001999"/>
          </a:xfrm>
        </p:grpSpPr>
        <p:sp>
          <p:nvSpPr>
            <p:cNvPr id="20" name="圆角矩形 19"/>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650122" y="2169447"/>
              <a:ext cx="4074969" cy="722323"/>
            </a:xfrm>
            <a:prstGeom prst="rect">
              <a:avLst/>
            </a:prstGeom>
          </p:spPr>
          <p:txBody>
            <a:bodyPr wrap="square">
              <a:spAutoFit/>
            </a:bodyPr>
            <a:lstStyle/>
            <a:p>
              <a:pPr algn="ctr"/>
              <a:r>
                <a:rPr lang="en-US" altLang="zh-CN" sz="2400" b="1" dirty="0" err="1" smtClean="0">
                  <a:solidFill>
                    <a:schemeClr val="bg1"/>
                  </a:solidFill>
                  <a:latin typeface="楷体" panose="02010609060101010101" pitchFamily="49" charset="-122"/>
                  <a:ea typeface="楷体" panose="02010609060101010101" pitchFamily="49" charset="-122"/>
                  <a:sym typeface="+mn-ea"/>
                </a:rPr>
                <a:t>新时代共产党员党性修养</a:t>
              </a:r>
              <a:r>
                <a:rPr lang="zh-CN" altLang="en-US" sz="2400" b="1" dirty="0" smtClean="0">
                  <a:solidFill>
                    <a:schemeClr val="bg1"/>
                  </a:solidFill>
                  <a:latin typeface="楷体" panose="02010609060101010101" pitchFamily="49" charset="-122"/>
                  <a:ea typeface="楷体" panose="02010609060101010101" pitchFamily="49" charset="-122"/>
                  <a:sym typeface="+mn-ea"/>
                </a:rPr>
                <a:t>主要内容</a:t>
              </a:r>
              <a:r>
                <a:rPr lang="en-US" altLang="zh-CN" sz="2400" b="1" dirty="0" smtClean="0">
                  <a:solidFill>
                    <a:schemeClr val="bg1"/>
                  </a:solidFill>
                  <a:latin typeface="楷体" panose="02010609060101010101" pitchFamily="49" charset="-122"/>
                  <a:ea typeface="楷体" panose="02010609060101010101" pitchFamily="49" charset="-122"/>
                  <a:sym typeface="+mn-ea"/>
                </a:rPr>
                <a:t>——</a:t>
              </a:r>
              <a:r>
                <a:rPr lang="zh-CN" altLang="en-US" sz="2400" b="1" dirty="0" smtClean="0">
                  <a:solidFill>
                    <a:schemeClr val="bg1"/>
                  </a:solidFill>
                  <a:latin typeface="楷体" panose="02010609060101010101" pitchFamily="49" charset="-122"/>
                  <a:ea typeface="楷体" panose="02010609060101010101" pitchFamily="49" charset="-122"/>
                  <a:sym typeface="+mn-ea"/>
                </a:rPr>
                <a:t>力行的修养</a:t>
              </a:r>
              <a:endParaRPr lang="zh-CN" altLang="en-US" sz="2400" b="1" dirty="0">
                <a:solidFill>
                  <a:schemeClr val="bg1"/>
                </a:solidFill>
                <a:latin typeface="楷体" panose="02010609060101010101" pitchFamily="49" charset="-122"/>
                <a:ea typeface="楷体" panose="02010609060101010101" pitchFamily="49" charset="-122"/>
                <a:sym typeface="+mn-ea"/>
              </a:endParaRPr>
            </a:p>
          </p:txBody>
        </p:sp>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10342759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par>
                                <p:cTn id="8" presetID="22" presetClass="entr" presetSubtype="2"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8"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par>
                                <p:cTn id="17" presetID="22" presetClass="entr" presetSubtype="2"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1000"/>
                                        <p:tgtEl>
                                          <p:spTgt spid="10"/>
                                        </p:tgtEl>
                                      </p:cBhvr>
                                    </p:animEffect>
                                  </p:childTnLst>
                                </p:cTn>
                              </p:par>
                              <p:par>
                                <p:cTn id="20" presetID="22" presetClass="entr" presetSubtype="8"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par>
                                <p:cTn id="23" presetID="22" presetClass="entr" presetSubtype="2" fill="hold" nodeType="with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1000"/>
                                        <p:tgtEl>
                                          <p:spTgt spid="14"/>
                                        </p:tgtEl>
                                      </p:cBhvr>
                                    </p:animEffect>
                                  </p:childTnLst>
                                </p:cTn>
                              </p:par>
                            </p:childTnLst>
                          </p:cTn>
                        </p:par>
                        <p:par>
                          <p:cTn id="26" fill="hold">
                            <p:stCondLst>
                              <p:cond delay="2000"/>
                            </p:stCondLst>
                            <p:childTnLst>
                              <p:par>
                                <p:cTn id="27" presetID="2" presetClass="entr" presetSubtype="2"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750" fill="hold"/>
                                        <p:tgtEl>
                                          <p:spTgt spid="18"/>
                                        </p:tgtEl>
                                        <p:attrNameLst>
                                          <p:attrName>ppt_x</p:attrName>
                                        </p:attrNameLst>
                                      </p:cBhvr>
                                      <p:tavLst>
                                        <p:tav tm="0">
                                          <p:val>
                                            <p:strVal val="1+#ppt_w/2"/>
                                          </p:val>
                                        </p:tav>
                                        <p:tav tm="100000">
                                          <p:val>
                                            <p:strVal val="#ppt_x"/>
                                          </p:val>
                                        </p:tav>
                                      </p:tavLst>
                                    </p:anim>
                                    <p:anim calcmode="lin" valueType="num">
                                      <p:cBhvr additive="base">
                                        <p:cTn id="30"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21970" y="389255"/>
            <a:ext cx="10921365" cy="6203950"/>
          </a:xfrm>
        </p:spPr>
        <p:txBody>
          <a:bodyPr/>
          <a:lstStyle/>
          <a:p>
            <a:pPr marL="0" indent="0">
              <a:lnSpc>
                <a:spcPct val="120000"/>
              </a:lnSpc>
              <a:buNone/>
            </a:pPr>
            <a:r>
              <a:rPr lang="en-US" altLang="zh-CN" sz="2000" b="1">
                <a:solidFill>
                  <a:srgbClr val="AD1514"/>
                </a:solidFill>
                <a:latin typeface="楷体" panose="02010609060101010101" pitchFamily="49" charset="-122"/>
                <a:ea typeface="楷体" panose="02010609060101010101" pitchFamily="49" charset="-122"/>
                <a:sym typeface="+mn-ea"/>
              </a:rPr>
              <a:t>(3)</a:t>
            </a:r>
            <a:r>
              <a:rPr lang="zh-CN" altLang="en-US" sz="2000" b="1">
                <a:solidFill>
                  <a:srgbClr val="AD1514"/>
                </a:solidFill>
                <a:latin typeface="楷体" panose="02010609060101010101" pitchFamily="49" charset="-122"/>
                <a:ea typeface="楷体" panose="02010609060101010101" pitchFamily="49" charset="-122"/>
                <a:sym typeface="+mn-ea"/>
              </a:rPr>
              <a:t>新时代党性修养内在要求：</a:t>
            </a:r>
            <a:endParaRPr lang="zh-CN" altLang="en-US" sz="2000" b="1">
              <a:latin typeface="楷体" panose="02010609060101010101" pitchFamily="49" charset="-122"/>
              <a:ea typeface="楷体" panose="02010609060101010101" pitchFamily="49" charset="-122"/>
              <a:sym typeface="+mn-ea"/>
            </a:endParaRPr>
          </a:p>
          <a:p>
            <a:pPr marL="0" indent="0">
              <a:lnSpc>
                <a:spcPct val="120000"/>
              </a:lnSpc>
              <a:buNone/>
            </a:pPr>
            <a:r>
              <a:rPr lang="zh-CN" altLang="en-US" sz="2000" b="1">
                <a:latin typeface="楷体" panose="02010609060101010101" pitchFamily="49" charset="-122"/>
                <a:ea typeface="楷体" panose="02010609060101010101" pitchFamily="49" charset="-122"/>
                <a:sym typeface="+mn-ea"/>
              </a:rPr>
              <a:t>一看党员的角色意识是否强；二看党员的本色体现是否充分。即看党员理想信念坚定、旗帜鲜明讲政治、做人优秀做事模范的践行程度：中国特色社会主义共同理想和共产主义远大理想坚定，马克思主义信仰不动摇；坚决维护党中央权威，坚决做到令行禁止；做人做事，慎独、慎微、自律、做表率。</a:t>
            </a:r>
          </a:p>
          <a:p>
            <a:pPr marL="0" indent="0">
              <a:lnSpc>
                <a:spcPct val="120000"/>
              </a:lnSpc>
              <a:buNone/>
            </a:pPr>
            <a:r>
              <a:rPr lang="en-US" altLang="zh-CN" sz="2000" b="1">
                <a:solidFill>
                  <a:srgbClr val="AD1514"/>
                </a:solidFill>
                <a:latin typeface="楷体" panose="02010609060101010101" pitchFamily="49" charset="-122"/>
                <a:ea typeface="楷体" panose="02010609060101010101" pitchFamily="49" charset="-122"/>
              </a:rPr>
              <a:t>(4)</a:t>
            </a:r>
            <a:r>
              <a:rPr lang="en-US" altLang="zh-CN" sz="2000" b="1">
                <a:solidFill>
                  <a:srgbClr val="AD1514"/>
                </a:solidFill>
                <a:latin typeface="楷体" panose="02010609060101010101" pitchFamily="49" charset="-122"/>
                <a:ea typeface="楷体" panose="02010609060101010101" pitchFamily="49" charset="-122"/>
                <a:sym typeface="+mn-ea"/>
              </a:rPr>
              <a:t>新时代</a:t>
            </a:r>
            <a:r>
              <a:rPr lang="zh-CN" altLang="en-US" sz="2000" b="1">
                <a:solidFill>
                  <a:srgbClr val="AD1514"/>
                </a:solidFill>
                <a:latin typeface="楷体" panose="02010609060101010101" pitchFamily="49" charset="-122"/>
                <a:ea typeface="楷体" panose="02010609060101010101" pitchFamily="49" charset="-122"/>
                <a:sym typeface="+mn-ea"/>
              </a:rPr>
              <a:t>党性修养作用</a:t>
            </a:r>
          </a:p>
          <a:p>
            <a:pPr marL="0" indent="0">
              <a:lnSpc>
                <a:spcPct val="120000"/>
              </a:lnSpc>
              <a:buNone/>
            </a:pPr>
            <a:r>
              <a:rPr lang="zh-CN" altLang="en-US" sz="2000" b="1">
                <a:latin typeface="楷体" panose="02010609060101010101" pitchFamily="49" charset="-122"/>
                <a:ea typeface="楷体" panose="02010609060101010101" pitchFamily="49" charset="-122"/>
                <a:sym typeface="+mn-ea"/>
              </a:rPr>
              <a:t>（</a:t>
            </a:r>
            <a:r>
              <a:rPr lang="en-US" altLang="zh-CN" sz="2000" b="1">
                <a:latin typeface="楷体" panose="02010609060101010101" pitchFamily="49" charset="-122"/>
                <a:ea typeface="楷体" panose="02010609060101010101" pitchFamily="49" charset="-122"/>
                <a:sym typeface="+mn-ea"/>
              </a:rPr>
              <a:t>a</a:t>
            </a:r>
            <a:r>
              <a:rPr lang="zh-CN" altLang="en-US" sz="2000" b="1">
                <a:latin typeface="楷体" panose="02010609060101010101" pitchFamily="49" charset="-122"/>
                <a:ea typeface="楷体" panose="02010609060101010101" pitchFamily="49" charset="-122"/>
                <a:sym typeface="+mn-ea"/>
              </a:rPr>
              <a:t>）</a:t>
            </a:r>
            <a:r>
              <a:rPr lang="zh-CN" altLang="en-US" sz="2000" b="1">
                <a:solidFill>
                  <a:schemeClr val="tx1"/>
                </a:solidFill>
                <a:latin typeface="楷体" panose="02010609060101010101" pitchFamily="49" charset="-122"/>
                <a:ea typeface="楷体" panose="02010609060101010101" pitchFamily="49" charset="-122"/>
                <a:sym typeface="+mn-ea"/>
              </a:rPr>
              <a:t>不断强化党员的角色意识。让党的性质、宗旨、理想、信仰、入党誓词真正地入脑入心，成为每个党员的行动指南、行为规范、奋斗目标；</a:t>
            </a:r>
          </a:p>
          <a:p>
            <a:pPr marL="0" indent="0">
              <a:lnSpc>
                <a:spcPct val="120000"/>
              </a:lnSpc>
              <a:buNone/>
            </a:pPr>
            <a:r>
              <a:rPr lang="en-US" altLang="zh-CN" sz="2000" b="1">
                <a:solidFill>
                  <a:schemeClr val="tx1"/>
                </a:solidFill>
                <a:latin typeface="楷体" panose="02010609060101010101" pitchFamily="49" charset="-122"/>
                <a:ea typeface="楷体" panose="02010609060101010101" pitchFamily="49" charset="-122"/>
                <a:sym typeface="+mn-ea"/>
              </a:rPr>
              <a:t>(b)</a:t>
            </a:r>
            <a:r>
              <a:rPr lang="zh-CN" altLang="en-US" sz="2000" b="1">
                <a:solidFill>
                  <a:schemeClr val="tx1"/>
                </a:solidFill>
                <a:latin typeface="楷体" panose="02010609060101010101" pitchFamily="49" charset="-122"/>
                <a:ea typeface="楷体" panose="02010609060101010101" pitchFamily="49" charset="-122"/>
                <a:sym typeface="+mn-ea"/>
              </a:rPr>
              <a:t>不断强化党员的本色意识。坚决维护党中央权威，坚决做到令行禁止，牢固树立“四个意识”，坚决做到“两个维护”；党规党纪时刻坚守，底线红线坚决远离，违法违纪坚决不干；</a:t>
            </a:r>
          </a:p>
          <a:p>
            <a:pPr marL="0" indent="0">
              <a:lnSpc>
                <a:spcPct val="120000"/>
              </a:lnSpc>
              <a:buNone/>
            </a:pPr>
            <a:r>
              <a:rPr lang="en-US" altLang="zh-CN" sz="2000" b="1">
                <a:solidFill>
                  <a:schemeClr val="tx1"/>
                </a:solidFill>
                <a:latin typeface="楷体" panose="02010609060101010101" pitchFamily="49" charset="-122"/>
                <a:ea typeface="楷体" panose="02010609060101010101" pitchFamily="49" charset="-122"/>
                <a:sym typeface="+mn-ea"/>
              </a:rPr>
              <a:t>(c)</a:t>
            </a:r>
            <a:r>
              <a:rPr lang="zh-CN" altLang="en-US" sz="2000" b="1">
                <a:solidFill>
                  <a:schemeClr val="tx1"/>
                </a:solidFill>
                <a:latin typeface="楷体" panose="02010609060101010101" pitchFamily="49" charset="-122"/>
                <a:ea typeface="楷体" panose="02010609060101010101" pitchFamily="49" charset="-122"/>
                <a:sym typeface="+mn-ea"/>
              </a:rPr>
              <a:t>不断强化党员的先进分子意识。让慎独、慎初、慎微、慎欲、自律、表率入脑入心，努力争当知行合一的实干家。</a:t>
            </a: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92735" y="1356360"/>
            <a:ext cx="10515600" cy="4351338"/>
          </a:xfrm>
        </p:spPr>
        <p:txBody>
          <a:bodyPr/>
          <a:lstStyle/>
          <a:p>
            <a:pPr marL="0" indent="0">
              <a:lnSpc>
                <a:spcPct val="16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rPr>
              <a:t>（</a:t>
            </a:r>
            <a:r>
              <a:rPr lang="en-US" altLang="zh-CN" sz="2000" b="1" dirty="0">
                <a:latin typeface="楷体" panose="02010609060101010101" pitchFamily="49" charset="-122"/>
                <a:ea typeface="楷体" panose="02010609060101010101" pitchFamily="49" charset="-122"/>
                <a:cs typeface="楷体" panose="02010609060101010101" pitchFamily="49" charset="-122"/>
              </a:rPr>
              <a:t>1</a:t>
            </a:r>
            <a:r>
              <a:rPr lang="zh-CN" altLang="en-US" sz="2000" b="1" dirty="0">
                <a:latin typeface="楷体" panose="02010609060101010101" pitchFamily="49" charset="-122"/>
                <a:ea typeface="楷体" panose="02010609060101010101" pitchFamily="49" charset="-122"/>
                <a:cs typeface="楷体" panose="02010609060101010101" pitchFamily="49" charset="-122"/>
              </a:rPr>
              <a:t>）在读书学习中涵养党性修养。</a:t>
            </a:r>
          </a:p>
          <a:p>
            <a:pPr marL="0" indent="0">
              <a:lnSpc>
                <a:spcPct val="16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rPr>
              <a:t>    思想理论上的坚定清醒是政治上坚定的前提。我们党发展壮大的历史说明，只有思想上的笃信，才能有行动上的笃行，只有思想上一尘不染，行为上才能一身正气。加强党性修养，最根本的是抓好自身学习。加强理论修养，锻造注重理论武装的高度自觉。刘少奇曾说，我们每一个共产党员，不应该只做“起码的够格的党员”，而应成为“马克思列宁主义创始人的最忠实、最好的学生”。习近平总书记指出，要炼就“金刚不坏之身”，必须用科学理论武装头脑，不断培植我们的精神家园。。</a:t>
            </a:r>
          </a:p>
        </p:txBody>
      </p:sp>
      <p:grpSp>
        <p:nvGrpSpPr>
          <p:cNvPr id="27" name="组合 26"/>
          <p:cNvGrpSpPr/>
          <p:nvPr/>
        </p:nvGrpSpPr>
        <p:grpSpPr>
          <a:xfrm>
            <a:off x="292735" y="432435"/>
            <a:ext cx="9780905" cy="640417"/>
            <a:chOff x="5802157" y="1985645"/>
            <a:chExt cx="4980567" cy="1001999"/>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6650122" y="2169447"/>
              <a:ext cx="4074969" cy="72030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4.</a:t>
              </a:r>
              <a:r>
                <a:rPr lang="en-US" altLang="zh-CN" sz="2400" b="1" dirty="0">
                  <a:solidFill>
                    <a:schemeClr val="bg1"/>
                  </a:solidFill>
                  <a:latin typeface="楷体" panose="02010609060101010101" pitchFamily="49" charset="-122"/>
                  <a:ea typeface="楷体" panose="02010609060101010101" pitchFamily="49" charset="-122"/>
                  <a:sym typeface="+mn-ea"/>
                </a:rPr>
                <a:t>新时代共产党员党性修养</a:t>
              </a:r>
              <a:r>
                <a:rPr lang="zh-CN" altLang="en-US" sz="2400" b="1" dirty="0">
                  <a:solidFill>
                    <a:schemeClr val="bg1"/>
                  </a:solidFill>
                  <a:latin typeface="楷体" panose="02010609060101010101" pitchFamily="49" charset="-122"/>
                  <a:ea typeface="楷体" panose="02010609060101010101" pitchFamily="49" charset="-122"/>
                  <a:sym typeface="+mn-ea"/>
                </a:rPr>
                <a:t>实践路径</a:t>
              </a: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29615" y="488315"/>
            <a:ext cx="10515600" cy="5849620"/>
          </a:xfrm>
        </p:spPr>
        <p:txBody>
          <a:bodyPr/>
          <a:lstStyle/>
          <a:p>
            <a:pPr marL="0" indent="0">
              <a:lnSpc>
                <a:spcPct val="160000"/>
              </a:lnSpc>
              <a:buNone/>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2</a:t>
            </a:r>
            <a:r>
              <a:rPr lang="zh-CN" altLang="en-US" sz="2000" b="1">
                <a:latin typeface="楷体" panose="02010609060101010101" pitchFamily="49" charset="-122"/>
                <a:ea typeface="楷体" panose="02010609060101010101" pitchFamily="49" charset="-122"/>
                <a:cs typeface="楷体" panose="02010609060101010101" pitchFamily="49" charset="-122"/>
              </a:rPr>
              <a:t>）在政治生活中锤炼党性修养。</a:t>
            </a:r>
          </a:p>
          <a:p>
            <a:pPr marL="0" indent="0">
              <a:lnSpc>
                <a:spcPct val="160000"/>
              </a:lnSpc>
              <a:buNone/>
            </a:pPr>
            <a:r>
              <a:rPr lang="zh-CN" altLang="en-US" sz="2000" b="1">
                <a:latin typeface="楷体" panose="02010609060101010101" pitchFamily="49" charset="-122"/>
                <a:ea typeface="楷体" panose="02010609060101010101" pitchFamily="49" charset="-122"/>
                <a:cs typeface="楷体" panose="02010609060101010101" pitchFamily="49" charset="-122"/>
              </a:rPr>
              <a:t>    严肃认真的党内政治生活是我们党的优良传统和政治优势，也是党员领导干部锤炼党性、不忘初心、淬化思想、砥砺品格的“大熔炉”，是纯洁党风的“净化器”。加强政治修养，锻造坚如磐石的理想信念。刘少奇指出，共产党员最基本的责任就是要实现共产主义。共产党员要有坚定的理想信念和共产主义世界观。心中有信仰，脚下有力量。锻造坚如磐石的理想信念，就是要坚定对马克思主义的信仰、对共产主义的信念、对中国特色社会主义的信心。党员干部要把理想信念作为修身立业的“定盘星”“主心骨”，把信仰信念刻在心里、融入灵魂，在大是大非面前旗帜鲜明，在风浪考验面前无所畏惧，在各种诱惑面前坚守底线，挺起共产党人的精神脊梁。当前在国内外严峻形势的考验面前，尤其是要锤炼对党忠诚的政治品格，增强“四个意识”，坚定“四个自信”，自觉做到“两个维护”，无论在任何形势和任何情况下，都始终做到听党话、跟党走。</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39445" y="325755"/>
            <a:ext cx="10515600" cy="4351338"/>
          </a:xfrm>
        </p:spPr>
        <p:txBody>
          <a:bodyPr/>
          <a:lstStyle/>
          <a:p>
            <a:pPr marL="0" indent="0" algn="l">
              <a:lnSpc>
                <a:spcPct val="170000"/>
              </a:lnSpc>
              <a:buNone/>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3</a:t>
            </a:r>
            <a:r>
              <a:rPr lang="zh-CN" altLang="en-US" sz="2000" b="1">
                <a:latin typeface="楷体" panose="02010609060101010101" pitchFamily="49" charset="-122"/>
                <a:ea typeface="楷体" panose="02010609060101010101" pitchFamily="49" charset="-122"/>
                <a:cs typeface="楷体" panose="02010609060101010101" pitchFamily="49" charset="-122"/>
              </a:rPr>
              <a:t>）在作风建设中践行党性修养。</a:t>
            </a:r>
          </a:p>
          <a:p>
            <a:pPr marL="0" indent="0" algn="l">
              <a:lnSpc>
                <a:spcPct val="170000"/>
              </a:lnSpc>
              <a:buNone/>
            </a:pPr>
            <a:r>
              <a:rPr lang="zh-CN" altLang="en-US" sz="2000" b="1">
                <a:latin typeface="楷体" panose="02010609060101010101" pitchFamily="49" charset="-122"/>
                <a:ea typeface="楷体" panose="02010609060101010101" pitchFamily="49" charset="-122"/>
                <a:cs typeface="楷体" panose="02010609060101010101" pitchFamily="49" charset="-122"/>
              </a:rPr>
              <a:t>“加强作风修养，锻造不忘初心的政治本色。作风问题，说到底是对待人民群众的态度问题，是为什么人、靠什么人的问题。共产党员的作风修养，说到底就是要始终坚持人民立场，满怀强烈的爱民、忧民、为民、惠民之心，真心对群众负责，诚恳接受群众监督。“永远不能脱离群众、轻视群众、漠视群众疾苦”“坚守人民立场，树立以人民为中心的发展理念，增进同人民群众的感情，自觉同人民想在一起、干在一起，着力解决群众的操心事、烦心事，以为民谋利、为民尽责的实际成效取信于民”。</a:t>
            </a: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xmlns="" id="{76C64210-2359-4F7A-978E-3306C4F97BA6}"/>
              </a:ext>
            </a:extLst>
          </p:cNvPr>
          <p:cNvGrpSpPr/>
          <p:nvPr/>
        </p:nvGrpSpPr>
        <p:grpSpPr>
          <a:xfrm>
            <a:off x="6050399" y="1233044"/>
            <a:ext cx="4682409" cy="850616"/>
            <a:chOff x="4060" y="620"/>
            <a:chExt cx="10582" cy="1923"/>
          </a:xfrm>
        </p:grpSpPr>
        <p:grpSp>
          <p:nvGrpSpPr>
            <p:cNvPr id="7" name="组合 6">
              <a:extLst>
                <a:ext uri="{FF2B5EF4-FFF2-40B4-BE49-F238E27FC236}">
                  <a16:creationId xmlns:a16="http://schemas.microsoft.com/office/drawing/2014/main" xmlns="" id="{DC05E68F-3DE9-4FFC-A345-C63FD6A4EEB3}"/>
                </a:ext>
              </a:extLst>
            </p:cNvPr>
            <p:cNvGrpSpPr/>
            <p:nvPr/>
          </p:nvGrpSpPr>
          <p:grpSpPr>
            <a:xfrm>
              <a:off x="4060" y="789"/>
              <a:ext cx="1477" cy="1443"/>
              <a:chOff x="2212511" y="1247741"/>
              <a:chExt cx="937845" cy="916530"/>
            </a:xfrm>
          </p:grpSpPr>
          <p:sp>
            <p:nvSpPr>
              <p:cNvPr id="10" name="泪滴形 9">
                <a:extLst>
                  <a:ext uri="{FF2B5EF4-FFF2-40B4-BE49-F238E27FC236}">
                    <a16:creationId xmlns:a16="http://schemas.microsoft.com/office/drawing/2014/main" xmlns="" id="{9A53EE7F-98AA-46FC-96E9-461AAAB481DC}"/>
                  </a:ext>
                </a:extLst>
              </p:cNvPr>
              <p:cNvSpPr/>
              <p:nvPr/>
            </p:nvSpPr>
            <p:spPr>
              <a:xfrm rot="8163684">
                <a:off x="2212511" y="1247741"/>
                <a:ext cx="937845" cy="91653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uLnTx/>
                  <a:uFillTx/>
                  <a:latin typeface="等线" panose="02010600030101010101"/>
                  <a:ea typeface="等线" panose="02010600030101010101" pitchFamily="2" charset="-122"/>
                  <a:cs typeface="+mn-cs"/>
                </a:endParaRPr>
              </a:p>
            </p:txBody>
          </p:sp>
          <p:sp>
            <p:nvSpPr>
              <p:cNvPr id="11" name="文本框 10">
                <a:extLst>
                  <a:ext uri="{FF2B5EF4-FFF2-40B4-BE49-F238E27FC236}">
                    <a16:creationId xmlns:a16="http://schemas.microsoft.com/office/drawing/2014/main" xmlns="" id="{B1BA140D-4100-4139-97BA-8BCE363B0496}"/>
                  </a:ext>
                </a:extLst>
              </p:cNvPr>
              <p:cNvSpPr txBox="1"/>
              <p:nvPr/>
            </p:nvSpPr>
            <p:spPr>
              <a:xfrm>
                <a:off x="2329917" y="1367810"/>
                <a:ext cx="768626" cy="5286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8" name="直接连接符 7">
              <a:extLst>
                <a:ext uri="{FF2B5EF4-FFF2-40B4-BE49-F238E27FC236}">
                  <a16:creationId xmlns:a16="http://schemas.microsoft.com/office/drawing/2014/main" xmlns="" id="{C1744F55-B825-4049-A52A-CD8385F69422}"/>
                </a:ext>
              </a:extLst>
            </p:cNvPr>
            <p:cNvCxnSpPr>
              <a:stCxn id="10" idx="7"/>
            </p:cNvCxnSpPr>
            <p:nvPr/>
          </p:nvCxnSpPr>
          <p:spPr>
            <a:xfrm>
              <a:off x="4768" y="2543"/>
              <a:ext cx="987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6BEED2B1-1EDA-4F5F-8734-E6620F9135C3}"/>
                </a:ext>
              </a:extLst>
            </p:cNvPr>
            <p:cNvSpPr txBox="1"/>
            <p:nvPr/>
          </p:nvSpPr>
          <p:spPr>
            <a:xfrm>
              <a:off x="5728" y="620"/>
              <a:ext cx="8842" cy="1780"/>
            </a:xfrm>
            <a:prstGeom prst="rect">
              <a:avLst/>
            </a:prstGeom>
            <a:noFill/>
          </p:spPr>
          <p:txBody>
            <a:bodyPr wrap="square" rtlCol="0">
              <a:spAutoFit/>
            </a:bodyPr>
            <a:lstStyle/>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为政与为人</a:t>
              </a:r>
            </a:p>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要高度重视党性修养</a:t>
              </a:r>
            </a:p>
          </p:txBody>
        </p:sp>
      </p:grpSp>
      <p:grpSp>
        <p:nvGrpSpPr>
          <p:cNvPr id="12" name="组合 11">
            <a:extLst>
              <a:ext uri="{FF2B5EF4-FFF2-40B4-BE49-F238E27FC236}">
                <a16:creationId xmlns:a16="http://schemas.microsoft.com/office/drawing/2014/main" xmlns="" id="{670D5A60-1EE9-461F-8D01-28FD290FC18C}"/>
              </a:ext>
            </a:extLst>
          </p:cNvPr>
          <p:cNvGrpSpPr/>
          <p:nvPr/>
        </p:nvGrpSpPr>
        <p:grpSpPr>
          <a:xfrm>
            <a:off x="6055960" y="2391766"/>
            <a:ext cx="4689046" cy="850616"/>
            <a:chOff x="4060" y="620"/>
            <a:chExt cx="10597" cy="1923"/>
          </a:xfrm>
        </p:grpSpPr>
        <p:grpSp>
          <p:nvGrpSpPr>
            <p:cNvPr id="13" name="组合 12">
              <a:extLst>
                <a:ext uri="{FF2B5EF4-FFF2-40B4-BE49-F238E27FC236}">
                  <a16:creationId xmlns:a16="http://schemas.microsoft.com/office/drawing/2014/main" xmlns="" id="{0BC0043A-4022-4A17-8567-B03A3025DEE4}"/>
                </a:ext>
              </a:extLst>
            </p:cNvPr>
            <p:cNvGrpSpPr/>
            <p:nvPr/>
          </p:nvGrpSpPr>
          <p:grpSpPr>
            <a:xfrm>
              <a:off x="4060" y="789"/>
              <a:ext cx="1477" cy="1443"/>
              <a:chOff x="2212511" y="1247741"/>
              <a:chExt cx="937845" cy="916530"/>
            </a:xfrm>
          </p:grpSpPr>
          <p:sp>
            <p:nvSpPr>
              <p:cNvPr id="16" name="泪滴形 15">
                <a:extLst>
                  <a:ext uri="{FF2B5EF4-FFF2-40B4-BE49-F238E27FC236}">
                    <a16:creationId xmlns:a16="http://schemas.microsoft.com/office/drawing/2014/main" xmlns="" id="{56B70BD5-8140-4708-96CD-0B8FFDEFAB2A}"/>
                  </a:ext>
                </a:extLst>
              </p:cNvPr>
              <p:cNvSpPr/>
              <p:nvPr/>
            </p:nvSpPr>
            <p:spPr>
              <a:xfrm rot="8163684">
                <a:off x="2212511" y="1247741"/>
                <a:ext cx="937845" cy="91653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uLnTx/>
                  <a:uFillTx/>
                  <a:latin typeface="等线" panose="02010600030101010101"/>
                  <a:ea typeface="等线" panose="02010600030101010101" pitchFamily="2" charset="-122"/>
                  <a:cs typeface="+mn-cs"/>
                </a:endParaRPr>
              </a:p>
            </p:txBody>
          </p:sp>
          <p:sp>
            <p:nvSpPr>
              <p:cNvPr id="17" name="文本框 16">
                <a:extLst>
                  <a:ext uri="{FF2B5EF4-FFF2-40B4-BE49-F238E27FC236}">
                    <a16:creationId xmlns:a16="http://schemas.microsoft.com/office/drawing/2014/main" xmlns="" id="{DA5693F1-9076-4433-B5AB-1005641D459E}"/>
                  </a:ext>
                </a:extLst>
              </p:cNvPr>
              <p:cNvSpPr txBox="1"/>
              <p:nvPr/>
            </p:nvSpPr>
            <p:spPr>
              <a:xfrm>
                <a:off x="2329917" y="1367810"/>
                <a:ext cx="768626" cy="528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a:t>
                </a:r>
                <a:r>
                  <a:rPr kumimoji="0" 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2</a:t>
                </a:r>
              </a:p>
            </p:txBody>
          </p:sp>
        </p:grpSp>
        <p:cxnSp>
          <p:nvCxnSpPr>
            <p:cNvPr id="14" name="直接连接符 13">
              <a:extLst>
                <a:ext uri="{FF2B5EF4-FFF2-40B4-BE49-F238E27FC236}">
                  <a16:creationId xmlns:a16="http://schemas.microsoft.com/office/drawing/2014/main" xmlns="" id="{D50817D4-BB16-4ECF-BCDC-ECFD0E7BBFA5}"/>
                </a:ext>
              </a:extLst>
            </p:cNvPr>
            <p:cNvCxnSpPr>
              <a:stCxn id="16" idx="7"/>
            </p:cNvCxnSpPr>
            <p:nvPr/>
          </p:nvCxnSpPr>
          <p:spPr>
            <a:xfrm>
              <a:off x="4768" y="2543"/>
              <a:ext cx="987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xmlns="" id="{2B30E5E3-8EF1-4AF4-A34C-0D7297E86380}"/>
                </a:ext>
              </a:extLst>
            </p:cNvPr>
            <p:cNvSpPr txBox="1"/>
            <p:nvPr/>
          </p:nvSpPr>
          <p:spPr>
            <a:xfrm>
              <a:off x="5815" y="620"/>
              <a:ext cx="8842" cy="1780"/>
            </a:xfrm>
            <a:prstGeom prst="rect">
              <a:avLst/>
            </a:prstGeom>
            <a:noFill/>
          </p:spPr>
          <p:txBody>
            <a:bodyPr wrap="square" rtlCol="0">
              <a:spAutoFit/>
            </a:bodyPr>
            <a:lstStyle/>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至善与善治</a:t>
              </a:r>
            </a:p>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增强党性修养的着力点</a:t>
              </a:r>
            </a:p>
          </p:txBody>
        </p:sp>
      </p:grpSp>
      <p:grpSp>
        <p:nvGrpSpPr>
          <p:cNvPr id="18" name="组合 17">
            <a:extLst>
              <a:ext uri="{FF2B5EF4-FFF2-40B4-BE49-F238E27FC236}">
                <a16:creationId xmlns:a16="http://schemas.microsoft.com/office/drawing/2014/main" xmlns="" id="{BE37B819-D776-4FA6-A72B-FC39B1EFE014}"/>
              </a:ext>
            </a:extLst>
          </p:cNvPr>
          <p:cNvGrpSpPr/>
          <p:nvPr/>
        </p:nvGrpSpPr>
        <p:grpSpPr>
          <a:xfrm>
            <a:off x="6062597" y="3549761"/>
            <a:ext cx="4682409" cy="901928"/>
            <a:chOff x="4060" y="504"/>
            <a:chExt cx="10582" cy="2039"/>
          </a:xfrm>
        </p:grpSpPr>
        <p:grpSp>
          <p:nvGrpSpPr>
            <p:cNvPr id="19" name="组合 18">
              <a:extLst>
                <a:ext uri="{FF2B5EF4-FFF2-40B4-BE49-F238E27FC236}">
                  <a16:creationId xmlns:a16="http://schemas.microsoft.com/office/drawing/2014/main" xmlns="" id="{5EBF32E8-DB6D-4ED0-9B6B-EFBD5F305477}"/>
                </a:ext>
              </a:extLst>
            </p:cNvPr>
            <p:cNvGrpSpPr/>
            <p:nvPr/>
          </p:nvGrpSpPr>
          <p:grpSpPr>
            <a:xfrm>
              <a:off x="4060" y="789"/>
              <a:ext cx="1477" cy="1443"/>
              <a:chOff x="2212511" y="1247741"/>
              <a:chExt cx="937845" cy="916530"/>
            </a:xfrm>
          </p:grpSpPr>
          <p:sp>
            <p:nvSpPr>
              <p:cNvPr id="22" name="泪滴形 21">
                <a:extLst>
                  <a:ext uri="{FF2B5EF4-FFF2-40B4-BE49-F238E27FC236}">
                    <a16:creationId xmlns:a16="http://schemas.microsoft.com/office/drawing/2014/main" xmlns="" id="{98BB30E5-5C1E-4D09-BCB5-9C4F10E07F76}"/>
                  </a:ext>
                </a:extLst>
              </p:cNvPr>
              <p:cNvSpPr/>
              <p:nvPr/>
            </p:nvSpPr>
            <p:spPr>
              <a:xfrm rot="8163684">
                <a:off x="2212511" y="1247741"/>
                <a:ext cx="937845" cy="91653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uLnTx/>
                  <a:uFillTx/>
                  <a:latin typeface="等线" panose="02010600030101010101"/>
                  <a:ea typeface="等线" panose="02010600030101010101" pitchFamily="2" charset="-122"/>
                  <a:cs typeface="+mn-cs"/>
                </a:endParaRPr>
              </a:p>
            </p:txBody>
          </p:sp>
          <p:sp>
            <p:nvSpPr>
              <p:cNvPr id="23" name="文本框 22">
                <a:extLst>
                  <a:ext uri="{FF2B5EF4-FFF2-40B4-BE49-F238E27FC236}">
                    <a16:creationId xmlns:a16="http://schemas.microsoft.com/office/drawing/2014/main" xmlns="" id="{D7671A3C-60AE-49DE-85D6-BE624266EE78}"/>
                  </a:ext>
                </a:extLst>
              </p:cNvPr>
              <p:cNvSpPr txBox="1"/>
              <p:nvPr/>
            </p:nvSpPr>
            <p:spPr>
              <a:xfrm>
                <a:off x="2329917" y="1367810"/>
                <a:ext cx="768626" cy="528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a:t>
                </a:r>
                <a:r>
                  <a:rPr kumimoji="0" 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3</a:t>
                </a:r>
              </a:p>
            </p:txBody>
          </p:sp>
        </p:grpSp>
        <p:cxnSp>
          <p:nvCxnSpPr>
            <p:cNvPr id="20" name="直接连接符 19">
              <a:extLst>
                <a:ext uri="{FF2B5EF4-FFF2-40B4-BE49-F238E27FC236}">
                  <a16:creationId xmlns:a16="http://schemas.microsoft.com/office/drawing/2014/main" xmlns="" id="{59A33AB5-B864-444A-9E27-F40B311C616B}"/>
                </a:ext>
              </a:extLst>
            </p:cNvPr>
            <p:cNvCxnSpPr>
              <a:stCxn id="22" idx="7"/>
            </p:cNvCxnSpPr>
            <p:nvPr/>
          </p:nvCxnSpPr>
          <p:spPr>
            <a:xfrm>
              <a:off x="4768" y="2543"/>
              <a:ext cx="987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xmlns="" id="{95723DF2-6AAD-4168-8DDC-00E701651454}"/>
                </a:ext>
              </a:extLst>
            </p:cNvPr>
            <p:cNvSpPr txBox="1"/>
            <p:nvPr/>
          </p:nvSpPr>
          <p:spPr>
            <a:xfrm>
              <a:off x="5728" y="504"/>
              <a:ext cx="8842" cy="1780"/>
            </a:xfrm>
            <a:prstGeom prst="rect">
              <a:avLst/>
            </a:prstGeom>
            <a:noFill/>
          </p:spPr>
          <p:txBody>
            <a:bodyPr wrap="square" rtlCol="0">
              <a:spAutoFit/>
            </a:bodyPr>
            <a:lstStyle/>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正心与躬行</a:t>
              </a:r>
            </a:p>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增强党性修养重在实践</a:t>
              </a:r>
            </a:p>
          </p:txBody>
        </p:sp>
      </p:grpSp>
      <p:sp>
        <p:nvSpPr>
          <p:cNvPr id="24" name="矩形 23">
            <a:extLst>
              <a:ext uri="{FF2B5EF4-FFF2-40B4-BE49-F238E27FC236}">
                <a16:creationId xmlns:a16="http://schemas.microsoft.com/office/drawing/2014/main" xmlns="" id="{C0B1161E-CE10-4FDA-AA66-E29A359B7278}"/>
              </a:ext>
            </a:extLst>
          </p:cNvPr>
          <p:cNvSpPr/>
          <p:nvPr/>
        </p:nvSpPr>
        <p:spPr>
          <a:xfrm>
            <a:off x="513774" y="1670405"/>
            <a:ext cx="4417016" cy="1782305"/>
          </a:xfrm>
          <a:prstGeom prst="rect">
            <a:avLst/>
          </a:prstGeom>
          <a:noFill/>
          <a:ln w="2540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图片1">
            <a:extLst>
              <a:ext uri="{FF2B5EF4-FFF2-40B4-BE49-F238E27FC236}">
                <a16:creationId xmlns:a16="http://schemas.microsoft.com/office/drawing/2014/main" xmlns="" id="{AAF14924-0438-4E8F-A42C-5A321C1763D2}"/>
              </a:ext>
            </a:extLst>
          </p:cNvPr>
          <p:cNvPicPr>
            <a:picLocks noChangeAspect="1"/>
          </p:cNvPicPr>
          <p:nvPr/>
        </p:nvPicPr>
        <p:blipFill>
          <a:blip r:embed="rId2"/>
          <a:stretch>
            <a:fillRect/>
          </a:stretch>
        </p:blipFill>
        <p:spPr>
          <a:xfrm>
            <a:off x="973492" y="1203575"/>
            <a:ext cx="3497580" cy="2600960"/>
          </a:xfrm>
          <a:prstGeom prst="rect">
            <a:avLst/>
          </a:prstGeom>
        </p:spPr>
      </p:pic>
      <p:grpSp>
        <p:nvGrpSpPr>
          <p:cNvPr id="26" name="组合 25">
            <a:extLst>
              <a:ext uri="{FF2B5EF4-FFF2-40B4-BE49-F238E27FC236}">
                <a16:creationId xmlns:a16="http://schemas.microsoft.com/office/drawing/2014/main" xmlns="" id="{E5C5D702-841E-4DBA-AE07-59E7E93A1B79}"/>
              </a:ext>
            </a:extLst>
          </p:cNvPr>
          <p:cNvGrpSpPr/>
          <p:nvPr/>
        </p:nvGrpSpPr>
        <p:grpSpPr>
          <a:xfrm>
            <a:off x="6050399" y="4747565"/>
            <a:ext cx="4682409" cy="850616"/>
            <a:chOff x="4060" y="620"/>
            <a:chExt cx="10582" cy="1923"/>
          </a:xfrm>
        </p:grpSpPr>
        <p:grpSp>
          <p:nvGrpSpPr>
            <p:cNvPr id="27" name="组合 26">
              <a:extLst>
                <a:ext uri="{FF2B5EF4-FFF2-40B4-BE49-F238E27FC236}">
                  <a16:creationId xmlns:a16="http://schemas.microsoft.com/office/drawing/2014/main" xmlns="" id="{138BF820-45C5-4FC5-9CD8-D67093D7BC25}"/>
                </a:ext>
              </a:extLst>
            </p:cNvPr>
            <p:cNvGrpSpPr/>
            <p:nvPr/>
          </p:nvGrpSpPr>
          <p:grpSpPr>
            <a:xfrm>
              <a:off x="4060" y="789"/>
              <a:ext cx="1477" cy="1443"/>
              <a:chOff x="2212511" y="1247741"/>
              <a:chExt cx="937845" cy="916530"/>
            </a:xfrm>
          </p:grpSpPr>
          <p:sp>
            <p:nvSpPr>
              <p:cNvPr id="30" name="泪滴形 29">
                <a:extLst>
                  <a:ext uri="{FF2B5EF4-FFF2-40B4-BE49-F238E27FC236}">
                    <a16:creationId xmlns:a16="http://schemas.microsoft.com/office/drawing/2014/main" xmlns="" id="{62C94821-3D18-4C26-9482-FFAEF993F373}"/>
                  </a:ext>
                </a:extLst>
              </p:cNvPr>
              <p:cNvSpPr/>
              <p:nvPr/>
            </p:nvSpPr>
            <p:spPr>
              <a:xfrm rot="8163684">
                <a:off x="2212511" y="1247741"/>
                <a:ext cx="937845" cy="916530"/>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1" i="0" u="none" strike="noStrike" kern="1200" cap="none" spc="0" normalizeH="0" baseline="0" noProof="0" dirty="0">
                  <a:ln>
                    <a:noFill/>
                  </a:ln>
                  <a:solidFill>
                    <a:prstClr val="white"/>
                  </a:solidFill>
                  <a:effectLst/>
                  <a:uLnTx/>
                  <a:uFillTx/>
                  <a:latin typeface="等线" panose="02010600030101010101"/>
                  <a:ea typeface="等线" panose="02010600030101010101" pitchFamily="2" charset="-122"/>
                  <a:cs typeface="+mn-cs"/>
                </a:endParaRPr>
              </a:p>
            </p:txBody>
          </p:sp>
          <p:sp>
            <p:nvSpPr>
              <p:cNvPr id="31" name="文本框 30">
                <a:extLst>
                  <a:ext uri="{FF2B5EF4-FFF2-40B4-BE49-F238E27FC236}">
                    <a16:creationId xmlns:a16="http://schemas.microsoft.com/office/drawing/2014/main" xmlns="" id="{D622E792-C5D4-47CA-A4ED-70882E3C00CD}"/>
                  </a:ext>
                </a:extLst>
              </p:cNvPr>
              <p:cNvSpPr txBox="1"/>
              <p:nvPr/>
            </p:nvSpPr>
            <p:spPr>
              <a:xfrm>
                <a:off x="2329917" y="1367810"/>
                <a:ext cx="768626" cy="528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04</a:t>
                </a:r>
                <a:endParaRPr kumimoji="0" lang="en-US"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cxnSp>
          <p:nvCxnSpPr>
            <p:cNvPr id="28" name="直接连接符 27">
              <a:extLst>
                <a:ext uri="{FF2B5EF4-FFF2-40B4-BE49-F238E27FC236}">
                  <a16:creationId xmlns:a16="http://schemas.microsoft.com/office/drawing/2014/main" xmlns="" id="{D377ED8B-FE3B-427A-995C-46B5A8482E8A}"/>
                </a:ext>
              </a:extLst>
            </p:cNvPr>
            <p:cNvCxnSpPr>
              <a:stCxn id="30" idx="7"/>
            </p:cNvCxnSpPr>
            <p:nvPr/>
          </p:nvCxnSpPr>
          <p:spPr>
            <a:xfrm>
              <a:off x="4768" y="2543"/>
              <a:ext cx="9874"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xmlns="" id="{A68B6F4F-7081-4809-949E-3293D2176D6E}"/>
                </a:ext>
              </a:extLst>
            </p:cNvPr>
            <p:cNvSpPr txBox="1"/>
            <p:nvPr/>
          </p:nvSpPr>
          <p:spPr>
            <a:xfrm>
              <a:off x="5800" y="620"/>
              <a:ext cx="8842" cy="1780"/>
            </a:xfrm>
            <a:prstGeom prst="rect">
              <a:avLst/>
            </a:prstGeom>
            <a:noFill/>
          </p:spPr>
          <p:txBody>
            <a:bodyPr wrap="square" rtlCol="0">
              <a:spAutoFit/>
            </a:bodyPr>
            <a:lstStyle/>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自省与自知</a:t>
              </a:r>
            </a:p>
            <a:p>
              <a:pPr lvl="0">
                <a:lnSpc>
                  <a:spcPct val="150000"/>
                </a:lnSpc>
                <a:defRPr/>
              </a:pPr>
              <a:r>
                <a:rPr lang="zh-CN" altLang="en-US" sz="1600" b="1" dirty="0">
                  <a:solidFill>
                    <a:srgbClr val="C00000"/>
                  </a:solidFill>
                  <a:latin typeface="微软雅黑" panose="020B0503020204020204" pitchFamily="34" charset="-122"/>
                  <a:ea typeface="微软雅黑" panose="020B0503020204020204" pitchFamily="34" charset="-122"/>
                </a:rPr>
                <a:t>加强党性修养的途径与方法</a:t>
              </a:r>
            </a:p>
          </p:txBody>
        </p:sp>
      </p:grpSp>
      <p:grpSp>
        <p:nvGrpSpPr>
          <p:cNvPr id="32" name="组合 31">
            <a:extLst>
              <a:ext uri="{FF2B5EF4-FFF2-40B4-BE49-F238E27FC236}">
                <a16:creationId xmlns:a16="http://schemas.microsoft.com/office/drawing/2014/main" xmlns="" id="{AE9C78D0-6A92-475A-87EF-D4C8089BA75D}"/>
              </a:ext>
            </a:extLst>
          </p:cNvPr>
          <p:cNvGrpSpPr/>
          <p:nvPr/>
        </p:nvGrpSpPr>
        <p:grpSpPr>
          <a:xfrm>
            <a:off x="118037" y="3969314"/>
            <a:ext cx="5414083" cy="1873250"/>
            <a:chOff x="3627171" y="1843857"/>
            <a:chExt cx="6711355" cy="1873189"/>
          </a:xfrm>
        </p:grpSpPr>
        <p:sp>
          <p:nvSpPr>
            <p:cNvPr id="33" name="矩形: 圆角 32">
              <a:extLst>
                <a:ext uri="{FF2B5EF4-FFF2-40B4-BE49-F238E27FC236}">
                  <a16:creationId xmlns:a16="http://schemas.microsoft.com/office/drawing/2014/main" xmlns="" id="{A85649E3-6F4F-411B-B93B-8E87E2F1A5FB}"/>
                </a:ext>
              </a:extLst>
            </p:cNvPr>
            <p:cNvSpPr/>
            <p:nvPr/>
          </p:nvSpPr>
          <p:spPr>
            <a:xfrm>
              <a:off x="3627171" y="1843857"/>
              <a:ext cx="6711355" cy="1873189"/>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MH_Text_1">
              <a:extLst>
                <a:ext uri="{FF2B5EF4-FFF2-40B4-BE49-F238E27FC236}">
                  <a16:creationId xmlns:a16="http://schemas.microsoft.com/office/drawing/2014/main" xmlns="" id="{D485624D-79C6-4CAC-8095-723D11C5F5D1}"/>
                </a:ext>
              </a:extLst>
            </p:cNvPr>
            <p:cNvSpPr/>
            <p:nvPr/>
          </p:nvSpPr>
          <p:spPr>
            <a:xfrm>
              <a:off x="3807120" y="1915896"/>
              <a:ext cx="6531406" cy="1613017"/>
            </a:xfrm>
            <a:prstGeom prst="rect">
              <a:avLst/>
            </a:prstGeom>
          </p:spPr>
          <p:txBody>
            <a:bodyPr wrap="square">
              <a:sp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150000"/>
                </a:lnSpc>
              </a:pPr>
              <a:r>
                <a:rPr lang="zh-CN" altLang="en-US" dirty="0">
                  <a:solidFill>
                    <a:srgbClr val="F9F9F3"/>
                  </a:solidFill>
                  <a:latin typeface="微软雅黑" panose="020B0503020204020204" pitchFamily="34" charset="-122"/>
                  <a:ea typeface="微软雅黑" panose="020B0503020204020204" pitchFamily="34" charset="-122"/>
                </a:rPr>
                <a:t>　</a:t>
              </a:r>
              <a:r>
                <a:rPr lang="zh-CN" altLang="en-US" sz="1600" dirty="0">
                  <a:solidFill>
                    <a:srgbClr val="F9F9F3"/>
                  </a:solidFill>
                  <a:latin typeface="微软雅黑" panose="020B0503020204020204" pitchFamily="34" charset="-122"/>
                  <a:ea typeface="微软雅黑" panose="020B0503020204020204" pitchFamily="34" charset="-122"/>
                </a:rPr>
                <a:t>　习近平总书记多次强调，在干部教育培训中，理论教育是根本，知识教育是基础，党性教育是关键。要更加突出党性教育，帮助干部始终保持政治上的清醒和坚定，始终保持高尚的道德情操，始终保持共产党人</a:t>
              </a:r>
              <a:r>
                <a:rPr lang="zh-CN" altLang="en-US" dirty="0">
                  <a:solidFill>
                    <a:srgbClr val="F9F9F3"/>
                  </a:solidFill>
                  <a:latin typeface="微软雅黑" panose="020B0503020204020204" pitchFamily="34" charset="-122"/>
                  <a:ea typeface="微软雅黑" panose="020B0503020204020204" pitchFamily="34" charset="-122"/>
                </a:rPr>
                <a:t>的本色。</a:t>
              </a:r>
              <a:endParaRPr dirty="0">
                <a:solidFill>
                  <a:srgbClr val="F9F9F3"/>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0" y="12038"/>
            <a:ext cx="9780905" cy="640417"/>
            <a:chOff x="5802157" y="1985645"/>
            <a:chExt cx="4980567" cy="1001999"/>
          </a:xfrm>
        </p:grpSpPr>
        <p:sp>
          <p:nvSpPr>
            <p:cNvPr id="36" name="圆角矩形 35"/>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6650122" y="2169447"/>
              <a:ext cx="4074969" cy="720305"/>
            </a:xfrm>
            <a:prstGeom prst="rect">
              <a:avLst/>
            </a:prstGeom>
          </p:spPr>
          <p:txBody>
            <a:bodyPr wrap="square">
              <a:spAutoFit/>
            </a:bodyPr>
            <a:lstStyle/>
            <a:p>
              <a:pPr algn="ctr"/>
              <a:r>
                <a:rPr lang="zh-CN" altLang="en-US" sz="2400" b="1" dirty="0">
                  <a:solidFill>
                    <a:schemeClr val="bg1"/>
                  </a:solidFill>
                  <a:latin typeface="楷体" panose="02010609060101010101" pitchFamily="49" charset="-122"/>
                  <a:ea typeface="楷体" panose="02010609060101010101" pitchFamily="49" charset="-122"/>
                </a:rPr>
                <a:t>加强党性修养要处理好四个关系</a:t>
              </a:r>
            </a:p>
          </p:txBody>
        </p:sp>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38376793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 fill="hold"/>
                                        <p:tgtEl>
                                          <p:spTgt spid="6"/>
                                        </p:tgtEl>
                                        <p:attrNameLst>
                                          <p:attrName>ppt_x</p:attrName>
                                        </p:attrNameLst>
                                      </p:cBhvr>
                                      <p:tavLst>
                                        <p:tav tm="0">
                                          <p:val>
                                            <p:strVal val="#ppt_x"/>
                                          </p:val>
                                        </p:tav>
                                        <p:tav tm="100000">
                                          <p:val>
                                            <p:strVal val="#ppt_x"/>
                                          </p:val>
                                        </p:tav>
                                      </p:tavLst>
                                    </p:anim>
                                    <p:anim calcmode="lin" valueType="num">
                                      <p:cBhvr additive="base">
                                        <p:cTn id="8" dur="3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300" fill="hold"/>
                                        <p:tgtEl>
                                          <p:spTgt spid="12"/>
                                        </p:tgtEl>
                                        <p:attrNameLst>
                                          <p:attrName>ppt_x</p:attrName>
                                        </p:attrNameLst>
                                      </p:cBhvr>
                                      <p:tavLst>
                                        <p:tav tm="0">
                                          <p:val>
                                            <p:strVal val="#ppt_x"/>
                                          </p:val>
                                        </p:tav>
                                        <p:tav tm="100000">
                                          <p:val>
                                            <p:strVal val="#ppt_x"/>
                                          </p:val>
                                        </p:tav>
                                      </p:tavLst>
                                    </p:anim>
                                    <p:anim calcmode="lin" valueType="num">
                                      <p:cBhvr additive="base">
                                        <p:cTn id="13" dur="3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6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300" fill="hold"/>
                                        <p:tgtEl>
                                          <p:spTgt spid="18"/>
                                        </p:tgtEl>
                                        <p:attrNameLst>
                                          <p:attrName>ppt_x</p:attrName>
                                        </p:attrNameLst>
                                      </p:cBhvr>
                                      <p:tavLst>
                                        <p:tav tm="0">
                                          <p:val>
                                            <p:strVal val="#ppt_x"/>
                                          </p:val>
                                        </p:tav>
                                        <p:tav tm="100000">
                                          <p:val>
                                            <p:strVal val="#ppt_x"/>
                                          </p:val>
                                        </p:tav>
                                      </p:tavLst>
                                    </p:anim>
                                    <p:anim calcmode="lin" valueType="num">
                                      <p:cBhvr additive="base">
                                        <p:cTn id="18" dur="300" fill="hold"/>
                                        <p:tgtEl>
                                          <p:spTgt spid="18"/>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25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par>
                          <p:cTn id="22" fill="hold">
                            <p:stCondLst>
                              <p:cond delay="1350"/>
                            </p:stCondLst>
                            <p:childTnLst>
                              <p:par>
                                <p:cTn id="23" presetID="1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p:tgtEl>
                                          <p:spTgt spid="25"/>
                                        </p:tgtEl>
                                        <p:attrNameLst>
                                          <p:attrName>ppt_x</p:attrName>
                                        </p:attrNameLst>
                                      </p:cBhvr>
                                      <p:tavLst>
                                        <p:tav tm="0">
                                          <p:val>
                                            <p:strVal val="#ppt_x-#ppt_w*1.125000"/>
                                          </p:val>
                                        </p:tav>
                                        <p:tav tm="100000">
                                          <p:val>
                                            <p:strVal val="#ppt_x"/>
                                          </p:val>
                                        </p:tav>
                                      </p:tavLst>
                                    </p:anim>
                                    <p:animEffect transition="in" filter="wipe(right)">
                                      <p:cBhvr>
                                        <p:cTn id="26" dur="500"/>
                                        <p:tgtEl>
                                          <p:spTgt spid="25"/>
                                        </p:tgtEl>
                                      </p:cBhvr>
                                    </p:animEffect>
                                  </p:childTnLst>
                                </p:cTn>
                              </p:par>
                            </p:childTnLst>
                          </p:cTn>
                        </p:par>
                        <p:par>
                          <p:cTn id="27" fill="hold">
                            <p:stCondLst>
                              <p:cond delay="1850"/>
                            </p:stCondLst>
                            <p:childTnLst>
                              <p:par>
                                <p:cTn id="28" presetID="2" presetClass="entr" presetSubtype="4"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300" fill="hold"/>
                                        <p:tgtEl>
                                          <p:spTgt spid="26"/>
                                        </p:tgtEl>
                                        <p:attrNameLst>
                                          <p:attrName>ppt_x</p:attrName>
                                        </p:attrNameLst>
                                      </p:cBhvr>
                                      <p:tavLst>
                                        <p:tav tm="0">
                                          <p:val>
                                            <p:strVal val="#ppt_x"/>
                                          </p:val>
                                        </p:tav>
                                        <p:tav tm="100000">
                                          <p:val>
                                            <p:strVal val="#ppt_x"/>
                                          </p:val>
                                        </p:tav>
                                      </p:tavLst>
                                    </p:anim>
                                    <p:anim calcmode="lin" valueType="num">
                                      <p:cBhvr additive="base">
                                        <p:cTn id="31" dur="300" fill="hold"/>
                                        <p:tgtEl>
                                          <p:spTgt spid="26"/>
                                        </p:tgtEl>
                                        <p:attrNameLst>
                                          <p:attrName>ppt_y</p:attrName>
                                        </p:attrNameLst>
                                      </p:cBhvr>
                                      <p:tavLst>
                                        <p:tav tm="0">
                                          <p:val>
                                            <p:strVal val="1+#ppt_h/2"/>
                                          </p:val>
                                        </p:tav>
                                        <p:tav tm="100000">
                                          <p:val>
                                            <p:strVal val="#ppt_y"/>
                                          </p:val>
                                        </p:tav>
                                      </p:tavLst>
                                    </p:anim>
                                  </p:childTnLst>
                                </p:cTn>
                              </p:par>
                              <p:par>
                                <p:cTn id="32" presetID="22" presetClass="entr" presetSubtype="2"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right)">
                                      <p:cBhvr>
                                        <p:cTn id="3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
            <a:extLst>
              <a:ext uri="{FF2B5EF4-FFF2-40B4-BE49-F238E27FC236}">
                <a16:creationId xmlns:a16="http://schemas.microsoft.com/office/drawing/2014/main" xmlns="" id="{C2E785B1-4170-4640-B88C-3CF08C13AB2D}"/>
              </a:ext>
            </a:extLst>
          </p:cNvPr>
          <p:cNvSpPr/>
          <p:nvPr/>
        </p:nvSpPr>
        <p:spPr>
          <a:xfrm>
            <a:off x="12422188" y="7099300"/>
            <a:ext cx="101600"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7">
            <a:extLst>
              <a:ext uri="{FF2B5EF4-FFF2-40B4-BE49-F238E27FC236}">
                <a16:creationId xmlns:a16="http://schemas.microsoft.com/office/drawing/2014/main" xmlns="" id="{48997FA4-A6C1-4C2A-A68C-027CFC88AF7D}"/>
              </a:ext>
            </a:extLst>
          </p:cNvPr>
          <p:cNvSpPr>
            <a:spLocks noChangeArrowheads="1"/>
          </p:cNvSpPr>
          <p:nvPr/>
        </p:nvSpPr>
        <p:spPr bwMode="auto">
          <a:xfrm>
            <a:off x="754862" y="2139095"/>
            <a:ext cx="10744200" cy="1338828"/>
          </a:xfrm>
          <a:prstGeom prst="rect">
            <a:avLst/>
          </a:prstGeom>
          <a:solidFill>
            <a:srgbClr val="C23136"/>
          </a:solid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楷体" panose="02010609060101010101" pitchFamily="49" charset="-122"/>
                <a:ea typeface="楷体" panose="02010609060101010101" pitchFamily="49" charset="-122"/>
              </a:rPr>
              <a:t>“德者，本也。”品徳是人安身立命的基石，是个人魅力和软实力之所在。品德更是党员干部的立身之本、成事之基、为政之魂。对共产党人而言，党性就是最大的德。因此，党员干部必须要加强党性修养，提升道德境界。党员领导干部讲党性、强党性修养，要从以下几个方面去理解和把握党性这一概念。</a:t>
            </a:r>
          </a:p>
        </p:txBody>
      </p:sp>
      <p:grpSp>
        <p:nvGrpSpPr>
          <p:cNvPr id="6" name="组合 8">
            <a:extLst>
              <a:ext uri="{FF2B5EF4-FFF2-40B4-BE49-F238E27FC236}">
                <a16:creationId xmlns:a16="http://schemas.microsoft.com/office/drawing/2014/main" xmlns="" id="{AB368ABE-9B28-4593-8912-BF2E7DBE185C}"/>
              </a:ext>
            </a:extLst>
          </p:cNvPr>
          <p:cNvGrpSpPr>
            <a:grpSpLocks/>
          </p:cNvGrpSpPr>
          <p:nvPr/>
        </p:nvGrpSpPr>
        <p:grpSpPr bwMode="auto">
          <a:xfrm>
            <a:off x="222232" y="1388386"/>
            <a:ext cx="6574871" cy="496612"/>
            <a:chOff x="5432801" y="2275506"/>
            <a:chExt cx="6612242" cy="482075"/>
          </a:xfrm>
        </p:grpSpPr>
        <p:sp>
          <p:nvSpPr>
            <p:cNvPr id="7" name="矩形 6">
              <a:extLst>
                <a:ext uri="{FF2B5EF4-FFF2-40B4-BE49-F238E27FC236}">
                  <a16:creationId xmlns:a16="http://schemas.microsoft.com/office/drawing/2014/main" xmlns="" id="{9A163628-EC35-422E-80E0-46EB8A6C2039}"/>
                </a:ext>
              </a:extLst>
            </p:cNvPr>
            <p:cNvSpPr/>
            <p:nvPr/>
          </p:nvSpPr>
          <p:spPr>
            <a:xfrm>
              <a:off x="5860143" y="2275506"/>
              <a:ext cx="6184900" cy="482075"/>
            </a:xfrm>
            <a:prstGeom prst="rect">
              <a:avLst/>
            </a:prstGeom>
            <a:ln>
              <a:noFill/>
            </a:ln>
          </p:spPr>
          <p:txBody>
            <a:bodyPr>
              <a:spAutoFit/>
            </a:bodyPr>
            <a:lstStyle/>
            <a:p>
              <a:pPr fontAlgn="auto">
                <a:lnSpc>
                  <a:spcPct val="150000"/>
                </a:lnSpc>
                <a:spcBef>
                  <a:spcPts val="0"/>
                </a:spcBef>
                <a:spcAft>
                  <a:spcPts val="300"/>
                </a:spcAft>
                <a:defRPr/>
              </a:pPr>
              <a:r>
                <a:rPr lang="zh-CN" altLang="en-US" sz="2000" b="1" dirty="0">
                  <a:gradFill>
                    <a:gsLst>
                      <a:gs pos="0">
                        <a:srgbClr val="FF0000"/>
                      </a:gs>
                      <a:gs pos="100000">
                        <a:srgbClr val="680000"/>
                      </a:gs>
                      <a:gs pos="43000">
                        <a:srgbClr val="FF0000"/>
                      </a:gs>
                    </a:gsLst>
                    <a:lin ang="5400000" scaled="1"/>
                  </a:gradFill>
                  <a:latin typeface="楷体" panose="02010609060101010101" pitchFamily="49" charset="-122"/>
                  <a:ea typeface="楷体" panose="02010609060101010101" pitchFamily="49" charset="-122"/>
                </a:rPr>
                <a:t>为政与为人   要高度重视党性修养</a:t>
              </a:r>
            </a:p>
          </p:txBody>
        </p:sp>
        <p:sp>
          <p:nvSpPr>
            <p:cNvPr id="8" name="party emblem">
              <a:extLst>
                <a:ext uri="{FF2B5EF4-FFF2-40B4-BE49-F238E27FC236}">
                  <a16:creationId xmlns:a16="http://schemas.microsoft.com/office/drawing/2014/main" xmlns="" id="{C27AE803-1A7C-4DB8-BFFC-A39B61316970}"/>
                </a:ext>
              </a:extLst>
            </p:cNvPr>
            <p:cNvSpPr>
              <a:spLocks/>
            </p:cNvSpPr>
            <p:nvPr/>
          </p:nvSpPr>
          <p:spPr bwMode="auto">
            <a:xfrm>
              <a:off x="5432801" y="2321653"/>
              <a:ext cx="468641" cy="389780"/>
            </a:xfrm>
            <a:custGeom>
              <a:avLst/>
              <a:gdLst>
                <a:gd name="T0" fmla="*/ 8745914 w 6630"/>
                <a:gd name="T1" fmla="*/ 38642736 h 6244"/>
                <a:gd name="T2" fmla="*/ 31826871 w 6630"/>
                <a:gd name="T3" fmla="*/ 14585909 h 6244"/>
                <a:gd name="T4" fmla="*/ 46700956 w 6630"/>
                <a:gd name="T5" fmla="*/ 11129390 h 6244"/>
                <a:gd name="T6" fmla="*/ 54230440 w 6630"/>
                <a:gd name="T7" fmla="*/ 18430128 h 6244"/>
                <a:gd name="T8" fmla="*/ 42174133 w 6630"/>
                <a:gd name="T9" fmla="*/ 31000986 h 6244"/>
                <a:gd name="T10" fmla="*/ 73492875 w 6630"/>
                <a:gd name="T11" fmla="*/ 61459398 h 6244"/>
                <a:gd name="T12" fmla="*/ 49518727 w 6630"/>
                <a:gd name="T13" fmla="*/ 0 h 6244"/>
                <a:gd name="T14" fmla="*/ 85287482 w 6630"/>
                <a:gd name="T15" fmla="*/ 72914370 h 6244"/>
                <a:gd name="T16" fmla="*/ 93494357 w 6630"/>
                <a:gd name="T17" fmla="*/ 80881557 h 6244"/>
                <a:gd name="T18" fmla="*/ 82192500 w 6630"/>
                <a:gd name="T19" fmla="*/ 92661959 h 6244"/>
                <a:gd name="T20" fmla="*/ 73985625 w 6630"/>
                <a:gd name="T21" fmla="*/ 84679209 h 6244"/>
                <a:gd name="T22" fmla="*/ 16259887 w 6630"/>
                <a:gd name="T23" fmla="*/ 84059194 h 6244"/>
                <a:gd name="T24" fmla="*/ 13919479 w 6630"/>
                <a:gd name="T25" fmla="*/ 84741210 h 6244"/>
                <a:gd name="T26" fmla="*/ 14227463 w 6630"/>
                <a:gd name="T27" fmla="*/ 86787258 h 6244"/>
                <a:gd name="T28" fmla="*/ 7113670 w 6630"/>
                <a:gd name="T29" fmla="*/ 93948427 h 6244"/>
                <a:gd name="T30" fmla="*/ 0 w 6630"/>
                <a:gd name="T31" fmla="*/ 86787258 h 6244"/>
                <a:gd name="T32" fmla="*/ 8869008 w 6630"/>
                <a:gd name="T33" fmla="*/ 79842970 h 6244"/>
                <a:gd name="T34" fmla="*/ 9238540 w 6630"/>
                <a:gd name="T35" fmla="*/ 77951926 h 6244"/>
                <a:gd name="T36" fmla="*/ 2833159 w 6630"/>
                <a:gd name="T37" fmla="*/ 71054201 h 6244"/>
                <a:gd name="T38" fmla="*/ 10070048 w 6630"/>
                <a:gd name="T39" fmla="*/ 64032583 h 6244"/>
                <a:gd name="T40" fmla="*/ 62006237 w 6630"/>
                <a:gd name="T41" fmla="*/ 73038373 h 6244"/>
                <a:gd name="T42" fmla="*/ 30872268 w 6630"/>
                <a:gd name="T43" fmla="*/ 42765833 h 6244"/>
                <a:gd name="T44" fmla="*/ 22249577 w 6630"/>
                <a:gd name="T45" fmla="*/ 51771607 h 6244"/>
                <a:gd name="T46" fmla="*/ 8745914 w 6630"/>
                <a:gd name="T47" fmla="*/ 38642736 h 6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30"/>
                <a:gd name="T73" fmla="*/ 0 h 6244"/>
                <a:gd name="T74" fmla="*/ 6630 w 6630"/>
                <a:gd name="T75" fmla="*/ 6244 h 6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rotWithShape="0">
              <a:gsLst>
                <a:gs pos="0">
                  <a:srgbClr val="FF0000"/>
                </a:gs>
                <a:gs pos="42999">
                  <a:srgbClr val="FF0000"/>
                </a:gs>
                <a:gs pos="100000">
                  <a:srgbClr val="68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Calibri" panose="020F0502020204030204" pitchFamily="34" charset="0"/>
              </a:endParaRPr>
            </a:p>
          </p:txBody>
        </p:sp>
      </p:grpSp>
      <p:grpSp>
        <p:nvGrpSpPr>
          <p:cNvPr id="9" name="组合 23">
            <a:extLst>
              <a:ext uri="{FF2B5EF4-FFF2-40B4-BE49-F238E27FC236}">
                <a16:creationId xmlns:a16="http://schemas.microsoft.com/office/drawing/2014/main" xmlns="" id="{429497E7-9C3A-440F-86FC-C118CD942C81}"/>
              </a:ext>
            </a:extLst>
          </p:cNvPr>
          <p:cNvGrpSpPr>
            <a:grpSpLocks/>
          </p:cNvGrpSpPr>
          <p:nvPr/>
        </p:nvGrpSpPr>
        <p:grpSpPr bwMode="auto">
          <a:xfrm>
            <a:off x="784225" y="3710305"/>
            <a:ext cx="10679113" cy="1810385"/>
            <a:chOff x="6357089" y="3363687"/>
            <a:chExt cx="5292060" cy="2481942"/>
          </a:xfrm>
        </p:grpSpPr>
        <p:sp>
          <p:nvSpPr>
            <p:cNvPr id="10" name="文本框 25">
              <a:extLst>
                <a:ext uri="{FF2B5EF4-FFF2-40B4-BE49-F238E27FC236}">
                  <a16:creationId xmlns:a16="http://schemas.microsoft.com/office/drawing/2014/main" xmlns="" id="{9A670B95-5111-464C-A8FA-C62EFAAD6656}"/>
                </a:ext>
              </a:extLst>
            </p:cNvPr>
            <p:cNvSpPr txBox="1">
              <a:spLocks noChangeArrowheads="1"/>
            </p:cNvSpPr>
            <p:nvPr/>
          </p:nvSpPr>
          <p:spPr bwMode="auto">
            <a:xfrm>
              <a:off x="6409885" y="3379567"/>
              <a:ext cx="5239264" cy="233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300"/>
                </a:spcAft>
              </a:pPr>
              <a:r>
                <a:rPr lang="zh-CN" altLang="en-US" dirty="0">
                  <a:latin typeface="微软雅黑" panose="020B0503020204020204" pitchFamily="34" charset="-122"/>
                  <a:ea typeface="微软雅黑" panose="020B0503020204020204" pitchFamily="34" charset="-122"/>
                </a:rPr>
                <a:t>       </a:t>
              </a:r>
              <a:r>
                <a:rPr lang="zh-CN" altLang="en-US" dirty="0">
                  <a:latin typeface="楷体" panose="02010609060101010101" pitchFamily="49" charset="-122"/>
                  <a:ea typeface="楷体" panose="02010609060101010101" pitchFamily="49" charset="-122"/>
                </a:rPr>
                <a:t>党性具有唯一性，是共产党区别于其他政党的政治属性。党性具有层次性，党员所处的岗位、职业不同，其党性修养的目标、要求和侧重点应有所不同。党性具有时代性，党性修养的内容和要求，总是同该时期党的路线、任务相关联，党性要求应随形势的变化而变化。党性具有实践性，党性修养不能停留在口头上，而应落实在行动上。</a:t>
              </a:r>
            </a:p>
          </p:txBody>
        </p:sp>
        <p:sp>
          <p:nvSpPr>
            <p:cNvPr id="11" name="矩形 10">
              <a:extLst>
                <a:ext uri="{FF2B5EF4-FFF2-40B4-BE49-F238E27FC236}">
                  <a16:creationId xmlns:a16="http://schemas.microsoft.com/office/drawing/2014/main" xmlns="" id="{AEBB4F9A-9B4A-4C12-8573-A7BB1523B783}"/>
                </a:ext>
              </a:extLst>
            </p:cNvPr>
            <p:cNvSpPr/>
            <p:nvPr/>
          </p:nvSpPr>
          <p:spPr>
            <a:xfrm>
              <a:off x="6357089" y="3363687"/>
              <a:ext cx="5292060" cy="2481942"/>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2" name="组合 11"/>
          <p:cNvGrpSpPr/>
          <p:nvPr/>
        </p:nvGrpSpPr>
        <p:grpSpPr>
          <a:xfrm>
            <a:off x="0" y="0"/>
            <a:ext cx="9780905" cy="640417"/>
            <a:chOff x="5802157" y="1985645"/>
            <a:chExt cx="4980567" cy="1001999"/>
          </a:xfrm>
        </p:grpSpPr>
        <p:sp>
          <p:nvSpPr>
            <p:cNvPr id="13" name="圆角矩形 12"/>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650122" y="2169447"/>
              <a:ext cx="4074969" cy="720305"/>
            </a:xfrm>
            <a:prstGeom prst="rect">
              <a:avLst/>
            </a:prstGeom>
          </p:spPr>
          <p:txBody>
            <a:bodyPr wrap="square">
              <a:spAutoFit/>
            </a:bodyPr>
            <a:lstStyle/>
            <a:p>
              <a:pPr algn="ctr"/>
              <a:r>
                <a:rPr lang="zh-CN" altLang="en-US" sz="2400" b="1" dirty="0" smtClean="0">
                  <a:solidFill>
                    <a:schemeClr val="bg1"/>
                  </a:solidFill>
                  <a:latin typeface="楷体" panose="02010609060101010101" pitchFamily="49" charset="-122"/>
                  <a:ea typeface="楷体" panose="02010609060101010101" pitchFamily="49" charset="-122"/>
                </a:rPr>
                <a:t>加强党性修养要处理好四个关系</a:t>
              </a:r>
              <a:endParaRPr lang="zh-CN" altLang="en-US" sz="2400" b="1" dirty="0">
                <a:solidFill>
                  <a:schemeClr val="bg1"/>
                </a:solidFill>
                <a:latin typeface="楷体" panose="02010609060101010101" pitchFamily="49" charset="-122"/>
                <a:ea typeface="楷体" panose="02010609060101010101" pitchFamily="49" charset="-122"/>
              </a:endParaRP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378058476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
            <a:extLst>
              <a:ext uri="{FF2B5EF4-FFF2-40B4-BE49-F238E27FC236}">
                <a16:creationId xmlns:a16="http://schemas.microsoft.com/office/drawing/2014/main" xmlns="" id="{1CCE4C4C-AF4D-4C2B-BFD5-44D5F2671545}"/>
              </a:ext>
            </a:extLst>
          </p:cNvPr>
          <p:cNvSpPr/>
          <p:nvPr/>
        </p:nvSpPr>
        <p:spPr>
          <a:xfrm>
            <a:off x="12421967" y="7099300"/>
            <a:ext cx="101821"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7">
            <a:extLst>
              <a:ext uri="{FF2B5EF4-FFF2-40B4-BE49-F238E27FC236}">
                <a16:creationId xmlns:a16="http://schemas.microsoft.com/office/drawing/2014/main" xmlns="" id="{5C8E651C-A956-4840-BCCD-2AF5FD9DBEA5}"/>
              </a:ext>
            </a:extLst>
          </p:cNvPr>
          <p:cNvSpPr>
            <a:spLocks noChangeArrowheads="1"/>
          </p:cNvSpPr>
          <p:nvPr/>
        </p:nvSpPr>
        <p:spPr bwMode="auto">
          <a:xfrm>
            <a:off x="731520" y="2139095"/>
            <a:ext cx="10767542" cy="1754326"/>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楷体" panose="02010609060101010101" pitchFamily="49" charset="-122"/>
                <a:ea typeface="楷体" panose="02010609060101010101" pitchFamily="49" charset="-122"/>
              </a:rPr>
              <a:t>古人讲“内圣外王”，通过自身的修炼，达到品德完美的境界，成为圣人，就是至善。只有品格完善的圣人才能治理国家，达到“善治”。党的十八届三中全会提出要推进国家治理体系和治理能力的现代化，其中，治理能力的现代化要求领导干部提升党性修养和领导能力，要求领导干部本着“止于至善”的要求来完善自己，这是达到“善治”的重要前提条件。</a:t>
            </a:r>
          </a:p>
        </p:txBody>
      </p:sp>
      <p:grpSp>
        <p:nvGrpSpPr>
          <p:cNvPr id="6" name="组合 8">
            <a:extLst>
              <a:ext uri="{FF2B5EF4-FFF2-40B4-BE49-F238E27FC236}">
                <a16:creationId xmlns:a16="http://schemas.microsoft.com/office/drawing/2014/main" xmlns="" id="{9A7631DC-C7F7-4AF8-B48B-08E808FA97F2}"/>
              </a:ext>
            </a:extLst>
          </p:cNvPr>
          <p:cNvGrpSpPr>
            <a:grpSpLocks/>
          </p:cNvGrpSpPr>
          <p:nvPr/>
        </p:nvGrpSpPr>
        <p:grpSpPr bwMode="auto">
          <a:xfrm>
            <a:off x="186562" y="1401626"/>
            <a:ext cx="6996902" cy="481863"/>
            <a:chOff x="5123920" y="3206774"/>
            <a:chExt cx="6615350" cy="482075"/>
          </a:xfrm>
        </p:grpSpPr>
        <p:sp>
          <p:nvSpPr>
            <p:cNvPr id="7" name="矩形 6">
              <a:extLst>
                <a:ext uri="{FF2B5EF4-FFF2-40B4-BE49-F238E27FC236}">
                  <a16:creationId xmlns:a16="http://schemas.microsoft.com/office/drawing/2014/main" xmlns="" id="{32E1B514-53FC-410C-B136-CEA945630433}"/>
                </a:ext>
              </a:extLst>
            </p:cNvPr>
            <p:cNvSpPr/>
            <p:nvPr/>
          </p:nvSpPr>
          <p:spPr>
            <a:xfrm>
              <a:off x="5554370" y="3206774"/>
              <a:ext cx="6184900" cy="482075"/>
            </a:xfrm>
            <a:prstGeom prst="rect">
              <a:avLst/>
            </a:prstGeom>
            <a:ln>
              <a:noFill/>
            </a:ln>
          </p:spPr>
          <p:txBody>
            <a:bodyPr>
              <a:spAutoFit/>
            </a:bodyPr>
            <a:lstStyle/>
            <a:p>
              <a:pPr fontAlgn="auto">
                <a:lnSpc>
                  <a:spcPct val="150000"/>
                </a:lnSpc>
                <a:spcBef>
                  <a:spcPts val="0"/>
                </a:spcBef>
                <a:spcAft>
                  <a:spcPts val="300"/>
                </a:spcAft>
                <a:defRPr/>
              </a:pPr>
              <a:r>
                <a:rPr lang="zh-CN" altLang="en-US" sz="2000" b="1" dirty="0">
                  <a:gradFill>
                    <a:gsLst>
                      <a:gs pos="0">
                        <a:srgbClr val="FF0000"/>
                      </a:gs>
                      <a:gs pos="100000">
                        <a:srgbClr val="680000"/>
                      </a:gs>
                      <a:gs pos="43000">
                        <a:srgbClr val="FF0000"/>
                      </a:gs>
                    </a:gsLst>
                    <a:lin ang="5400000" scaled="1"/>
                  </a:gradFill>
                  <a:latin typeface="楷体" panose="02010609060101010101" pitchFamily="49" charset="-122"/>
                  <a:ea typeface="楷体" panose="02010609060101010101" pitchFamily="49" charset="-122"/>
                </a:rPr>
                <a:t>至善与善治   增强党性修养的着力点</a:t>
              </a:r>
            </a:p>
          </p:txBody>
        </p:sp>
        <p:sp>
          <p:nvSpPr>
            <p:cNvPr id="8" name="party emblem">
              <a:extLst>
                <a:ext uri="{FF2B5EF4-FFF2-40B4-BE49-F238E27FC236}">
                  <a16:creationId xmlns:a16="http://schemas.microsoft.com/office/drawing/2014/main" xmlns="" id="{65A09B37-43A3-4A0A-B179-5350C5B30092}"/>
                </a:ext>
              </a:extLst>
            </p:cNvPr>
            <p:cNvSpPr>
              <a:spLocks/>
            </p:cNvSpPr>
            <p:nvPr/>
          </p:nvSpPr>
          <p:spPr bwMode="auto">
            <a:xfrm>
              <a:off x="5123920" y="3253326"/>
              <a:ext cx="437723" cy="388968"/>
            </a:xfrm>
            <a:custGeom>
              <a:avLst/>
              <a:gdLst>
                <a:gd name="T0" fmla="*/ 8745914 w 6630"/>
                <a:gd name="T1" fmla="*/ 38642736 h 6244"/>
                <a:gd name="T2" fmla="*/ 31826871 w 6630"/>
                <a:gd name="T3" fmla="*/ 14585909 h 6244"/>
                <a:gd name="T4" fmla="*/ 46700956 w 6630"/>
                <a:gd name="T5" fmla="*/ 11129390 h 6244"/>
                <a:gd name="T6" fmla="*/ 54230440 w 6630"/>
                <a:gd name="T7" fmla="*/ 18430128 h 6244"/>
                <a:gd name="T8" fmla="*/ 42174133 w 6630"/>
                <a:gd name="T9" fmla="*/ 31000986 h 6244"/>
                <a:gd name="T10" fmla="*/ 73492875 w 6630"/>
                <a:gd name="T11" fmla="*/ 61459398 h 6244"/>
                <a:gd name="T12" fmla="*/ 49518727 w 6630"/>
                <a:gd name="T13" fmla="*/ 0 h 6244"/>
                <a:gd name="T14" fmla="*/ 85287482 w 6630"/>
                <a:gd name="T15" fmla="*/ 72914370 h 6244"/>
                <a:gd name="T16" fmla="*/ 93494357 w 6630"/>
                <a:gd name="T17" fmla="*/ 80881557 h 6244"/>
                <a:gd name="T18" fmla="*/ 82192500 w 6630"/>
                <a:gd name="T19" fmla="*/ 92661959 h 6244"/>
                <a:gd name="T20" fmla="*/ 73985625 w 6630"/>
                <a:gd name="T21" fmla="*/ 84679209 h 6244"/>
                <a:gd name="T22" fmla="*/ 16259887 w 6630"/>
                <a:gd name="T23" fmla="*/ 84059194 h 6244"/>
                <a:gd name="T24" fmla="*/ 13919479 w 6630"/>
                <a:gd name="T25" fmla="*/ 84741210 h 6244"/>
                <a:gd name="T26" fmla="*/ 14227463 w 6630"/>
                <a:gd name="T27" fmla="*/ 86787258 h 6244"/>
                <a:gd name="T28" fmla="*/ 7113670 w 6630"/>
                <a:gd name="T29" fmla="*/ 93948427 h 6244"/>
                <a:gd name="T30" fmla="*/ 0 w 6630"/>
                <a:gd name="T31" fmla="*/ 86787258 h 6244"/>
                <a:gd name="T32" fmla="*/ 8869008 w 6630"/>
                <a:gd name="T33" fmla="*/ 79842970 h 6244"/>
                <a:gd name="T34" fmla="*/ 9238540 w 6630"/>
                <a:gd name="T35" fmla="*/ 77951926 h 6244"/>
                <a:gd name="T36" fmla="*/ 2833159 w 6630"/>
                <a:gd name="T37" fmla="*/ 71054201 h 6244"/>
                <a:gd name="T38" fmla="*/ 10070048 w 6630"/>
                <a:gd name="T39" fmla="*/ 64032583 h 6244"/>
                <a:gd name="T40" fmla="*/ 62006237 w 6630"/>
                <a:gd name="T41" fmla="*/ 73038373 h 6244"/>
                <a:gd name="T42" fmla="*/ 30872268 w 6630"/>
                <a:gd name="T43" fmla="*/ 42765833 h 6244"/>
                <a:gd name="T44" fmla="*/ 22249577 w 6630"/>
                <a:gd name="T45" fmla="*/ 51771607 h 6244"/>
                <a:gd name="T46" fmla="*/ 8745914 w 6630"/>
                <a:gd name="T47" fmla="*/ 38642736 h 6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30"/>
                <a:gd name="T73" fmla="*/ 0 h 6244"/>
                <a:gd name="T74" fmla="*/ 6630 w 6630"/>
                <a:gd name="T75" fmla="*/ 6244 h 6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rotWithShape="0">
              <a:gsLst>
                <a:gs pos="0">
                  <a:srgbClr val="FF0000"/>
                </a:gs>
                <a:gs pos="42999">
                  <a:srgbClr val="FF0000"/>
                </a:gs>
                <a:gs pos="100000">
                  <a:srgbClr val="68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Calibri" panose="020F0502020204030204" pitchFamily="34" charset="0"/>
              </a:endParaRPr>
            </a:p>
          </p:txBody>
        </p:sp>
      </p:grpSp>
      <p:grpSp>
        <p:nvGrpSpPr>
          <p:cNvPr id="9" name="组合 23">
            <a:extLst>
              <a:ext uri="{FF2B5EF4-FFF2-40B4-BE49-F238E27FC236}">
                <a16:creationId xmlns:a16="http://schemas.microsoft.com/office/drawing/2014/main" xmlns="" id="{76A4A563-2CA2-4B54-AE59-5427C5AB2847}"/>
              </a:ext>
            </a:extLst>
          </p:cNvPr>
          <p:cNvGrpSpPr>
            <a:grpSpLocks/>
          </p:cNvGrpSpPr>
          <p:nvPr/>
        </p:nvGrpSpPr>
        <p:grpSpPr bwMode="auto">
          <a:xfrm>
            <a:off x="728661" y="3973195"/>
            <a:ext cx="10702314" cy="1810385"/>
            <a:chOff x="6341086" y="3724095"/>
            <a:chExt cx="5292060" cy="2481942"/>
          </a:xfrm>
        </p:grpSpPr>
        <p:sp>
          <p:nvSpPr>
            <p:cNvPr id="10" name="文本框 25">
              <a:extLst>
                <a:ext uri="{FF2B5EF4-FFF2-40B4-BE49-F238E27FC236}">
                  <a16:creationId xmlns:a16="http://schemas.microsoft.com/office/drawing/2014/main" xmlns="" id="{831575D6-F9F5-4F72-B8A8-78D0FA846C68}"/>
                </a:ext>
              </a:extLst>
            </p:cNvPr>
            <p:cNvSpPr txBox="1">
              <a:spLocks noChangeArrowheads="1"/>
            </p:cNvSpPr>
            <p:nvPr/>
          </p:nvSpPr>
          <p:spPr bwMode="auto">
            <a:xfrm>
              <a:off x="6393882" y="3764332"/>
              <a:ext cx="5239264" cy="24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300"/>
                </a:spcAft>
              </a:pPr>
              <a:r>
                <a:rPr lang="zh-CN" altLang="en-US" dirty="0">
                  <a:solidFill>
                    <a:srgbClr val="591300"/>
                  </a:solidFill>
                  <a:latin typeface="微软雅黑" panose="020B0503020204020204" pitchFamily="34" charset="-122"/>
                  <a:ea typeface="微软雅黑" panose="020B0503020204020204" pitchFamily="34" charset="-122"/>
                </a:rPr>
                <a:t>　　</a:t>
              </a:r>
              <a:r>
                <a:rPr lang="zh-CN" altLang="en-US" dirty="0">
                  <a:latin typeface="楷体" panose="02010609060101010101" pitchFamily="49" charset="-122"/>
                  <a:ea typeface="楷体" panose="02010609060101010101" pitchFamily="49" charset="-122"/>
                </a:rPr>
                <a:t>当前，领导干部增强党性修养的着力点主要集中在忠诚、干净、担当这三个方面。忠诚是为政之魂。对党忠诚，把人民放在心中最高位置，切实解决好“为了谁、依靠谁、我是谁”的问题。坚守个人干净的为官底线，清清白白做人、干干净净干事、坦坦荡荡为官。做敢于担当的表率，树立正确的权力观、地位观和利益观，做到不为名所累，不为物欲所惑，不为人情所扰。</a:t>
              </a:r>
            </a:p>
          </p:txBody>
        </p:sp>
        <p:sp>
          <p:nvSpPr>
            <p:cNvPr id="11" name="矩形 10">
              <a:extLst>
                <a:ext uri="{FF2B5EF4-FFF2-40B4-BE49-F238E27FC236}">
                  <a16:creationId xmlns:a16="http://schemas.microsoft.com/office/drawing/2014/main" xmlns="" id="{E866F025-93B5-40D7-9D6F-DC937013A7AF}"/>
                </a:ext>
              </a:extLst>
            </p:cNvPr>
            <p:cNvSpPr/>
            <p:nvPr/>
          </p:nvSpPr>
          <p:spPr>
            <a:xfrm>
              <a:off x="6341086" y="3724095"/>
              <a:ext cx="5292060" cy="2481942"/>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2" name="组合 11"/>
          <p:cNvGrpSpPr/>
          <p:nvPr/>
        </p:nvGrpSpPr>
        <p:grpSpPr>
          <a:xfrm>
            <a:off x="0" y="12038"/>
            <a:ext cx="9780905" cy="640417"/>
            <a:chOff x="5802157" y="1985645"/>
            <a:chExt cx="4980567" cy="1001999"/>
          </a:xfrm>
        </p:grpSpPr>
        <p:sp>
          <p:nvSpPr>
            <p:cNvPr id="13" name="圆角矩形 12"/>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650122" y="2169447"/>
              <a:ext cx="4074969" cy="720305"/>
            </a:xfrm>
            <a:prstGeom prst="rect">
              <a:avLst/>
            </a:prstGeom>
          </p:spPr>
          <p:txBody>
            <a:bodyPr wrap="square">
              <a:spAutoFit/>
            </a:bodyPr>
            <a:lstStyle/>
            <a:p>
              <a:pPr algn="ctr"/>
              <a:r>
                <a:rPr lang="zh-CN" altLang="en-US" sz="2400" b="1" dirty="0">
                  <a:solidFill>
                    <a:schemeClr val="bg1"/>
                  </a:solidFill>
                  <a:latin typeface="楷体" panose="02010609060101010101" pitchFamily="49" charset="-122"/>
                  <a:ea typeface="楷体" panose="02010609060101010101" pitchFamily="49" charset="-122"/>
                </a:rPr>
                <a:t>加强党性修养要处理好四个关系</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1306999059"/>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
            <a:extLst>
              <a:ext uri="{FF2B5EF4-FFF2-40B4-BE49-F238E27FC236}">
                <a16:creationId xmlns:a16="http://schemas.microsoft.com/office/drawing/2014/main" xmlns="" id="{1CCE4C4C-AF4D-4C2B-BFD5-44D5F2671545}"/>
              </a:ext>
            </a:extLst>
          </p:cNvPr>
          <p:cNvSpPr/>
          <p:nvPr/>
        </p:nvSpPr>
        <p:spPr>
          <a:xfrm>
            <a:off x="12421967" y="7099300"/>
            <a:ext cx="101821"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7">
            <a:extLst>
              <a:ext uri="{FF2B5EF4-FFF2-40B4-BE49-F238E27FC236}">
                <a16:creationId xmlns:a16="http://schemas.microsoft.com/office/drawing/2014/main" xmlns="" id="{5C8E651C-A956-4840-BCCD-2AF5FD9DBEA5}"/>
              </a:ext>
            </a:extLst>
          </p:cNvPr>
          <p:cNvSpPr>
            <a:spLocks noChangeArrowheads="1"/>
          </p:cNvSpPr>
          <p:nvPr/>
        </p:nvSpPr>
        <p:spPr bwMode="auto">
          <a:xfrm>
            <a:off x="731520" y="2139095"/>
            <a:ext cx="10699455" cy="87440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楷体" panose="02010609060101010101" pitchFamily="49" charset="-122"/>
                <a:ea typeface="楷体" panose="02010609060101010101" pitchFamily="49" charset="-122"/>
              </a:rPr>
              <a:t>党性修养贵在知行合一，要求领导干部把党性原则、规范运用到自己的言行中去，并以这些准则作为镜子，经常对照、检查、修改以至摒弃自己思想中一切与此不一致的东西，从而不断增强自己的党性修养。</a:t>
            </a:r>
          </a:p>
        </p:txBody>
      </p:sp>
      <p:grpSp>
        <p:nvGrpSpPr>
          <p:cNvPr id="6" name="组合 8">
            <a:extLst>
              <a:ext uri="{FF2B5EF4-FFF2-40B4-BE49-F238E27FC236}">
                <a16:creationId xmlns:a16="http://schemas.microsoft.com/office/drawing/2014/main" xmlns="" id="{9A7631DC-C7F7-4AF8-B48B-08E808FA97F2}"/>
              </a:ext>
            </a:extLst>
          </p:cNvPr>
          <p:cNvGrpSpPr>
            <a:grpSpLocks/>
          </p:cNvGrpSpPr>
          <p:nvPr/>
        </p:nvGrpSpPr>
        <p:grpSpPr bwMode="auto">
          <a:xfrm>
            <a:off x="246895" y="1480888"/>
            <a:ext cx="6968842" cy="553998"/>
            <a:chOff x="5357721" y="2397888"/>
            <a:chExt cx="6588820" cy="554242"/>
          </a:xfrm>
        </p:grpSpPr>
        <p:sp>
          <p:nvSpPr>
            <p:cNvPr id="7" name="矩形 6">
              <a:extLst>
                <a:ext uri="{FF2B5EF4-FFF2-40B4-BE49-F238E27FC236}">
                  <a16:creationId xmlns:a16="http://schemas.microsoft.com/office/drawing/2014/main" xmlns="" id="{32E1B514-53FC-410C-B136-CEA945630433}"/>
                </a:ext>
              </a:extLst>
            </p:cNvPr>
            <p:cNvSpPr/>
            <p:nvPr/>
          </p:nvSpPr>
          <p:spPr>
            <a:xfrm>
              <a:off x="5761641" y="2397888"/>
              <a:ext cx="6184900" cy="554242"/>
            </a:xfrm>
            <a:prstGeom prst="rect">
              <a:avLst/>
            </a:prstGeom>
            <a:ln>
              <a:noFill/>
            </a:ln>
          </p:spPr>
          <p:txBody>
            <a:bodyPr>
              <a:spAutoFit/>
            </a:bodyPr>
            <a:lstStyle/>
            <a:p>
              <a:pPr fontAlgn="auto">
                <a:lnSpc>
                  <a:spcPct val="150000"/>
                </a:lnSpc>
                <a:spcBef>
                  <a:spcPts val="0"/>
                </a:spcBef>
                <a:spcAft>
                  <a:spcPts val="300"/>
                </a:spcAft>
                <a:defRPr/>
              </a:pPr>
              <a:r>
                <a:rPr lang="zh-CN" altLang="en-US" sz="2000" b="1" dirty="0">
                  <a:gradFill>
                    <a:gsLst>
                      <a:gs pos="0">
                        <a:srgbClr val="FF0000"/>
                      </a:gs>
                      <a:gs pos="100000">
                        <a:srgbClr val="680000"/>
                      </a:gs>
                      <a:gs pos="43000">
                        <a:srgbClr val="FF0000"/>
                      </a:gs>
                    </a:gsLst>
                    <a:lin ang="5400000" scaled="1"/>
                  </a:gradFill>
                  <a:latin typeface="楷体" panose="02010609060101010101" pitchFamily="49" charset="-122"/>
                  <a:ea typeface="楷体" panose="02010609060101010101" pitchFamily="49" charset="-122"/>
                </a:rPr>
                <a:t>正心与躬行   增强党性修养重在实践</a:t>
              </a:r>
            </a:p>
          </p:txBody>
        </p:sp>
        <p:sp>
          <p:nvSpPr>
            <p:cNvPr id="8" name="party emblem">
              <a:extLst>
                <a:ext uri="{FF2B5EF4-FFF2-40B4-BE49-F238E27FC236}">
                  <a16:creationId xmlns:a16="http://schemas.microsoft.com/office/drawing/2014/main" xmlns="" id="{65A09B37-43A3-4A0A-B179-5350C5B30092}"/>
                </a:ext>
              </a:extLst>
            </p:cNvPr>
            <p:cNvSpPr>
              <a:spLocks/>
            </p:cNvSpPr>
            <p:nvPr/>
          </p:nvSpPr>
          <p:spPr bwMode="auto">
            <a:xfrm>
              <a:off x="5357721" y="2479299"/>
              <a:ext cx="403920" cy="391420"/>
            </a:xfrm>
            <a:custGeom>
              <a:avLst/>
              <a:gdLst>
                <a:gd name="T0" fmla="*/ 8745914 w 6630"/>
                <a:gd name="T1" fmla="*/ 38642736 h 6244"/>
                <a:gd name="T2" fmla="*/ 31826871 w 6630"/>
                <a:gd name="T3" fmla="*/ 14585909 h 6244"/>
                <a:gd name="T4" fmla="*/ 46700956 w 6630"/>
                <a:gd name="T5" fmla="*/ 11129390 h 6244"/>
                <a:gd name="T6" fmla="*/ 54230440 w 6630"/>
                <a:gd name="T7" fmla="*/ 18430128 h 6244"/>
                <a:gd name="T8" fmla="*/ 42174133 w 6630"/>
                <a:gd name="T9" fmla="*/ 31000986 h 6244"/>
                <a:gd name="T10" fmla="*/ 73492875 w 6630"/>
                <a:gd name="T11" fmla="*/ 61459398 h 6244"/>
                <a:gd name="T12" fmla="*/ 49518727 w 6630"/>
                <a:gd name="T13" fmla="*/ 0 h 6244"/>
                <a:gd name="T14" fmla="*/ 85287482 w 6630"/>
                <a:gd name="T15" fmla="*/ 72914370 h 6244"/>
                <a:gd name="T16" fmla="*/ 93494357 w 6630"/>
                <a:gd name="T17" fmla="*/ 80881557 h 6244"/>
                <a:gd name="T18" fmla="*/ 82192500 w 6630"/>
                <a:gd name="T19" fmla="*/ 92661959 h 6244"/>
                <a:gd name="T20" fmla="*/ 73985625 w 6630"/>
                <a:gd name="T21" fmla="*/ 84679209 h 6244"/>
                <a:gd name="T22" fmla="*/ 16259887 w 6630"/>
                <a:gd name="T23" fmla="*/ 84059194 h 6244"/>
                <a:gd name="T24" fmla="*/ 13919479 w 6630"/>
                <a:gd name="T25" fmla="*/ 84741210 h 6244"/>
                <a:gd name="T26" fmla="*/ 14227463 w 6630"/>
                <a:gd name="T27" fmla="*/ 86787258 h 6244"/>
                <a:gd name="T28" fmla="*/ 7113670 w 6630"/>
                <a:gd name="T29" fmla="*/ 93948427 h 6244"/>
                <a:gd name="T30" fmla="*/ 0 w 6630"/>
                <a:gd name="T31" fmla="*/ 86787258 h 6244"/>
                <a:gd name="T32" fmla="*/ 8869008 w 6630"/>
                <a:gd name="T33" fmla="*/ 79842970 h 6244"/>
                <a:gd name="T34" fmla="*/ 9238540 w 6630"/>
                <a:gd name="T35" fmla="*/ 77951926 h 6244"/>
                <a:gd name="T36" fmla="*/ 2833159 w 6630"/>
                <a:gd name="T37" fmla="*/ 71054201 h 6244"/>
                <a:gd name="T38" fmla="*/ 10070048 w 6630"/>
                <a:gd name="T39" fmla="*/ 64032583 h 6244"/>
                <a:gd name="T40" fmla="*/ 62006237 w 6630"/>
                <a:gd name="T41" fmla="*/ 73038373 h 6244"/>
                <a:gd name="T42" fmla="*/ 30872268 w 6630"/>
                <a:gd name="T43" fmla="*/ 42765833 h 6244"/>
                <a:gd name="T44" fmla="*/ 22249577 w 6630"/>
                <a:gd name="T45" fmla="*/ 51771607 h 6244"/>
                <a:gd name="T46" fmla="*/ 8745914 w 6630"/>
                <a:gd name="T47" fmla="*/ 38642736 h 6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30"/>
                <a:gd name="T73" fmla="*/ 0 h 6244"/>
                <a:gd name="T74" fmla="*/ 6630 w 6630"/>
                <a:gd name="T75" fmla="*/ 6244 h 6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rotWithShape="0">
              <a:gsLst>
                <a:gs pos="0">
                  <a:srgbClr val="FF0000"/>
                </a:gs>
                <a:gs pos="42999">
                  <a:srgbClr val="FF0000"/>
                </a:gs>
                <a:gs pos="100000">
                  <a:srgbClr val="68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Calibri" panose="020F0502020204030204" pitchFamily="34" charset="0"/>
              </a:endParaRPr>
            </a:p>
          </p:txBody>
        </p:sp>
      </p:grpSp>
      <p:grpSp>
        <p:nvGrpSpPr>
          <p:cNvPr id="9" name="组合 23">
            <a:extLst>
              <a:ext uri="{FF2B5EF4-FFF2-40B4-BE49-F238E27FC236}">
                <a16:creationId xmlns:a16="http://schemas.microsoft.com/office/drawing/2014/main" xmlns="" id="{76A4A563-2CA2-4B54-AE59-5427C5AB2847}"/>
              </a:ext>
            </a:extLst>
          </p:cNvPr>
          <p:cNvGrpSpPr>
            <a:grpSpLocks/>
          </p:cNvGrpSpPr>
          <p:nvPr/>
        </p:nvGrpSpPr>
        <p:grpSpPr bwMode="auto">
          <a:xfrm>
            <a:off x="728661" y="3291212"/>
            <a:ext cx="10718497" cy="1570355"/>
            <a:chOff x="6341086" y="2676320"/>
            <a:chExt cx="5300062" cy="2481942"/>
          </a:xfrm>
        </p:grpSpPr>
        <p:sp>
          <p:nvSpPr>
            <p:cNvPr id="10" name="文本框 25">
              <a:extLst>
                <a:ext uri="{FF2B5EF4-FFF2-40B4-BE49-F238E27FC236}">
                  <a16:creationId xmlns:a16="http://schemas.microsoft.com/office/drawing/2014/main" xmlns="" id="{831575D6-F9F5-4F72-B8A8-78D0FA846C68}"/>
                </a:ext>
              </a:extLst>
            </p:cNvPr>
            <p:cNvSpPr txBox="1">
              <a:spLocks noChangeArrowheads="1"/>
            </p:cNvSpPr>
            <p:nvPr/>
          </p:nvSpPr>
          <p:spPr bwMode="auto">
            <a:xfrm>
              <a:off x="6341086" y="2839898"/>
              <a:ext cx="5292060" cy="2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300"/>
                </a:spcAft>
              </a:pPr>
              <a:r>
                <a:rPr lang="zh-CN" altLang="en-US" dirty="0">
                  <a:solidFill>
                    <a:srgbClr val="591300"/>
                  </a:solidFill>
                  <a:latin typeface="微软雅黑" panose="020B0503020204020204" pitchFamily="34" charset="-122"/>
                  <a:ea typeface="微软雅黑" panose="020B0503020204020204" pitchFamily="34" charset="-122"/>
                </a:rPr>
                <a:t>　　</a:t>
              </a:r>
              <a:r>
                <a:rPr lang="zh-CN" altLang="en-US" dirty="0">
                  <a:latin typeface="楷体" panose="02010609060101010101" pitchFamily="49" charset="-122"/>
                  <a:ea typeface="楷体" panose="02010609060101010101" pitchFamily="49" charset="-122"/>
                </a:rPr>
                <a:t>为此，领导干部要正确处理知与行的关系，坚持知行统一。正确处理说与做的关系，做到言行一致。正确处理大与小的关系，从大处着眼、小处着手，天下事必作于细。正确处理好公德与私德的关系，做到表里如一。</a:t>
              </a:r>
            </a:p>
          </p:txBody>
        </p:sp>
        <p:sp>
          <p:nvSpPr>
            <p:cNvPr id="11" name="矩形 10">
              <a:extLst>
                <a:ext uri="{FF2B5EF4-FFF2-40B4-BE49-F238E27FC236}">
                  <a16:creationId xmlns:a16="http://schemas.microsoft.com/office/drawing/2014/main" xmlns="" id="{E866F025-93B5-40D7-9D6F-DC937013A7AF}"/>
                </a:ext>
              </a:extLst>
            </p:cNvPr>
            <p:cNvSpPr/>
            <p:nvPr/>
          </p:nvSpPr>
          <p:spPr>
            <a:xfrm>
              <a:off x="6349088" y="2676320"/>
              <a:ext cx="5292060" cy="2481942"/>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2" name="组合 11"/>
          <p:cNvGrpSpPr/>
          <p:nvPr/>
        </p:nvGrpSpPr>
        <p:grpSpPr>
          <a:xfrm>
            <a:off x="0" y="12038"/>
            <a:ext cx="9780905" cy="640417"/>
            <a:chOff x="5802157" y="1985645"/>
            <a:chExt cx="4980567" cy="1001999"/>
          </a:xfrm>
        </p:grpSpPr>
        <p:sp>
          <p:nvSpPr>
            <p:cNvPr id="13" name="圆角矩形 12"/>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650122" y="2169447"/>
              <a:ext cx="4074969" cy="720305"/>
            </a:xfrm>
            <a:prstGeom prst="rect">
              <a:avLst/>
            </a:prstGeom>
          </p:spPr>
          <p:txBody>
            <a:bodyPr wrap="square">
              <a:spAutoFit/>
            </a:bodyPr>
            <a:lstStyle/>
            <a:p>
              <a:pPr algn="ctr"/>
              <a:r>
                <a:rPr lang="zh-CN" altLang="en-US" sz="2400" b="1" dirty="0">
                  <a:solidFill>
                    <a:schemeClr val="bg1"/>
                  </a:solidFill>
                  <a:latin typeface="楷体" panose="02010609060101010101" pitchFamily="49" charset="-122"/>
                  <a:ea typeface="楷体" panose="02010609060101010101" pitchFamily="49" charset="-122"/>
                </a:rPr>
                <a:t>加强党性修养要处理好四个关系</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1948833185"/>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7"/>
        </a:solidFill>
        <a:effectLst/>
      </p:bgPr>
    </p:bg>
    <p:spTree>
      <p:nvGrpSpPr>
        <p:cNvPr id="1" name=""/>
        <p:cNvGrpSpPr/>
        <p:nvPr/>
      </p:nvGrpSpPr>
      <p:grpSpPr>
        <a:xfrm>
          <a:off x="0" y="0"/>
          <a:ext cx="0" cy="0"/>
          <a:chOff x="0" y="0"/>
          <a:chExt cx="0" cy="0"/>
        </a:xfrm>
      </p:grpSpPr>
      <p:sp>
        <p:nvSpPr>
          <p:cNvPr id="14" name="矩形 13"/>
          <p:cNvSpPr/>
          <p:nvPr/>
        </p:nvSpPr>
        <p:spPr>
          <a:xfrm>
            <a:off x="1574736" y="2250317"/>
            <a:ext cx="667657" cy="667657"/>
          </a:xfrm>
          <a:prstGeom prst="rect">
            <a:avLst/>
          </a:prstGeom>
          <a:solidFill>
            <a:srgbClr val="A00B1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一</a:t>
            </a:r>
          </a:p>
        </p:txBody>
      </p:sp>
      <p:sp>
        <p:nvSpPr>
          <p:cNvPr id="15" name="矩形 14"/>
          <p:cNvSpPr/>
          <p:nvPr/>
        </p:nvSpPr>
        <p:spPr>
          <a:xfrm>
            <a:off x="1574736" y="3340020"/>
            <a:ext cx="667657" cy="667657"/>
          </a:xfrm>
          <a:prstGeom prst="rect">
            <a:avLst/>
          </a:prstGeom>
          <a:solidFill>
            <a:srgbClr val="A00B1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二</a:t>
            </a:r>
          </a:p>
        </p:txBody>
      </p:sp>
      <p:sp>
        <p:nvSpPr>
          <p:cNvPr id="16" name="矩形 15"/>
          <p:cNvSpPr/>
          <p:nvPr/>
        </p:nvSpPr>
        <p:spPr>
          <a:xfrm>
            <a:off x="1574736" y="4424893"/>
            <a:ext cx="667657" cy="667657"/>
          </a:xfrm>
          <a:prstGeom prst="rect">
            <a:avLst/>
          </a:prstGeom>
          <a:solidFill>
            <a:srgbClr val="A00B1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三</a:t>
            </a:r>
          </a:p>
        </p:txBody>
      </p:sp>
      <p:cxnSp>
        <p:nvCxnSpPr>
          <p:cNvPr id="20" name="直接连接符 19"/>
          <p:cNvCxnSpPr/>
          <p:nvPr/>
        </p:nvCxnSpPr>
        <p:spPr>
          <a:xfrm>
            <a:off x="2258656" y="2917974"/>
            <a:ext cx="8079662" cy="30499"/>
          </a:xfrm>
          <a:prstGeom prst="line">
            <a:avLst/>
          </a:prstGeom>
          <a:ln>
            <a:solidFill>
              <a:srgbClr val="A00B1F"/>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258656" y="4007677"/>
            <a:ext cx="8042340" cy="41809"/>
          </a:xfrm>
          <a:prstGeom prst="line">
            <a:avLst/>
          </a:prstGeom>
          <a:ln>
            <a:solidFill>
              <a:srgbClr val="A00B1F"/>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258656" y="5092550"/>
            <a:ext cx="8079662" cy="39287"/>
          </a:xfrm>
          <a:prstGeom prst="line">
            <a:avLst/>
          </a:prstGeom>
          <a:ln>
            <a:solidFill>
              <a:srgbClr val="A00B1F"/>
            </a:solidFill>
            <a:prstDash val="dash"/>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242185" y="2292350"/>
            <a:ext cx="3854450" cy="583565"/>
          </a:xfrm>
          <a:prstGeom prst="rect">
            <a:avLst/>
          </a:prstGeom>
          <a:noFill/>
        </p:spPr>
        <p:txBody>
          <a:bodyPr wrap="square" rtlCol="0">
            <a:spAutoFit/>
          </a:bodyPr>
          <a:lstStyle/>
          <a:p>
            <a:pPr algn="ctr"/>
            <a:r>
              <a:rPr lang="zh-CN" altLang="en-US" sz="3200" b="1" dirty="0">
                <a:solidFill>
                  <a:srgbClr val="A00B1F"/>
                </a:solidFill>
                <a:latin typeface="微软雅黑" panose="020B0503020204020204" pitchFamily="34" charset="-122"/>
                <a:ea typeface="微软雅黑" panose="020B0503020204020204" pitchFamily="34" charset="-122"/>
              </a:rPr>
              <a:t>党性内涵及其本质</a:t>
            </a:r>
          </a:p>
        </p:txBody>
      </p:sp>
      <p:sp>
        <p:nvSpPr>
          <p:cNvPr id="21" name="文本框 20"/>
          <p:cNvSpPr txBox="1"/>
          <p:nvPr/>
        </p:nvSpPr>
        <p:spPr>
          <a:xfrm>
            <a:off x="2481879" y="3395167"/>
            <a:ext cx="7781795" cy="583565"/>
          </a:xfrm>
          <a:prstGeom prst="rect">
            <a:avLst/>
          </a:prstGeom>
          <a:noFill/>
        </p:spPr>
        <p:txBody>
          <a:bodyPr wrap="square" rtlCol="0">
            <a:spAutoFit/>
          </a:bodyPr>
          <a:lstStyle>
            <a:defPPr>
              <a:defRPr lang="zh-CN"/>
            </a:defPPr>
            <a:lvl1pPr algn="ctr">
              <a:defRPr sz="3200" b="1">
                <a:solidFill>
                  <a:srgbClr val="A00B1F"/>
                </a:solidFill>
                <a:effectLst>
                  <a:outerShdw blurRad="38100" dist="38100" dir="2700000" algn="tl">
                    <a:srgbClr val="000000">
                      <a:alpha val="43137"/>
                    </a:srgbClr>
                  </a:outerShdw>
                </a:effectLst>
                <a:latin typeface="黑体" panose="02010609060101010101" charset="-122"/>
                <a:ea typeface="黑体" panose="02010609060101010101" charset="-122"/>
              </a:defRPr>
            </a:lvl1pPr>
          </a:lstStyle>
          <a:p>
            <a:pPr algn="l"/>
            <a:r>
              <a:rPr lang="zh-CN" altLang="en-US" dirty="0">
                <a:effectLst/>
                <a:latin typeface="微软雅黑" panose="020B0503020204020204" pitchFamily="34" charset="-122"/>
                <a:ea typeface="微软雅黑" panose="020B0503020204020204" pitchFamily="34" charset="-122"/>
              </a:rPr>
              <a:t>中国共产党的党性修养建设历程</a:t>
            </a:r>
          </a:p>
        </p:txBody>
      </p:sp>
      <p:sp>
        <p:nvSpPr>
          <p:cNvPr id="26" name="文本框 25"/>
          <p:cNvSpPr txBox="1"/>
          <p:nvPr/>
        </p:nvSpPr>
        <p:spPr>
          <a:xfrm>
            <a:off x="2481879" y="4411478"/>
            <a:ext cx="8696195" cy="583565"/>
          </a:xfrm>
          <a:prstGeom prst="rect">
            <a:avLst/>
          </a:prstGeom>
          <a:noFill/>
        </p:spPr>
        <p:txBody>
          <a:bodyPr wrap="square" rtlCol="0">
            <a:spAutoFit/>
          </a:bodyPr>
          <a:lstStyle>
            <a:defPPr>
              <a:defRPr lang="zh-CN"/>
            </a:defPPr>
            <a:lvl1pPr algn="ctr">
              <a:defRPr sz="3200" b="1">
                <a:solidFill>
                  <a:srgbClr val="A00B1F"/>
                </a:solidFill>
                <a:effectLst>
                  <a:outerShdw blurRad="38100" dist="38100" dir="2700000" algn="tl">
                    <a:srgbClr val="000000">
                      <a:alpha val="43137"/>
                    </a:srgbClr>
                  </a:outerShdw>
                </a:effectLst>
                <a:latin typeface="黑体" panose="02010609060101010101" charset="-122"/>
                <a:ea typeface="黑体" panose="02010609060101010101" charset="-122"/>
              </a:defRPr>
            </a:lvl1pPr>
          </a:lstStyle>
          <a:p>
            <a:pPr algn="l"/>
            <a:r>
              <a:rPr lang="zh-CN" altLang="en-US" dirty="0">
                <a:effectLst/>
                <a:latin typeface="微软雅黑" panose="020B0503020204020204" pitchFamily="34" charset="-122"/>
                <a:ea typeface="微软雅黑" panose="020B0503020204020204" pitchFamily="34" charset="-122"/>
              </a:rPr>
              <a:t>新时代党性修养内涵及其实践路径</a:t>
            </a:r>
          </a:p>
        </p:txBody>
      </p:sp>
      <p:sp>
        <p:nvSpPr>
          <p:cNvPr id="40" name="文本框 39"/>
          <p:cNvSpPr txBox="1"/>
          <p:nvPr/>
        </p:nvSpPr>
        <p:spPr>
          <a:xfrm>
            <a:off x="1449373" y="516625"/>
            <a:ext cx="1005403" cy="584775"/>
          </a:xfrm>
          <a:prstGeom prst="rect">
            <a:avLst/>
          </a:prstGeom>
          <a:noFill/>
        </p:spPr>
        <p:txBody>
          <a:bodyPr wrap="none" rtlCol="0">
            <a:spAutoFit/>
          </a:bodyPr>
          <a:lstStyle/>
          <a:p>
            <a:r>
              <a:rPr lang="zh-CN" altLang="en-US" sz="3200" b="1" dirty="0">
                <a:solidFill>
                  <a:srgbClr val="A00B1F"/>
                </a:solidFill>
                <a:latin typeface="Century Gothic" panose="020B0502020202020204" pitchFamily="34" charset="0"/>
                <a:ea typeface="方正兰亭粗黑简体" panose="02000000000000000000" pitchFamily="2" charset="-122"/>
              </a:rPr>
              <a:t>目录</a:t>
            </a:r>
            <a:endParaRPr lang="en-US" altLang="zh-CN" sz="3200" b="1" dirty="0">
              <a:solidFill>
                <a:srgbClr val="A00B1F"/>
              </a:solidFill>
              <a:latin typeface="Century Gothic" panose="020B0502020202020204" pitchFamily="34" charset="0"/>
              <a:ea typeface="方正兰亭粗黑简体" panose="02000000000000000000" pitchFamily="2" charset="-122"/>
            </a:endParaRPr>
          </a:p>
        </p:txBody>
      </p:sp>
      <p:cxnSp>
        <p:nvCxnSpPr>
          <p:cNvPr id="41" name="直接连接符 40"/>
          <p:cNvCxnSpPr/>
          <p:nvPr/>
        </p:nvCxnSpPr>
        <p:spPr>
          <a:xfrm>
            <a:off x="0" y="1304568"/>
            <a:ext cx="12192000" cy="0"/>
          </a:xfrm>
          <a:prstGeom prst="line">
            <a:avLst/>
          </a:prstGeom>
          <a:ln w="25400">
            <a:solidFill>
              <a:srgbClr val="A00B1F"/>
            </a:solidFill>
          </a:ln>
        </p:spPr>
        <p:style>
          <a:lnRef idx="1">
            <a:schemeClr val="accent1"/>
          </a:lnRef>
          <a:fillRef idx="0">
            <a:schemeClr val="accent1"/>
          </a:fillRef>
          <a:effectRef idx="0">
            <a:schemeClr val="accent1"/>
          </a:effectRef>
          <a:fontRef idx="minor">
            <a:schemeClr val="tx1"/>
          </a:fontRef>
        </p:style>
      </p:cxnSp>
      <p:pic>
        <p:nvPicPr>
          <p:cNvPr id="5" name="图片 4" descr="33"/>
          <p:cNvPicPr>
            <a:picLocks noChangeAspect="1"/>
          </p:cNvPicPr>
          <p:nvPr/>
        </p:nvPicPr>
        <p:blipFill>
          <a:blip r:embed="rId3" cstate="print"/>
          <a:srcRect t="86667"/>
          <a:stretch>
            <a:fillRect/>
          </a:stretch>
        </p:blipFill>
        <p:spPr>
          <a:xfrm>
            <a:off x="0" y="6101080"/>
            <a:ext cx="12192000" cy="812800"/>
          </a:xfrm>
          <a:prstGeom prst="rect">
            <a:avLst/>
          </a:prstGeom>
        </p:spPr>
      </p:pic>
      <p:pic>
        <p:nvPicPr>
          <p:cNvPr id="2" name="图片 1" descr="520 - 副本"/>
          <p:cNvPicPr>
            <a:picLocks noChangeAspect="1"/>
          </p:cNvPicPr>
          <p:nvPr/>
        </p:nvPicPr>
        <p:blipFill>
          <a:blip r:embed="rId4" cstate="print"/>
          <a:srcRect l="21780" t="78030" r="27273"/>
          <a:stretch>
            <a:fillRect/>
          </a:stretch>
        </p:blipFill>
        <p:spPr>
          <a:xfrm>
            <a:off x="7988151" y="296278"/>
            <a:ext cx="4338320" cy="935355"/>
          </a:xfrm>
          <a:prstGeom prst="rect">
            <a:avLst/>
          </a:prstGeom>
        </p:spPr>
      </p:pic>
      <p:sp>
        <p:nvSpPr>
          <p:cNvPr id="17" name="Freeform 29"/>
          <p:cNvSpPr/>
          <p:nvPr/>
        </p:nvSpPr>
        <p:spPr bwMode="auto">
          <a:xfrm>
            <a:off x="562134" y="296038"/>
            <a:ext cx="979256" cy="874855"/>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
            <a:extLst>
              <a:ext uri="{FF2B5EF4-FFF2-40B4-BE49-F238E27FC236}">
                <a16:creationId xmlns:a16="http://schemas.microsoft.com/office/drawing/2014/main" xmlns="" id="{1CCE4C4C-AF4D-4C2B-BFD5-44D5F2671545}"/>
              </a:ext>
            </a:extLst>
          </p:cNvPr>
          <p:cNvSpPr/>
          <p:nvPr/>
        </p:nvSpPr>
        <p:spPr>
          <a:xfrm>
            <a:off x="12421967" y="7099300"/>
            <a:ext cx="101821" cy="101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7">
            <a:extLst>
              <a:ext uri="{FF2B5EF4-FFF2-40B4-BE49-F238E27FC236}">
                <a16:creationId xmlns:a16="http://schemas.microsoft.com/office/drawing/2014/main" xmlns="" id="{5C8E651C-A956-4840-BCCD-2AF5FD9DBEA5}"/>
              </a:ext>
            </a:extLst>
          </p:cNvPr>
          <p:cNvSpPr>
            <a:spLocks noChangeArrowheads="1"/>
          </p:cNvSpPr>
          <p:nvPr/>
        </p:nvSpPr>
        <p:spPr bwMode="auto">
          <a:xfrm>
            <a:off x="731520" y="2139095"/>
            <a:ext cx="10767542" cy="92333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a:solidFill>
                  <a:schemeClr val="bg1"/>
                </a:solidFill>
                <a:latin typeface="楷体" panose="02010609060101010101" pitchFamily="49" charset="-122"/>
                <a:ea typeface="楷体" panose="02010609060101010101" pitchFamily="49" charset="-122"/>
              </a:rPr>
              <a:t>共产党人的党性形成要经历依从、认同与内化三个阶段。因此，可以通过以下途径来增强党性修养：一是从读书学习中提高自己。二是在社会实践中改造自己。三是在党内生活中锻炼自己。</a:t>
            </a:r>
          </a:p>
        </p:txBody>
      </p:sp>
      <p:grpSp>
        <p:nvGrpSpPr>
          <p:cNvPr id="6" name="组合 8">
            <a:extLst>
              <a:ext uri="{FF2B5EF4-FFF2-40B4-BE49-F238E27FC236}">
                <a16:creationId xmlns:a16="http://schemas.microsoft.com/office/drawing/2014/main" xmlns="" id="{9A7631DC-C7F7-4AF8-B48B-08E808FA97F2}"/>
              </a:ext>
            </a:extLst>
          </p:cNvPr>
          <p:cNvGrpSpPr>
            <a:grpSpLocks/>
          </p:cNvGrpSpPr>
          <p:nvPr/>
        </p:nvGrpSpPr>
        <p:grpSpPr bwMode="auto">
          <a:xfrm>
            <a:off x="195188" y="1405054"/>
            <a:ext cx="7622794" cy="481863"/>
            <a:chOff x="5295507" y="2386224"/>
            <a:chExt cx="7043876" cy="482076"/>
          </a:xfrm>
        </p:grpSpPr>
        <p:sp>
          <p:nvSpPr>
            <p:cNvPr id="7" name="矩形 6">
              <a:extLst>
                <a:ext uri="{FF2B5EF4-FFF2-40B4-BE49-F238E27FC236}">
                  <a16:creationId xmlns:a16="http://schemas.microsoft.com/office/drawing/2014/main" xmlns="" id="{32E1B514-53FC-410C-B136-CEA945630433}"/>
                </a:ext>
              </a:extLst>
            </p:cNvPr>
            <p:cNvSpPr/>
            <p:nvPr/>
          </p:nvSpPr>
          <p:spPr>
            <a:xfrm>
              <a:off x="5679196" y="2386224"/>
              <a:ext cx="6660187" cy="482076"/>
            </a:xfrm>
            <a:prstGeom prst="rect">
              <a:avLst/>
            </a:prstGeom>
            <a:ln>
              <a:noFill/>
            </a:ln>
          </p:spPr>
          <p:txBody>
            <a:bodyPr wrap="square">
              <a:spAutoFit/>
            </a:bodyPr>
            <a:lstStyle/>
            <a:p>
              <a:pPr fontAlgn="auto">
                <a:lnSpc>
                  <a:spcPct val="150000"/>
                </a:lnSpc>
                <a:spcBef>
                  <a:spcPts val="0"/>
                </a:spcBef>
                <a:spcAft>
                  <a:spcPts val="300"/>
                </a:spcAft>
                <a:defRPr/>
              </a:pPr>
              <a:r>
                <a:rPr lang="zh-CN" altLang="en-US" sz="2000" b="1" dirty="0">
                  <a:gradFill>
                    <a:gsLst>
                      <a:gs pos="0">
                        <a:srgbClr val="FF0000"/>
                      </a:gs>
                      <a:gs pos="100000">
                        <a:srgbClr val="680000"/>
                      </a:gs>
                      <a:gs pos="43000">
                        <a:srgbClr val="FF0000"/>
                      </a:gs>
                    </a:gsLst>
                    <a:lin ang="5400000" scaled="1"/>
                  </a:gradFill>
                  <a:latin typeface="楷体" panose="02010609060101010101" pitchFamily="49" charset="-122"/>
                  <a:ea typeface="楷体" panose="02010609060101010101" pitchFamily="49" charset="-122"/>
                </a:rPr>
                <a:t>自省与自知   加强党性修养的途径与方法</a:t>
              </a:r>
            </a:p>
          </p:txBody>
        </p:sp>
        <p:sp>
          <p:nvSpPr>
            <p:cNvPr id="8" name="party emblem">
              <a:extLst>
                <a:ext uri="{FF2B5EF4-FFF2-40B4-BE49-F238E27FC236}">
                  <a16:creationId xmlns:a16="http://schemas.microsoft.com/office/drawing/2014/main" xmlns="" id="{65A09B37-43A3-4A0A-B179-5350C5B30092}"/>
                </a:ext>
              </a:extLst>
            </p:cNvPr>
            <p:cNvSpPr>
              <a:spLocks/>
            </p:cNvSpPr>
            <p:nvPr/>
          </p:nvSpPr>
          <p:spPr bwMode="auto">
            <a:xfrm>
              <a:off x="5295507" y="2437635"/>
              <a:ext cx="430602" cy="379255"/>
            </a:xfrm>
            <a:custGeom>
              <a:avLst/>
              <a:gdLst>
                <a:gd name="T0" fmla="*/ 8745914 w 6630"/>
                <a:gd name="T1" fmla="*/ 38642736 h 6244"/>
                <a:gd name="T2" fmla="*/ 31826871 w 6630"/>
                <a:gd name="T3" fmla="*/ 14585909 h 6244"/>
                <a:gd name="T4" fmla="*/ 46700956 w 6630"/>
                <a:gd name="T5" fmla="*/ 11129390 h 6244"/>
                <a:gd name="T6" fmla="*/ 54230440 w 6630"/>
                <a:gd name="T7" fmla="*/ 18430128 h 6244"/>
                <a:gd name="T8" fmla="*/ 42174133 w 6630"/>
                <a:gd name="T9" fmla="*/ 31000986 h 6244"/>
                <a:gd name="T10" fmla="*/ 73492875 w 6630"/>
                <a:gd name="T11" fmla="*/ 61459398 h 6244"/>
                <a:gd name="T12" fmla="*/ 49518727 w 6630"/>
                <a:gd name="T13" fmla="*/ 0 h 6244"/>
                <a:gd name="T14" fmla="*/ 85287482 w 6630"/>
                <a:gd name="T15" fmla="*/ 72914370 h 6244"/>
                <a:gd name="T16" fmla="*/ 93494357 w 6630"/>
                <a:gd name="T17" fmla="*/ 80881557 h 6244"/>
                <a:gd name="T18" fmla="*/ 82192500 w 6630"/>
                <a:gd name="T19" fmla="*/ 92661959 h 6244"/>
                <a:gd name="T20" fmla="*/ 73985625 w 6630"/>
                <a:gd name="T21" fmla="*/ 84679209 h 6244"/>
                <a:gd name="T22" fmla="*/ 16259887 w 6630"/>
                <a:gd name="T23" fmla="*/ 84059194 h 6244"/>
                <a:gd name="T24" fmla="*/ 13919479 w 6630"/>
                <a:gd name="T25" fmla="*/ 84741210 h 6244"/>
                <a:gd name="T26" fmla="*/ 14227463 w 6630"/>
                <a:gd name="T27" fmla="*/ 86787258 h 6244"/>
                <a:gd name="T28" fmla="*/ 7113670 w 6630"/>
                <a:gd name="T29" fmla="*/ 93948427 h 6244"/>
                <a:gd name="T30" fmla="*/ 0 w 6630"/>
                <a:gd name="T31" fmla="*/ 86787258 h 6244"/>
                <a:gd name="T32" fmla="*/ 8869008 w 6630"/>
                <a:gd name="T33" fmla="*/ 79842970 h 6244"/>
                <a:gd name="T34" fmla="*/ 9238540 w 6630"/>
                <a:gd name="T35" fmla="*/ 77951926 h 6244"/>
                <a:gd name="T36" fmla="*/ 2833159 w 6630"/>
                <a:gd name="T37" fmla="*/ 71054201 h 6244"/>
                <a:gd name="T38" fmla="*/ 10070048 w 6630"/>
                <a:gd name="T39" fmla="*/ 64032583 h 6244"/>
                <a:gd name="T40" fmla="*/ 62006237 w 6630"/>
                <a:gd name="T41" fmla="*/ 73038373 h 6244"/>
                <a:gd name="T42" fmla="*/ 30872268 w 6630"/>
                <a:gd name="T43" fmla="*/ 42765833 h 6244"/>
                <a:gd name="T44" fmla="*/ 22249577 w 6630"/>
                <a:gd name="T45" fmla="*/ 51771607 h 6244"/>
                <a:gd name="T46" fmla="*/ 8745914 w 6630"/>
                <a:gd name="T47" fmla="*/ 38642736 h 6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630"/>
                <a:gd name="T73" fmla="*/ 0 h 6244"/>
                <a:gd name="T74" fmla="*/ 6630 w 6630"/>
                <a:gd name="T75" fmla="*/ 6244 h 6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630" h="6244">
                  <a:moveTo>
                    <a:pt x="568" y="2493"/>
                  </a:moveTo>
                  <a:lnTo>
                    <a:pt x="2067" y="941"/>
                  </a:lnTo>
                  <a:cubicBezTo>
                    <a:pt x="2284" y="975"/>
                    <a:pt x="2741" y="1021"/>
                    <a:pt x="3033" y="718"/>
                  </a:cubicBezTo>
                  <a:lnTo>
                    <a:pt x="3522" y="1189"/>
                  </a:lnTo>
                  <a:lnTo>
                    <a:pt x="2739" y="2000"/>
                  </a:lnTo>
                  <a:lnTo>
                    <a:pt x="4773" y="3965"/>
                  </a:lnTo>
                  <a:cubicBezTo>
                    <a:pt x="5429" y="2875"/>
                    <a:pt x="5176" y="1181"/>
                    <a:pt x="3216" y="0"/>
                  </a:cubicBezTo>
                  <a:cubicBezTo>
                    <a:pt x="6139" y="415"/>
                    <a:pt x="6630" y="3072"/>
                    <a:pt x="5539" y="4704"/>
                  </a:cubicBezTo>
                  <a:lnTo>
                    <a:pt x="6072" y="5218"/>
                  </a:lnTo>
                  <a:lnTo>
                    <a:pt x="5338" y="5978"/>
                  </a:lnTo>
                  <a:lnTo>
                    <a:pt x="4805" y="5463"/>
                  </a:lnTo>
                  <a:cubicBezTo>
                    <a:pt x="3927" y="6087"/>
                    <a:pt x="2633" y="6244"/>
                    <a:pt x="1056" y="5423"/>
                  </a:cubicBezTo>
                  <a:lnTo>
                    <a:pt x="904" y="5467"/>
                  </a:lnTo>
                  <a:cubicBezTo>
                    <a:pt x="917" y="5509"/>
                    <a:pt x="924" y="5553"/>
                    <a:pt x="924" y="5599"/>
                  </a:cubicBezTo>
                  <a:cubicBezTo>
                    <a:pt x="924" y="5853"/>
                    <a:pt x="716" y="6061"/>
                    <a:pt x="462" y="6061"/>
                  </a:cubicBezTo>
                  <a:cubicBezTo>
                    <a:pt x="208" y="6061"/>
                    <a:pt x="0" y="5853"/>
                    <a:pt x="0" y="5599"/>
                  </a:cubicBezTo>
                  <a:cubicBezTo>
                    <a:pt x="0" y="5297"/>
                    <a:pt x="287" y="5077"/>
                    <a:pt x="576" y="5151"/>
                  </a:cubicBezTo>
                  <a:lnTo>
                    <a:pt x="600" y="5029"/>
                  </a:lnTo>
                  <a:cubicBezTo>
                    <a:pt x="463" y="4891"/>
                    <a:pt x="313" y="4756"/>
                    <a:pt x="184" y="4584"/>
                  </a:cubicBezTo>
                  <a:cubicBezTo>
                    <a:pt x="341" y="4433"/>
                    <a:pt x="498" y="4282"/>
                    <a:pt x="654" y="4131"/>
                  </a:cubicBezTo>
                  <a:cubicBezTo>
                    <a:pt x="1944" y="5190"/>
                    <a:pt x="3186" y="5218"/>
                    <a:pt x="4027" y="4712"/>
                  </a:cubicBezTo>
                  <a:lnTo>
                    <a:pt x="2005" y="2759"/>
                  </a:lnTo>
                  <a:lnTo>
                    <a:pt x="1445" y="3340"/>
                  </a:lnTo>
                  <a:lnTo>
                    <a:pt x="568" y="2493"/>
                  </a:lnTo>
                  <a:close/>
                </a:path>
              </a:pathLst>
            </a:custGeom>
            <a:gradFill rotWithShape="0">
              <a:gsLst>
                <a:gs pos="0">
                  <a:srgbClr val="FF0000"/>
                </a:gs>
                <a:gs pos="42999">
                  <a:srgbClr val="FF0000"/>
                </a:gs>
                <a:gs pos="100000">
                  <a:srgbClr val="68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latin typeface="Calibri" panose="020F0502020204030204" pitchFamily="34" charset="0"/>
              </a:endParaRPr>
            </a:p>
          </p:txBody>
        </p:sp>
      </p:grpSp>
      <p:grpSp>
        <p:nvGrpSpPr>
          <p:cNvPr id="9" name="组合 23">
            <a:extLst>
              <a:ext uri="{FF2B5EF4-FFF2-40B4-BE49-F238E27FC236}">
                <a16:creationId xmlns:a16="http://schemas.microsoft.com/office/drawing/2014/main" xmlns="" id="{76A4A563-2CA2-4B54-AE59-5427C5AB2847}"/>
              </a:ext>
            </a:extLst>
          </p:cNvPr>
          <p:cNvGrpSpPr>
            <a:grpSpLocks/>
          </p:cNvGrpSpPr>
          <p:nvPr/>
        </p:nvGrpSpPr>
        <p:grpSpPr bwMode="auto">
          <a:xfrm>
            <a:off x="764134" y="3333115"/>
            <a:ext cx="10734928" cy="1387475"/>
            <a:chOff x="6341086" y="3724095"/>
            <a:chExt cx="5292060" cy="2481942"/>
          </a:xfrm>
        </p:grpSpPr>
        <p:sp>
          <p:nvSpPr>
            <p:cNvPr id="10" name="文本框 25">
              <a:extLst>
                <a:ext uri="{FF2B5EF4-FFF2-40B4-BE49-F238E27FC236}">
                  <a16:creationId xmlns:a16="http://schemas.microsoft.com/office/drawing/2014/main" xmlns="" id="{831575D6-F9F5-4F72-B8A8-78D0FA846C68}"/>
                </a:ext>
              </a:extLst>
            </p:cNvPr>
            <p:cNvSpPr txBox="1">
              <a:spLocks noChangeArrowheads="1"/>
            </p:cNvSpPr>
            <p:nvPr/>
          </p:nvSpPr>
          <p:spPr bwMode="auto">
            <a:xfrm>
              <a:off x="6393882" y="3764333"/>
              <a:ext cx="5239264" cy="227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300"/>
                </a:spcAft>
              </a:pPr>
              <a:r>
                <a:rPr lang="zh-CN" altLang="en-US" dirty="0">
                  <a:solidFill>
                    <a:srgbClr val="591300"/>
                  </a:solidFill>
                  <a:latin typeface="微软雅黑" panose="020B0503020204020204" pitchFamily="34" charset="-122"/>
                  <a:ea typeface="微软雅黑" panose="020B0503020204020204" pitchFamily="34" charset="-122"/>
                </a:rPr>
                <a:t>　　</a:t>
              </a:r>
              <a:r>
                <a:rPr lang="zh-CN" altLang="en-US" dirty="0">
                  <a:latin typeface="楷体" panose="02010609060101010101" pitchFamily="49" charset="-122"/>
                  <a:ea typeface="楷体" panose="02010609060101010101" pitchFamily="49" charset="-122"/>
                </a:rPr>
                <a:t>提高党性修养，不仅要有正确的途径，还要有科学的方法，这些方法包括：自比、自省、自慎、自律等。其中很关键的一点就是要不断反躬自省，正确认识自己，并改造自己，依靠自省达到自知，进而达到自觉与自律。</a:t>
              </a:r>
            </a:p>
          </p:txBody>
        </p:sp>
        <p:sp>
          <p:nvSpPr>
            <p:cNvPr id="11" name="矩形 10">
              <a:extLst>
                <a:ext uri="{FF2B5EF4-FFF2-40B4-BE49-F238E27FC236}">
                  <a16:creationId xmlns:a16="http://schemas.microsoft.com/office/drawing/2014/main" xmlns="" id="{E866F025-93B5-40D7-9D6F-DC937013A7AF}"/>
                </a:ext>
              </a:extLst>
            </p:cNvPr>
            <p:cNvSpPr/>
            <p:nvPr/>
          </p:nvSpPr>
          <p:spPr>
            <a:xfrm>
              <a:off x="6341086" y="3724095"/>
              <a:ext cx="5292060" cy="2481942"/>
            </a:xfrm>
            <a:prstGeom prst="rect">
              <a:avLst/>
            </a:prstGeom>
            <a:noFill/>
            <a:ln w="190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12" name="组合 11"/>
          <p:cNvGrpSpPr/>
          <p:nvPr/>
        </p:nvGrpSpPr>
        <p:grpSpPr>
          <a:xfrm>
            <a:off x="0" y="12038"/>
            <a:ext cx="9780905" cy="640417"/>
            <a:chOff x="5802157" y="1985645"/>
            <a:chExt cx="4980567" cy="1001999"/>
          </a:xfrm>
        </p:grpSpPr>
        <p:sp>
          <p:nvSpPr>
            <p:cNvPr id="13" name="圆角矩形 12"/>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650122" y="2169447"/>
              <a:ext cx="4074969" cy="720305"/>
            </a:xfrm>
            <a:prstGeom prst="rect">
              <a:avLst/>
            </a:prstGeom>
          </p:spPr>
          <p:txBody>
            <a:bodyPr wrap="square">
              <a:spAutoFit/>
            </a:bodyPr>
            <a:lstStyle/>
            <a:p>
              <a:pPr algn="ctr"/>
              <a:r>
                <a:rPr lang="zh-CN" altLang="en-US" sz="2400" b="1" dirty="0">
                  <a:solidFill>
                    <a:schemeClr val="bg1"/>
                  </a:solidFill>
                  <a:latin typeface="楷体" panose="02010609060101010101" pitchFamily="49" charset="-122"/>
                  <a:ea typeface="楷体" panose="02010609060101010101" pitchFamily="49" charset="-122"/>
                </a:rPr>
                <a:t>加强党性修养要处理好四个关系</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extLst>
      <p:ext uri="{BB962C8B-B14F-4D97-AF65-F5344CB8AC3E}">
        <p14:creationId xmlns:p14="http://schemas.microsoft.com/office/powerpoint/2010/main" val="2592220396"/>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66115" y="696595"/>
            <a:ext cx="10515600" cy="4351338"/>
          </a:xfrm>
        </p:spPr>
        <p:txBody>
          <a:bodyPr/>
          <a:lstStyle/>
          <a:p>
            <a:pPr>
              <a:lnSpc>
                <a:spcPct val="15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rPr>
              <a:t>结语：</a:t>
            </a:r>
          </a:p>
          <a:p>
            <a:pPr>
              <a:lnSpc>
                <a:spcPct val="150000"/>
              </a:lnSpc>
            </a:pPr>
            <a:r>
              <a:rPr lang="zh-CN" altLang="en-US" sz="2400" b="1" dirty="0">
                <a:latin typeface="楷体" panose="02010609060101010101" pitchFamily="49" charset="-122"/>
                <a:ea typeface="楷体" panose="02010609060101010101" pitchFamily="49" charset="-122"/>
                <a:cs typeface="楷体" panose="02010609060101010101" pitchFamily="49" charset="-122"/>
              </a:rPr>
              <a:t>    加强党性修养，贵在自觉，重在坚持。强化党性锻炼的过程，就是自我学习、自我革新、自我提高的过程，要静下心来，坚持读书学习，坚持“严”字当头，坚持持之以恒，坚持刻苦磨炼，做一个党性坚强、忠诚老实、勤政为民、干净担当的党员领导干部。不忘初心，永葆童心！</a:t>
            </a:r>
          </a:p>
        </p:txBody>
      </p:sp>
    </p:spTree>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3250" name="Picture 2" descr="C:\Users\HP\AppData\Roaming\Tencent\Users\303028789\QQ\WinTemp\RichOle\U[ICNZ(W`]2F5D%F67UUTW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Lst>
          </a:blip>
          <a:srcRect/>
          <a:stretch>
            <a:fillRect/>
          </a:stretch>
        </p:blipFill>
        <p:spPr bwMode="auto">
          <a:xfrm flipH="1">
            <a:off x="-1797803" y="287297"/>
            <a:ext cx="15312325" cy="5997388"/>
          </a:xfrm>
          <a:prstGeom prst="rect">
            <a:avLst/>
          </a:prstGeom>
          <a:ln>
            <a:noFill/>
          </a:ln>
          <a:effectLst>
            <a:softEdge rad="112500"/>
          </a:effectLst>
        </p:spPr>
      </p:pic>
      <p:sp>
        <p:nvSpPr>
          <p:cNvPr id="13" name="矩形 12"/>
          <p:cNvSpPr/>
          <p:nvPr/>
        </p:nvSpPr>
        <p:spPr>
          <a:xfrm>
            <a:off x="4067626" y="3057130"/>
            <a:ext cx="3994751" cy="1015663"/>
          </a:xfrm>
          <a:prstGeom prst="rect">
            <a:avLst/>
          </a:prstGeom>
          <a:noFill/>
        </p:spPr>
        <p:txBody>
          <a:bodyPr wrap="square" lIns="91440" tIns="45720" rIns="91440" bIns="45720">
            <a:spAutoFit/>
          </a:bodyPr>
          <a:lstStyle/>
          <a:p>
            <a:pPr algn="ctr"/>
            <a:r>
              <a:rPr lang="zh-CN" altLang="en-US" sz="6000" b="1" dirty="0" smtClean="0">
                <a:ln w="18415" cmpd="sng">
                  <a:solidFill>
                    <a:srgbClr val="FFFFFF"/>
                  </a:solidFill>
                  <a:prstDash val="solid"/>
                </a:ln>
                <a:solidFill>
                  <a:srgbClr val="FFFFFF"/>
                </a:solidFill>
                <a:latin typeface="微软雅黑" panose="020B0503020204020204" pitchFamily="34" charset="-122"/>
                <a:ea typeface="微软雅黑" panose="020B0503020204020204" pitchFamily="34" charset="-122"/>
              </a:rPr>
              <a:t>请批评指正！</a:t>
            </a:r>
            <a:endParaRPr lang="zh-CN" altLang="en-US" sz="6000" b="1" cap="none" spc="0" dirty="0">
              <a:ln w="18415" cmpd="sng">
                <a:solidFill>
                  <a:srgbClr val="FFFFFF"/>
                </a:solidFill>
                <a:prstDash val="solid"/>
              </a:ln>
              <a:solidFill>
                <a:srgbClr val="FFFFFF"/>
              </a:solidFill>
              <a:latin typeface="微软雅黑" panose="020B0503020204020204" pitchFamily="34" charset="-122"/>
              <a:ea typeface="微软雅黑" panose="020B0503020204020204" pitchFamily="34" charset="-122"/>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nvCxnSpPr>
        <p:spPr>
          <a:xfrm>
            <a:off x="0" y="937846"/>
            <a:ext cx="12192000" cy="0"/>
          </a:xfrm>
          <a:prstGeom prst="line">
            <a:avLst/>
          </a:prstGeom>
          <a:ln w="28575">
            <a:solidFill>
              <a:srgbClr val="F79F24"/>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334303" y="319026"/>
            <a:ext cx="667657" cy="667657"/>
          </a:xfrm>
          <a:prstGeom prst="rect">
            <a:avLst/>
          </a:prstGeom>
          <a:solidFill>
            <a:srgbClr val="A00B1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一</a:t>
            </a:r>
          </a:p>
        </p:txBody>
      </p:sp>
      <p:sp>
        <p:nvSpPr>
          <p:cNvPr id="25" name="文本框 20"/>
          <p:cNvSpPr txBox="1"/>
          <p:nvPr/>
        </p:nvSpPr>
        <p:spPr>
          <a:xfrm>
            <a:off x="1187154" y="356846"/>
            <a:ext cx="7781795" cy="1076325"/>
          </a:xfrm>
          <a:prstGeom prst="rect">
            <a:avLst/>
          </a:prstGeom>
          <a:noFill/>
        </p:spPr>
        <p:txBody>
          <a:bodyPr wrap="square" rtlCol="0">
            <a:spAutoFit/>
          </a:bodyPr>
          <a:lstStyle>
            <a:defPPr>
              <a:defRPr lang="zh-CN"/>
            </a:defPPr>
            <a:lvl1pPr algn="ctr">
              <a:defRPr sz="3200" b="1">
                <a:solidFill>
                  <a:srgbClr val="A00B1F"/>
                </a:solidFill>
                <a:effectLst>
                  <a:outerShdw blurRad="38100" dist="38100" dir="2700000" algn="tl">
                    <a:srgbClr val="000000">
                      <a:alpha val="43137"/>
                    </a:srgbClr>
                  </a:outerShdw>
                </a:effectLst>
                <a:latin typeface="黑体" panose="02010609060101010101" charset="-122"/>
                <a:ea typeface="黑体" panose="02010609060101010101" charset="-122"/>
              </a:defRPr>
            </a:lvl1pPr>
          </a:lstStyle>
          <a:p>
            <a:pPr algn="l"/>
            <a:r>
              <a:rPr lang="zh-CN" altLang="en-US" dirty="0">
                <a:latin typeface="微软雅黑" panose="020B0503020204020204" pitchFamily="34" charset="-122"/>
                <a:ea typeface="微软雅黑" panose="020B0503020204020204" pitchFamily="34" charset="-122"/>
                <a:sym typeface="+mn-ea"/>
              </a:rPr>
              <a:t>党性内涵及其本质</a:t>
            </a:r>
            <a:endParaRPr lang="zh-CN" altLang="en-US" b="1" dirty="0">
              <a:solidFill>
                <a:srgbClr val="A00B1F"/>
              </a:solidFill>
              <a:latin typeface="微软雅黑" panose="020B0503020204020204" pitchFamily="34" charset="-122"/>
              <a:ea typeface="微软雅黑" panose="020B0503020204020204" pitchFamily="34" charset="-122"/>
            </a:endParaRPr>
          </a:p>
          <a:p>
            <a:pPr algn="l"/>
            <a:endParaRPr lang="zh-CN" altLang="en-US" b="0" dirty="0">
              <a:effectLst/>
              <a:latin typeface="微软雅黑" panose="020B0503020204020204" pitchFamily="34" charset="-122"/>
              <a:ea typeface="微软雅黑" panose="020B0503020204020204" pitchFamily="34" charset="-122"/>
            </a:endParaRPr>
          </a:p>
        </p:txBody>
      </p:sp>
      <p:grpSp>
        <p:nvGrpSpPr>
          <p:cNvPr id="27" name="组合 26"/>
          <p:cNvGrpSpPr/>
          <p:nvPr/>
        </p:nvGrpSpPr>
        <p:grpSpPr>
          <a:xfrm>
            <a:off x="201930" y="1174750"/>
            <a:ext cx="2787015" cy="640561"/>
            <a:chOff x="5802157" y="1985645"/>
            <a:chExt cx="4980567" cy="1001999"/>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7050419" y="2220408"/>
              <a:ext cx="3114982" cy="720143"/>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1.</a:t>
              </a:r>
              <a:r>
                <a:rPr lang="zh-CN" altLang="en-US" sz="2400" b="1" dirty="0">
                  <a:solidFill>
                    <a:schemeClr val="bg1"/>
                  </a:solidFill>
                  <a:latin typeface="微软雅黑" panose="020B0503020204020204" pitchFamily="34" charset="-122"/>
                  <a:ea typeface="微软雅黑" panose="020B0503020204020204" pitchFamily="34" charset="-122"/>
                </a:rPr>
                <a:t>何谓党性</a:t>
              </a: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
        <p:nvSpPr>
          <p:cNvPr id="2" name="文本框 1"/>
          <p:cNvSpPr txBox="1"/>
          <p:nvPr/>
        </p:nvSpPr>
        <p:spPr>
          <a:xfrm>
            <a:off x="563245" y="1651635"/>
            <a:ext cx="10742930" cy="1974215"/>
          </a:xfrm>
          <a:prstGeom prst="rect">
            <a:avLst/>
          </a:prstGeom>
          <a:noFill/>
        </p:spPr>
        <p:txBody>
          <a:bodyPr wrap="square" rtlCol="0">
            <a:spAutoFit/>
          </a:bodyPr>
          <a:lstStyle/>
          <a:p>
            <a:pPr>
              <a:lnSpc>
                <a:spcPct val="170000"/>
              </a:lnSpc>
            </a:pPr>
            <a:r>
              <a:rPr lang="en-US" altLang="zh-CN" sz="2400" b="1" dirty="0">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党性是指一个政党固有的本性和特性，是阶级性最高、最集中的表现。政党在长期政治斗争中，通过具体实践，高度集中地反映并发展了一定阶级的本性和特性而形成了党性。</a:t>
            </a:r>
          </a:p>
        </p:txBody>
      </p:sp>
      <p:grpSp>
        <p:nvGrpSpPr>
          <p:cNvPr id="3" name="组合 2"/>
          <p:cNvGrpSpPr/>
          <p:nvPr/>
        </p:nvGrpSpPr>
        <p:grpSpPr>
          <a:xfrm>
            <a:off x="334010" y="3776980"/>
            <a:ext cx="2787015" cy="633095"/>
            <a:chOff x="5802157" y="1985645"/>
            <a:chExt cx="4980567" cy="1001999"/>
          </a:xfrm>
        </p:grpSpPr>
        <p:sp>
          <p:nvSpPr>
            <p:cNvPr id="4" name="圆角矩形 3"/>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050419" y="2220408"/>
              <a:ext cx="3114982" cy="72863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2.</a:t>
              </a:r>
              <a:r>
                <a:rPr lang="zh-CN" altLang="en-US" sz="2400" b="1" dirty="0">
                  <a:solidFill>
                    <a:schemeClr val="bg1"/>
                  </a:solidFill>
                  <a:latin typeface="微软雅黑" panose="020B0503020204020204" pitchFamily="34" charset="-122"/>
                  <a:ea typeface="微软雅黑" panose="020B0503020204020204" pitchFamily="34" charset="-122"/>
                </a:rPr>
                <a:t>党性本质</a:t>
              </a: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
        <p:nvSpPr>
          <p:cNvPr id="8" name="文本框 7"/>
          <p:cNvSpPr txBox="1"/>
          <p:nvPr/>
        </p:nvSpPr>
        <p:spPr>
          <a:xfrm>
            <a:off x="774700" y="4561840"/>
            <a:ext cx="10445115" cy="1346835"/>
          </a:xfrm>
          <a:prstGeom prst="rect">
            <a:avLst/>
          </a:prstGeom>
          <a:noFill/>
        </p:spPr>
        <p:txBody>
          <a:bodyPr wrap="square" rtlCol="0">
            <a:spAutoFit/>
          </a:bodyPr>
          <a:lstStyle/>
          <a:p>
            <a:pPr>
              <a:lnSpc>
                <a:spcPct val="170000"/>
              </a:lnSpc>
            </a:pPr>
            <a:r>
              <a:rPr lang="en-US" altLang="zh-CN" sz="2400" b="1">
                <a:latin typeface="楷体" panose="02010609060101010101" pitchFamily="49" charset="-122"/>
                <a:ea typeface="楷体" panose="02010609060101010101" pitchFamily="49" charset="-122"/>
                <a:sym typeface="+mn-ea"/>
              </a:rPr>
              <a:t>    </a:t>
            </a:r>
            <a:r>
              <a:rPr lang="zh-CN" altLang="en-US" sz="2400" b="1">
                <a:latin typeface="楷体" panose="02010609060101010101" pitchFamily="49" charset="-122"/>
                <a:ea typeface="楷体" panose="02010609060101010101" pitchFamily="49" charset="-122"/>
                <a:sym typeface="+mn-ea"/>
              </a:rPr>
              <a:t>党性是政党的政治主张和政治活动的本性和特性的最高、最集中的表现。政党要求其党员不断增强党性，使政党的政治目标得以圆满实现。</a:t>
            </a:r>
            <a:endParaRPr lang="zh-CN" altLang="en-US" sz="2400"/>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1475" y="693420"/>
            <a:ext cx="11835765" cy="6059170"/>
          </a:xfrm>
        </p:spPr>
        <p:txBody>
          <a:bodyPr/>
          <a:lstStyle/>
          <a:p>
            <a:pPr marL="0" indent="0">
              <a:lnSpc>
                <a:spcPct val="110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a:t>
            </a:r>
            <a:r>
              <a:rPr lang="en-US" altLang="zh-CN" sz="2400" b="1">
                <a:latin typeface="楷体" panose="02010609060101010101" pitchFamily="49" charset="-122"/>
                <a:ea typeface="楷体" panose="02010609060101010101" pitchFamily="49" charset="-122"/>
                <a:cs typeface="楷体" panose="02010609060101010101" pitchFamily="49" charset="-122"/>
              </a:rPr>
              <a:t>1</a:t>
            </a:r>
            <a:r>
              <a:rPr lang="zh-CN" altLang="en-US" sz="2400" b="1">
                <a:latin typeface="楷体" panose="02010609060101010101" pitchFamily="49" charset="-122"/>
                <a:ea typeface="楷体" panose="02010609060101010101" pitchFamily="49" charset="-122"/>
                <a:cs typeface="楷体" panose="02010609060101010101" pitchFamily="49" charset="-122"/>
              </a:rPr>
              <a:t>）本质：</a:t>
            </a:r>
          </a:p>
          <a:p>
            <a:pPr marL="0" indent="0">
              <a:lnSpc>
                <a:spcPct val="110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   中国共产党是中国工人阶级的先锋队，是中国各族人民利益的忠实代表，是中国社会主义事业的领导核心。"中国共产党员的党性，就是无产者阶级性最高而集中的表现，就是无产阶级利益最高而集中的表现。"中国共产党党性的核心是人民性，也就是全心全意为人民服务。</a:t>
            </a:r>
          </a:p>
          <a:p>
            <a:pPr marL="0" indent="0">
              <a:lnSpc>
                <a:spcPct val="110000"/>
              </a:lnSpc>
              <a:buNone/>
            </a:pPr>
            <a:r>
              <a:rPr lang="en-US" altLang="zh-CN" sz="2400" b="1">
                <a:latin typeface="楷体" panose="02010609060101010101" pitchFamily="49" charset="-122"/>
                <a:ea typeface="楷体" panose="02010609060101010101" pitchFamily="49" charset="-122"/>
                <a:cs typeface="楷体" panose="02010609060101010101" pitchFamily="49" charset="-122"/>
              </a:rPr>
              <a:t>(2)</a:t>
            </a:r>
            <a:r>
              <a:rPr lang="zh-CN" altLang="en-US" sz="2400" b="1">
                <a:latin typeface="楷体" panose="02010609060101010101" pitchFamily="49" charset="-122"/>
                <a:ea typeface="楷体" panose="02010609060101010101" pitchFamily="49" charset="-122"/>
                <a:cs typeface="楷体" panose="02010609060101010101" pitchFamily="49" charset="-122"/>
              </a:rPr>
              <a:t>内涵：</a:t>
            </a:r>
          </a:p>
          <a:p>
            <a:pPr marL="0" indent="0">
              <a:lnSpc>
                <a:spcPct val="110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a:t>
            </a:r>
            <a:r>
              <a:rPr lang="en-US" altLang="zh-CN" sz="2400" b="1">
                <a:latin typeface="楷体" panose="02010609060101010101" pitchFamily="49" charset="-122"/>
                <a:ea typeface="楷体" panose="02010609060101010101" pitchFamily="49" charset="-122"/>
                <a:cs typeface="楷体" panose="02010609060101010101" pitchFamily="49" charset="-122"/>
              </a:rPr>
              <a:t>a</a:t>
            </a:r>
            <a:r>
              <a:rPr lang="zh-CN" altLang="en-US" sz="2400" b="1">
                <a:latin typeface="楷体" panose="02010609060101010101" pitchFamily="49" charset="-122"/>
                <a:ea typeface="楷体" panose="02010609060101010101" pitchFamily="49" charset="-122"/>
                <a:cs typeface="楷体" panose="02010609060101010101" pitchFamily="49" charset="-122"/>
              </a:rPr>
              <a:t>）以马列主义、毛泽东思想、中国特色社会主义理论体系作为自己行动的指南；坚持党的最高纲领，愿意为共产主义奋斗到底；</a:t>
            </a:r>
          </a:p>
          <a:p>
            <a:pPr marL="0" indent="0">
              <a:lnSpc>
                <a:spcPct val="110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a:t>
            </a:r>
            <a:r>
              <a:rPr lang="en-US" altLang="zh-CN" sz="2400" b="1">
                <a:latin typeface="楷体" panose="02010609060101010101" pitchFamily="49" charset="-122"/>
                <a:ea typeface="楷体" panose="02010609060101010101" pitchFamily="49" charset="-122"/>
                <a:cs typeface="楷体" panose="02010609060101010101" pitchFamily="49" charset="-122"/>
              </a:rPr>
              <a:t>b</a:t>
            </a:r>
            <a:r>
              <a:rPr lang="zh-CN" altLang="en-US" sz="2400" b="1">
                <a:latin typeface="楷体" panose="02010609060101010101" pitchFamily="49" charset="-122"/>
                <a:ea typeface="楷体" panose="02010609060101010101" pitchFamily="49" charset="-122"/>
                <a:cs typeface="楷体" panose="02010609060101010101" pitchFamily="49" charset="-122"/>
              </a:rPr>
              <a:t>）大公无私，全心全意为人民服务，密切联系群众，坚持群众路线；</a:t>
            </a:r>
          </a:p>
          <a:p>
            <a:pPr marL="0" indent="0">
              <a:lnSpc>
                <a:spcPct val="110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a:t>
            </a:r>
            <a:r>
              <a:rPr lang="en-US" altLang="zh-CN" sz="2400" b="1">
                <a:latin typeface="楷体" panose="02010609060101010101" pitchFamily="49" charset="-122"/>
                <a:ea typeface="楷体" panose="02010609060101010101" pitchFamily="49" charset="-122"/>
                <a:cs typeface="楷体" panose="02010609060101010101" pitchFamily="49" charset="-122"/>
              </a:rPr>
              <a:t>c</a:t>
            </a:r>
            <a:r>
              <a:rPr lang="zh-CN" altLang="en-US" sz="2400" b="1">
                <a:latin typeface="楷体" panose="02010609060101010101" pitchFamily="49" charset="-122"/>
                <a:ea typeface="楷体" panose="02010609060101010101" pitchFamily="49" charset="-122"/>
                <a:cs typeface="楷体" panose="02010609060101010101" pitchFamily="49" charset="-122"/>
              </a:rPr>
              <a:t>）具有严格的组织性、纪律性，保持思想上政治上行动上的高度一致，维护党的团结和统一；</a:t>
            </a:r>
          </a:p>
          <a:p>
            <a:pPr marL="0" indent="0">
              <a:lnSpc>
                <a:spcPct val="110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a:t>
            </a:r>
            <a:r>
              <a:rPr lang="en-US" altLang="zh-CN" sz="2400" b="1">
                <a:latin typeface="楷体" panose="02010609060101010101" pitchFamily="49" charset="-122"/>
                <a:ea typeface="楷体" panose="02010609060101010101" pitchFamily="49" charset="-122"/>
                <a:cs typeface="楷体" panose="02010609060101010101" pitchFamily="49" charset="-122"/>
              </a:rPr>
              <a:t>d</a:t>
            </a:r>
            <a:r>
              <a:rPr lang="zh-CN" altLang="en-US" sz="2400" b="1">
                <a:latin typeface="楷体" panose="02010609060101010101" pitchFamily="49" charset="-122"/>
                <a:ea typeface="楷体" panose="02010609060101010101" pitchFamily="49" charset="-122"/>
                <a:cs typeface="楷体" panose="02010609060101010101" pitchFamily="49" charset="-122"/>
              </a:rPr>
              <a:t>）认真开展批评与自我批评，勇于承认和改正自己的缺点和错误。           </a:t>
            </a:r>
          </a:p>
          <a:p>
            <a:pPr marL="0" indent="0">
              <a:lnSpc>
                <a:spcPct val="110000"/>
              </a:lnSpc>
              <a:buNone/>
            </a:pPr>
            <a:r>
              <a:rPr lang="zh-CN" altLang="en-US" sz="2400" b="1">
                <a:latin typeface="楷体" panose="02010609060101010101" pitchFamily="49" charset="-122"/>
                <a:ea typeface="楷体" panose="02010609060101010101" pitchFamily="49" charset="-122"/>
                <a:cs typeface="楷体" panose="02010609060101010101" pitchFamily="49" charset="-122"/>
              </a:rPr>
              <a:t>                                                          </a:t>
            </a:r>
            <a:r>
              <a:rPr lang="en-US" altLang="zh-CN" sz="2400" b="1">
                <a:latin typeface="楷体" panose="02010609060101010101" pitchFamily="49" charset="-122"/>
                <a:ea typeface="楷体" panose="02010609060101010101" pitchFamily="49" charset="-122"/>
                <a:cs typeface="楷体" panose="02010609060101010101" pitchFamily="49" charset="-122"/>
              </a:rPr>
              <a:t>——</a:t>
            </a:r>
            <a:r>
              <a:rPr lang="zh-CN" altLang="en-US" sz="2400" b="1">
                <a:latin typeface="楷体" panose="02010609060101010101" pitchFamily="49" charset="-122"/>
                <a:ea typeface="楷体" panose="02010609060101010101" pitchFamily="49" charset="-122"/>
                <a:cs typeface="楷体" panose="02010609060101010101" pitchFamily="49" charset="-122"/>
              </a:rPr>
              <a:t>刘少奇</a:t>
            </a:r>
          </a:p>
        </p:txBody>
      </p:sp>
      <p:grpSp>
        <p:nvGrpSpPr>
          <p:cNvPr id="27" name="组合 26"/>
          <p:cNvGrpSpPr/>
          <p:nvPr/>
        </p:nvGrpSpPr>
        <p:grpSpPr>
          <a:xfrm>
            <a:off x="440055" y="81280"/>
            <a:ext cx="6238240" cy="562056"/>
            <a:chOff x="5802157" y="1985645"/>
            <a:chExt cx="4980567" cy="1001999"/>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7028619" y="2118525"/>
              <a:ext cx="3114982" cy="820728"/>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3</a:t>
              </a:r>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中国共产党党性及其内涵</a:t>
              </a: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14325" y="714375"/>
            <a:ext cx="10515600" cy="5064760"/>
          </a:xfrm>
        </p:spPr>
        <p:txBody>
          <a:bodyPr/>
          <a:lstStyle/>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《中国共产党党章》是中国共产党的本质属性高度概括。</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1</a:t>
            </a:r>
            <a:r>
              <a:rPr lang="zh-CN" altLang="en-US" sz="2000" b="1">
                <a:latin typeface="楷体" panose="02010609060101010101" pitchFamily="49" charset="-122"/>
                <a:ea typeface="楷体" panose="02010609060101010101" pitchFamily="49" charset="-122"/>
                <a:cs typeface="楷体" panose="02010609060101010101" pitchFamily="49" charset="-122"/>
              </a:rPr>
              <a:t>）党的性质：“两个先锋队”和“三个代表”。中国共产党是中国工人阶级的先锋队，同时是中国人民和中华民族的先锋队，是中国特色社会主义事业的领导核心，代表中国先进生产力的发展要求，代表中国先进文化的前进方向，代表中国最广大人民的根本利益。</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2</a:t>
            </a:r>
            <a:r>
              <a:rPr lang="zh-CN" altLang="en-US" sz="2000" b="1">
                <a:latin typeface="楷体" panose="02010609060101010101" pitchFamily="49" charset="-122"/>
                <a:ea typeface="楷体" panose="02010609060101010101" pitchFamily="49" charset="-122"/>
                <a:cs typeface="楷体" panose="02010609060101010101" pitchFamily="49" charset="-122"/>
              </a:rPr>
              <a:t>）党的宗旨：为人民服务。</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3</a:t>
            </a:r>
            <a:r>
              <a:rPr lang="zh-CN" altLang="en-US" sz="2000" b="1">
                <a:latin typeface="楷体" panose="02010609060101010101" pitchFamily="49" charset="-122"/>
                <a:ea typeface="楷体" panose="02010609060101010101" pitchFamily="49" charset="-122"/>
                <a:cs typeface="楷体" panose="02010609060101010101" pitchFamily="49" charset="-122"/>
              </a:rPr>
              <a:t>）党的理想：共产主义。</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4</a:t>
            </a:r>
            <a:r>
              <a:rPr lang="zh-CN" altLang="en-US" sz="2000" b="1">
                <a:latin typeface="楷体" panose="02010609060101010101" pitchFamily="49" charset="-122"/>
                <a:ea typeface="楷体" panose="02010609060101010101" pitchFamily="49" charset="-122"/>
                <a:cs typeface="楷体" panose="02010609060101010101" pitchFamily="49" charset="-122"/>
              </a:rPr>
              <a:t>）党的信仰：马克思主义。</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党章集中回答了：</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1</a:t>
            </a:r>
            <a:r>
              <a:rPr lang="zh-CN" altLang="en-US" sz="2000" b="1">
                <a:latin typeface="楷体" panose="02010609060101010101" pitchFamily="49" charset="-122"/>
                <a:ea typeface="楷体" panose="02010609060101010101" pitchFamily="49" charset="-122"/>
                <a:cs typeface="楷体" panose="02010609060101010101" pitchFamily="49" charset="-122"/>
              </a:rPr>
              <a:t>）为谁执政？人民，宗旨是为人民服务；</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2</a:t>
            </a:r>
            <a:r>
              <a:rPr lang="zh-CN" altLang="en-US" sz="2000" b="1">
                <a:latin typeface="楷体" panose="02010609060101010101" pitchFamily="49" charset="-122"/>
                <a:ea typeface="楷体" panose="02010609060101010101" pitchFamily="49" charset="-122"/>
                <a:cs typeface="楷体" panose="02010609060101010101" pitchFamily="49" charset="-122"/>
              </a:rPr>
              <a:t>）如何执政？以马克思主义为指导思想，当好“两个先锋队”和“三个代表”；</a:t>
            </a:r>
          </a:p>
          <a:p>
            <a:pPr>
              <a:lnSpc>
                <a:spcPct val="110000"/>
              </a:lnSpc>
            </a:pPr>
            <a:r>
              <a:rPr lang="zh-CN" altLang="en-US" sz="2000" b="1">
                <a:latin typeface="楷体" panose="02010609060101010101" pitchFamily="49" charset="-122"/>
                <a:ea typeface="楷体" panose="02010609060101010101" pitchFamily="49" charset="-122"/>
                <a:cs typeface="楷体" panose="02010609060101010101" pitchFamily="49" charset="-122"/>
              </a:rPr>
              <a:t>（</a:t>
            </a:r>
            <a:r>
              <a:rPr lang="en-US" altLang="zh-CN" sz="2000" b="1">
                <a:latin typeface="楷体" panose="02010609060101010101" pitchFamily="49" charset="-122"/>
                <a:ea typeface="楷体" panose="02010609060101010101" pitchFamily="49" charset="-122"/>
                <a:cs typeface="楷体" panose="02010609060101010101" pitchFamily="49" charset="-122"/>
              </a:rPr>
              <a:t>3</a:t>
            </a:r>
            <a:r>
              <a:rPr lang="zh-CN" altLang="en-US" sz="2000" b="1">
                <a:latin typeface="楷体" panose="02010609060101010101" pitchFamily="49" charset="-122"/>
                <a:ea typeface="楷体" panose="02010609060101010101" pitchFamily="49" charset="-122"/>
                <a:cs typeface="楷体" panose="02010609060101010101" pitchFamily="49" charset="-122"/>
              </a:rPr>
              <a:t>）把人民带到哪里去？党的最高理想和最终目标是实现共产主义。</a:t>
            </a:r>
          </a:p>
          <a:p>
            <a:endParaRPr lang="zh-CN" altLang="en-US" sz="2000" b="1">
              <a:latin typeface="楷体" panose="02010609060101010101" pitchFamily="49" charset="-122"/>
              <a:ea typeface="楷体" panose="02010609060101010101" pitchFamily="49" charset="-122"/>
              <a:cs typeface="楷体" panose="02010609060101010101" pitchFamily="49" charset="-122"/>
            </a:endParaRPr>
          </a:p>
        </p:txBody>
      </p:sp>
      <p:grpSp>
        <p:nvGrpSpPr>
          <p:cNvPr id="27" name="组合 26"/>
          <p:cNvGrpSpPr/>
          <p:nvPr/>
        </p:nvGrpSpPr>
        <p:grpSpPr>
          <a:xfrm>
            <a:off x="440055" y="81280"/>
            <a:ext cx="8289290" cy="528955"/>
            <a:chOff x="5802157" y="1985645"/>
            <a:chExt cx="4980567" cy="1027261"/>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7028794" y="2118831"/>
              <a:ext cx="3494485" cy="89407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4</a:t>
              </a:r>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中国共产党党章</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组织党性具体体现</a:t>
              </a: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23875" y="822960"/>
            <a:ext cx="11599545" cy="5850890"/>
          </a:xfrm>
        </p:spPr>
        <p:txBody>
          <a:bodyPr/>
          <a:lstStyle/>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）铭记入党誓词就是铭记党员党性。</a:t>
            </a:r>
          </a:p>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   “我志愿加入中国共产党，拥护党的纲领，遵守党的章程，履行党员义务，执行党的决定，严守党的纪律，保守党的秘密，对党忠诚，积极工作，为共产主义奋斗终身，随时准备为党和人民牺牲一切，永不叛党。”</a:t>
            </a:r>
          </a:p>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）党员个体党性具体：</a:t>
            </a:r>
          </a:p>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a</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）坚定理想信念；（</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b</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）旗帜鲜明讲政治；（</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c</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）做人优秀做事模范。</a:t>
            </a:r>
          </a:p>
          <a:p>
            <a:pPr marL="0" indent="0">
              <a:lnSpc>
                <a:spcPct val="110000"/>
              </a:lnSpc>
              <a:buNone/>
            </a:pP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(3)</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入党誓词集中回答了：</a:t>
            </a:r>
          </a:p>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a</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）党员怎么当？</a:t>
            </a:r>
          </a:p>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b</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）党员怎么干？</a:t>
            </a:r>
          </a:p>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c</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）党员必须是什么样子？</a:t>
            </a:r>
          </a:p>
          <a:p>
            <a:pPr marL="0" indent="0">
              <a:lnSpc>
                <a:spcPct val="110000"/>
              </a:lnSpc>
              <a:buNone/>
            </a:pP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d</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）怎样去做怎样的党员？</a:t>
            </a:r>
          </a:p>
          <a:p>
            <a:pPr marL="0" indent="0">
              <a:buNone/>
            </a:pP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p:txBody>
      </p:sp>
      <p:grpSp>
        <p:nvGrpSpPr>
          <p:cNvPr id="27" name="组合 26"/>
          <p:cNvGrpSpPr/>
          <p:nvPr/>
        </p:nvGrpSpPr>
        <p:grpSpPr>
          <a:xfrm>
            <a:off x="440055" y="81280"/>
            <a:ext cx="8687435" cy="667881"/>
            <a:chOff x="5802157" y="1985645"/>
            <a:chExt cx="4980567" cy="1001999"/>
          </a:xfrm>
        </p:grpSpPr>
        <p:sp>
          <p:nvSpPr>
            <p:cNvPr id="28" name="圆角矩形 27"/>
            <p:cNvSpPr/>
            <p:nvPr/>
          </p:nvSpPr>
          <p:spPr>
            <a:xfrm>
              <a:off x="5802157" y="1985645"/>
              <a:ext cx="4980567" cy="1001999"/>
            </a:xfrm>
            <a:prstGeom prst="roundRect">
              <a:avLst>
                <a:gd name="adj" fmla="val 9439"/>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5960593" y="2130499"/>
              <a:ext cx="751438" cy="751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7028619" y="2118525"/>
              <a:ext cx="3114982" cy="690685"/>
            </a:xfrm>
            <a:prstGeom prst="rect">
              <a:avLst/>
            </a:prstGeom>
          </p:spPr>
          <p:txBody>
            <a:bodyPr wrap="square">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5</a:t>
              </a:r>
              <a:r>
                <a:rPr lang="en-US" altLang="zh-CN" sz="2400" b="1" dirty="0" smtClean="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入党誓词</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个体党员党性具体体现</a:t>
              </a:r>
            </a:p>
          </p:txBody>
        </p:sp>
        <p:pic>
          <p:nvPicPr>
            <p:cNvPr id="47" name="图片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743" y="2275385"/>
              <a:ext cx="507138" cy="507138"/>
            </a:xfrm>
            <a:prstGeom prst="rect">
              <a:avLst/>
            </a:prstGeom>
          </p:spPr>
        </p:pic>
      </p:gr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nvCxnSpPr>
        <p:spPr>
          <a:xfrm>
            <a:off x="0" y="937846"/>
            <a:ext cx="12192000" cy="0"/>
          </a:xfrm>
          <a:prstGeom prst="line">
            <a:avLst/>
          </a:prstGeom>
          <a:ln w="28575">
            <a:solidFill>
              <a:srgbClr val="F79F24"/>
            </a:solidFill>
          </a:ln>
        </p:spPr>
        <p:style>
          <a:lnRef idx="1">
            <a:schemeClr val="accent1"/>
          </a:lnRef>
          <a:fillRef idx="0">
            <a:schemeClr val="accent1"/>
          </a:fillRef>
          <a:effectRef idx="0">
            <a:schemeClr val="accent1"/>
          </a:effectRef>
          <a:fontRef idx="minor">
            <a:schemeClr val="tx1"/>
          </a:fontRef>
        </p:style>
      </p:cxnSp>
      <p:grpSp>
        <p:nvGrpSpPr>
          <p:cNvPr id="3" name="组合 27"/>
          <p:cNvGrpSpPr/>
          <p:nvPr/>
        </p:nvGrpSpPr>
        <p:grpSpPr>
          <a:xfrm>
            <a:off x="3891915" y="3674110"/>
            <a:ext cx="4536440" cy="836930"/>
            <a:chOff x="1443329" y="4563113"/>
            <a:chExt cx="2360401" cy="1047181"/>
          </a:xfrm>
        </p:grpSpPr>
        <p:sp>
          <p:nvSpPr>
            <p:cNvPr id="29" name="TextBox 2"/>
            <p:cNvSpPr txBox="1"/>
            <p:nvPr/>
          </p:nvSpPr>
          <p:spPr>
            <a:xfrm>
              <a:off x="1443329" y="4563113"/>
              <a:ext cx="480053" cy="807235"/>
            </a:xfrm>
            <a:prstGeom prst="rect">
              <a:avLst/>
            </a:prstGeom>
            <a:noFill/>
          </p:spPr>
          <p:txBody>
            <a:bodyPr wrap="square" rtlCol="0">
              <a:spAutoFit/>
            </a:bodyPr>
            <a:lstStyle/>
            <a:p>
              <a:pPr algn="ctr"/>
              <a:r>
                <a:rPr lang="en-US" altLang="zh-CN" sz="3600" b="1" dirty="0">
                  <a:solidFill>
                    <a:schemeClr val="accent2">
                      <a:lumMod val="75000"/>
                    </a:schemeClr>
                  </a:solidFill>
                </a:rPr>
                <a:t>2</a:t>
              </a:r>
              <a:endParaRPr lang="zh-CN" altLang="en-US" sz="3600" b="1" dirty="0">
                <a:solidFill>
                  <a:schemeClr val="accent2">
                    <a:lumMod val="75000"/>
                  </a:schemeClr>
                </a:solidFill>
              </a:endParaRPr>
            </a:p>
          </p:txBody>
        </p:sp>
        <p:cxnSp>
          <p:nvCxnSpPr>
            <p:cNvPr id="30" name="直接连接符 29"/>
            <p:cNvCxnSpPr/>
            <p:nvPr/>
          </p:nvCxnSpPr>
          <p:spPr>
            <a:xfrm flipV="1">
              <a:off x="1549247" y="4727090"/>
              <a:ext cx="713220" cy="703292"/>
            </a:xfrm>
            <a:prstGeom prst="line">
              <a:avLst/>
            </a:prstGeom>
            <a:ln w="38100">
              <a:solidFill>
                <a:srgbClr val="F79F24"/>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剪去单角的矩形 30"/>
            <p:cNvSpPr/>
            <p:nvPr/>
          </p:nvSpPr>
          <p:spPr>
            <a:xfrm flipH="1">
              <a:off x="1781072" y="4841333"/>
              <a:ext cx="1967001" cy="768961"/>
            </a:xfrm>
            <a:prstGeom prst="snip1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2" name="TextBox 9"/>
            <p:cNvSpPr txBox="1"/>
            <p:nvPr/>
          </p:nvSpPr>
          <p:spPr>
            <a:xfrm>
              <a:off x="1848178" y="5009076"/>
              <a:ext cx="1955552" cy="423481"/>
            </a:xfrm>
            <a:prstGeom prst="rect">
              <a:avLst/>
            </a:prstGeom>
            <a:noFill/>
          </p:spPr>
          <p:txBody>
            <a:bodyPr wrap="square" lIns="0" tIns="0" rIns="0" bIns="0" rtlCol="0">
              <a:spAutoFit/>
            </a:bodyPr>
            <a:lstStyle/>
            <a:p>
              <a:pPr algn="ctr">
                <a:lnSpc>
                  <a:spcPct val="110000"/>
                </a:lnSpc>
              </a:pPr>
              <a:r>
                <a:rPr lang="zh-CN" altLang="en-US" sz="2000" b="1" dirty="0">
                  <a:solidFill>
                    <a:srgbClr val="FFFFFF"/>
                  </a:solidFill>
                  <a:latin typeface="微软雅黑" panose="020B0503020204020204" pitchFamily="34" charset="-122"/>
                  <a:ea typeface="微软雅黑" panose="020B0503020204020204" pitchFamily="34" charset="-122"/>
                </a:rPr>
                <a:t>中国共产党的党性认识</a:t>
              </a:r>
            </a:p>
          </p:txBody>
        </p:sp>
      </p:grpSp>
      <p:grpSp>
        <p:nvGrpSpPr>
          <p:cNvPr id="9" name="组合 38"/>
          <p:cNvGrpSpPr/>
          <p:nvPr/>
        </p:nvGrpSpPr>
        <p:grpSpPr>
          <a:xfrm>
            <a:off x="3763645" y="779780"/>
            <a:ext cx="4664710" cy="828675"/>
            <a:chOff x="1443329" y="4563113"/>
            <a:chExt cx="2335283" cy="1094328"/>
          </a:xfrm>
        </p:grpSpPr>
        <p:sp>
          <p:nvSpPr>
            <p:cNvPr id="40" name="TextBox 2"/>
            <p:cNvSpPr txBox="1"/>
            <p:nvPr/>
          </p:nvSpPr>
          <p:spPr>
            <a:xfrm>
              <a:off x="1443329" y="4563113"/>
              <a:ext cx="480053" cy="851983"/>
            </a:xfrm>
            <a:prstGeom prst="rect">
              <a:avLst/>
            </a:prstGeom>
            <a:noFill/>
          </p:spPr>
          <p:txBody>
            <a:bodyPr wrap="square" rtlCol="0">
              <a:spAutoFit/>
            </a:bodyPr>
            <a:lstStyle/>
            <a:p>
              <a:pPr algn="ctr"/>
              <a:r>
                <a:rPr lang="en-US" altLang="zh-CN" sz="3600" b="1" dirty="0">
                  <a:solidFill>
                    <a:srgbClr val="FF0000"/>
                  </a:solidFill>
                </a:rPr>
                <a:t>1</a:t>
              </a:r>
              <a:endParaRPr lang="zh-CN" altLang="en-US" sz="3600" b="1" dirty="0">
                <a:solidFill>
                  <a:srgbClr val="FF0000"/>
                </a:solidFill>
              </a:endParaRPr>
            </a:p>
          </p:txBody>
        </p:sp>
        <p:cxnSp>
          <p:nvCxnSpPr>
            <p:cNvPr id="41" name="直接连接符 40"/>
            <p:cNvCxnSpPr/>
            <p:nvPr/>
          </p:nvCxnSpPr>
          <p:spPr>
            <a:xfrm flipV="1">
              <a:off x="1549247" y="4727090"/>
              <a:ext cx="713220" cy="703292"/>
            </a:xfrm>
            <a:prstGeom prst="line">
              <a:avLst/>
            </a:prstGeom>
            <a:ln w="38100">
              <a:solidFill>
                <a:srgbClr val="F12D2D"/>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剪去单角的矩形 41"/>
            <p:cNvSpPr/>
            <p:nvPr/>
          </p:nvSpPr>
          <p:spPr>
            <a:xfrm flipH="1">
              <a:off x="1711344" y="4943048"/>
              <a:ext cx="1966891" cy="714393"/>
            </a:xfrm>
            <a:prstGeom prst="snip1Rect">
              <a:avLst>
                <a:gd name="adj" fmla="val 50000"/>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43" name="TextBox 9"/>
            <p:cNvSpPr txBox="1"/>
            <p:nvPr/>
          </p:nvSpPr>
          <p:spPr>
            <a:xfrm>
              <a:off x="1636992" y="5076204"/>
              <a:ext cx="2141620" cy="446955"/>
            </a:xfrm>
            <a:prstGeom prst="rect">
              <a:avLst/>
            </a:prstGeom>
            <a:noFill/>
          </p:spPr>
          <p:txBody>
            <a:bodyPr wrap="square" lIns="0" tIns="0" rIns="0" bIns="0" rtlCol="0">
              <a:spAutoFit/>
            </a:bodyPr>
            <a:lstStyle/>
            <a:p>
              <a:pPr algn="ctr">
                <a:lnSpc>
                  <a:spcPct val="110000"/>
                </a:lnSpc>
              </a:pPr>
              <a:r>
                <a:rPr lang="zh-CN" altLang="en-US" sz="2000" b="1" dirty="0">
                  <a:solidFill>
                    <a:srgbClr val="FFFFFF"/>
                  </a:solidFill>
                  <a:latin typeface="微软雅黑" panose="020B0503020204020204" pitchFamily="34" charset="-122"/>
                  <a:ea typeface="微软雅黑" panose="020B0503020204020204" pitchFamily="34" charset="-122"/>
                </a:rPr>
                <a:t>马克思主义经典作家的党性认识</a:t>
              </a:r>
            </a:p>
          </p:txBody>
        </p:sp>
      </p:grpSp>
      <p:sp>
        <p:nvSpPr>
          <p:cNvPr id="33" name="矩形 32"/>
          <p:cNvSpPr/>
          <p:nvPr/>
        </p:nvSpPr>
        <p:spPr>
          <a:xfrm>
            <a:off x="403736" y="1"/>
            <a:ext cx="667657" cy="912100"/>
          </a:xfrm>
          <a:prstGeom prst="rect">
            <a:avLst/>
          </a:prstGeom>
          <a:solidFill>
            <a:srgbClr val="A00B1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二</a:t>
            </a:r>
          </a:p>
        </p:txBody>
      </p:sp>
      <p:sp>
        <p:nvSpPr>
          <p:cNvPr id="2" name="文本框 1"/>
          <p:cNvSpPr txBox="1"/>
          <p:nvPr/>
        </p:nvSpPr>
        <p:spPr>
          <a:xfrm>
            <a:off x="1000125" y="180340"/>
            <a:ext cx="10861040" cy="1076325"/>
          </a:xfrm>
          <a:prstGeom prst="rect">
            <a:avLst/>
          </a:prstGeom>
          <a:noFill/>
        </p:spPr>
        <p:txBody>
          <a:bodyPr wrap="square" rtlCol="0">
            <a:spAutoFit/>
          </a:bodyPr>
          <a:lstStyle/>
          <a:p>
            <a:pPr algn="ctr"/>
            <a:r>
              <a:rPr lang="zh-CN" altLang="en-US" sz="3200" dirty="0">
                <a:solidFill>
                  <a:srgbClr val="C00000"/>
                </a:solidFill>
                <a:effectLst/>
                <a:latin typeface="微软雅黑" panose="020B0503020204020204" pitchFamily="34" charset="-122"/>
                <a:ea typeface="微软雅黑" panose="020B0503020204020204" pitchFamily="34" charset="-122"/>
                <a:sym typeface="+mn-ea"/>
              </a:rPr>
              <a:t>马克思主义经典作家和中国共产党的党性修养建设历程</a:t>
            </a:r>
            <a:endParaRPr lang="zh-CN" altLang="en-US" sz="3200" dirty="0">
              <a:effectLst/>
              <a:latin typeface="微软雅黑" panose="020B0503020204020204" pitchFamily="34" charset="-122"/>
              <a:ea typeface="微软雅黑" panose="020B0503020204020204" pitchFamily="34" charset="-122"/>
            </a:endParaRPr>
          </a:p>
          <a:p>
            <a:pPr algn="ctr"/>
            <a:endParaRPr lang="zh-CN" altLang="en-US" sz="3200" b="1" dirty="0">
              <a:solidFill>
                <a:srgbClr val="A00B1F"/>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4298950" y="1608455"/>
            <a:ext cx="1994535" cy="1975485"/>
          </a:xfrm>
          <a:prstGeom prst="rect">
            <a:avLst/>
          </a:prstGeom>
        </p:spPr>
      </p:pic>
      <p:pic>
        <p:nvPicPr>
          <p:cNvPr id="7" name="图片 6"/>
          <p:cNvPicPr>
            <a:picLocks noChangeAspect="1"/>
          </p:cNvPicPr>
          <p:nvPr/>
        </p:nvPicPr>
        <p:blipFill>
          <a:blip r:embed="rId3"/>
          <a:stretch>
            <a:fillRect/>
          </a:stretch>
        </p:blipFill>
        <p:spPr>
          <a:xfrm>
            <a:off x="6293485" y="1608455"/>
            <a:ext cx="1934210" cy="1975485"/>
          </a:xfrm>
          <a:prstGeom prst="rect">
            <a:avLst/>
          </a:prstGeom>
        </p:spPr>
      </p:pic>
      <p:pic>
        <p:nvPicPr>
          <p:cNvPr id="8" name="图片 7"/>
          <p:cNvPicPr>
            <a:picLocks noChangeAspect="1"/>
          </p:cNvPicPr>
          <p:nvPr/>
        </p:nvPicPr>
        <p:blipFill>
          <a:blip r:embed="rId4"/>
          <a:stretch>
            <a:fillRect/>
          </a:stretch>
        </p:blipFill>
        <p:spPr>
          <a:xfrm>
            <a:off x="806450" y="4601210"/>
            <a:ext cx="1569720" cy="1975485"/>
          </a:xfrm>
          <a:prstGeom prst="rect">
            <a:avLst/>
          </a:prstGeom>
        </p:spPr>
      </p:pic>
      <p:pic>
        <p:nvPicPr>
          <p:cNvPr id="11" name="图片 10"/>
          <p:cNvPicPr>
            <a:picLocks noChangeAspect="1"/>
          </p:cNvPicPr>
          <p:nvPr/>
        </p:nvPicPr>
        <p:blipFill>
          <a:blip r:embed="rId5"/>
          <a:stretch>
            <a:fillRect/>
          </a:stretch>
        </p:blipFill>
        <p:spPr>
          <a:xfrm>
            <a:off x="2376170" y="4600575"/>
            <a:ext cx="1478915" cy="1976120"/>
          </a:xfrm>
          <a:prstGeom prst="rect">
            <a:avLst/>
          </a:prstGeom>
        </p:spPr>
      </p:pic>
      <p:pic>
        <p:nvPicPr>
          <p:cNvPr id="12" name="图片 11"/>
          <p:cNvPicPr>
            <a:picLocks noChangeAspect="1"/>
          </p:cNvPicPr>
          <p:nvPr/>
        </p:nvPicPr>
        <p:blipFill>
          <a:blip r:embed="rId6"/>
          <a:stretch>
            <a:fillRect/>
          </a:stretch>
        </p:blipFill>
        <p:spPr>
          <a:xfrm>
            <a:off x="5255260" y="4601210"/>
            <a:ext cx="1483995" cy="1976120"/>
          </a:xfrm>
          <a:prstGeom prst="rect">
            <a:avLst/>
          </a:prstGeom>
        </p:spPr>
      </p:pic>
      <p:pic>
        <p:nvPicPr>
          <p:cNvPr id="13" name="图片 12"/>
          <p:cNvPicPr>
            <a:picLocks noChangeAspect="1"/>
          </p:cNvPicPr>
          <p:nvPr/>
        </p:nvPicPr>
        <p:blipFill>
          <a:blip r:embed="rId7"/>
          <a:stretch>
            <a:fillRect/>
          </a:stretch>
        </p:blipFill>
        <p:spPr>
          <a:xfrm>
            <a:off x="6739255" y="4601210"/>
            <a:ext cx="1487170" cy="2007870"/>
          </a:xfrm>
          <a:prstGeom prst="rect">
            <a:avLst/>
          </a:prstGeom>
        </p:spPr>
      </p:pic>
      <p:pic>
        <p:nvPicPr>
          <p:cNvPr id="14" name="图片 13"/>
          <p:cNvPicPr>
            <a:picLocks noChangeAspect="1"/>
          </p:cNvPicPr>
          <p:nvPr/>
        </p:nvPicPr>
        <p:blipFill>
          <a:blip r:embed="rId8"/>
          <a:stretch>
            <a:fillRect/>
          </a:stretch>
        </p:blipFill>
        <p:spPr>
          <a:xfrm>
            <a:off x="8226425" y="4569460"/>
            <a:ext cx="1564640" cy="2005965"/>
          </a:xfrm>
          <a:prstGeom prst="rect">
            <a:avLst/>
          </a:prstGeom>
        </p:spPr>
      </p:pic>
      <p:pic>
        <p:nvPicPr>
          <p:cNvPr id="15" name="图片 14"/>
          <p:cNvPicPr>
            <a:picLocks noChangeAspect="1"/>
          </p:cNvPicPr>
          <p:nvPr/>
        </p:nvPicPr>
        <p:blipFill>
          <a:blip r:embed="rId9"/>
          <a:stretch>
            <a:fillRect/>
          </a:stretch>
        </p:blipFill>
        <p:spPr>
          <a:xfrm>
            <a:off x="9791065" y="4600575"/>
            <a:ext cx="1571625" cy="1974850"/>
          </a:xfrm>
          <a:prstGeom prst="rect">
            <a:avLst/>
          </a:prstGeom>
        </p:spPr>
      </p:pic>
      <p:pic>
        <p:nvPicPr>
          <p:cNvPr id="16" name="图片 15"/>
          <p:cNvPicPr>
            <a:picLocks noChangeAspect="1"/>
          </p:cNvPicPr>
          <p:nvPr/>
        </p:nvPicPr>
        <p:blipFill>
          <a:blip r:embed="rId10"/>
          <a:stretch>
            <a:fillRect/>
          </a:stretch>
        </p:blipFill>
        <p:spPr>
          <a:xfrm>
            <a:off x="3767455" y="4607560"/>
            <a:ext cx="1487805" cy="2001520"/>
          </a:xfrm>
          <a:prstGeom prst="rect">
            <a:avLst/>
          </a:prstGeom>
        </p:spPr>
      </p:pic>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连接符 35"/>
          <p:cNvCxnSpPr/>
          <p:nvPr/>
        </p:nvCxnSpPr>
        <p:spPr>
          <a:xfrm>
            <a:off x="0" y="937846"/>
            <a:ext cx="12192000" cy="0"/>
          </a:xfrm>
          <a:prstGeom prst="line">
            <a:avLst/>
          </a:prstGeom>
          <a:ln w="28575">
            <a:solidFill>
              <a:srgbClr val="F79F24"/>
            </a:solidFill>
          </a:ln>
        </p:spPr>
        <p:style>
          <a:lnRef idx="1">
            <a:schemeClr val="accent1"/>
          </a:lnRef>
          <a:fillRef idx="0">
            <a:schemeClr val="accent1"/>
          </a:fillRef>
          <a:effectRef idx="0">
            <a:schemeClr val="accent1"/>
          </a:effectRef>
          <a:fontRef idx="minor">
            <a:schemeClr val="tx1"/>
          </a:fontRef>
        </p:style>
      </p:cxnSp>
      <p:sp>
        <p:nvSpPr>
          <p:cNvPr id="8" name="等腰三角形 7"/>
          <p:cNvSpPr/>
          <p:nvPr/>
        </p:nvSpPr>
        <p:spPr>
          <a:xfrm>
            <a:off x="646670" y="249196"/>
            <a:ext cx="222422" cy="184935"/>
          </a:xfrm>
          <a:prstGeom prst="triangle">
            <a:avLst/>
          </a:prstGeom>
          <a:solidFill>
            <a:srgbClr val="7C0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988374" y="1057400"/>
            <a:ext cx="3343179" cy="460375"/>
          </a:xfrm>
          <a:prstGeom prst="rect">
            <a:avLst/>
          </a:prstGeom>
        </p:spPr>
        <p:txBody>
          <a:bodyPr wrap="square">
            <a:spAutoFit/>
          </a:bodyPr>
          <a:lstStyle/>
          <a:p>
            <a:pPr algn="ctr"/>
            <a:r>
              <a:rPr lang="zh-CN" altLang="en-US" sz="2400" dirty="0">
                <a:solidFill>
                  <a:srgbClr val="7C064D"/>
                </a:solidFill>
                <a:latin typeface="微软雅黑" panose="020B0503020204020204" pitchFamily="34" charset="-122"/>
                <a:ea typeface="微软雅黑" panose="020B0503020204020204" pitchFamily="34" charset="-122"/>
              </a:rPr>
              <a:t>马克思主义</a:t>
            </a:r>
          </a:p>
        </p:txBody>
      </p:sp>
      <p:sp>
        <p:nvSpPr>
          <p:cNvPr id="39" name="矩形 38"/>
          <p:cNvSpPr/>
          <p:nvPr/>
        </p:nvSpPr>
        <p:spPr>
          <a:xfrm>
            <a:off x="3632835" y="1517650"/>
            <a:ext cx="8461375" cy="1691640"/>
          </a:xfrm>
          <a:prstGeom prst="rect">
            <a:avLst/>
          </a:prstGeom>
        </p:spPr>
        <p:txBody>
          <a:bodyPr wrap="square">
            <a:spAutoFit/>
          </a:bodyPr>
          <a:lstStyle/>
          <a:p>
            <a:pPr>
              <a:lnSpc>
                <a:spcPct val="130000"/>
              </a:lnSpc>
            </a:pPr>
            <a:r>
              <a:rPr lang="zh-CN" altLang="en-US" sz="2000" b="1" dirty="0">
                <a:latin typeface="楷体" panose="02010609060101010101" pitchFamily="49" charset="-122"/>
                <a:ea typeface="楷体" panose="02010609060101010101" pitchFamily="49" charset="-122"/>
              </a:rPr>
              <a:t>马克思、恩格斯在《共产党宣言》中指出，共产党同其他无产阶级政党不同的特性表现为“一方面，在各国无产者的斗争中，共产党人强调和坚持整个无产阶级的不分民族的共同利益；另一方面，在无产阶级和资产阶级的斗争所经历的各个发展阶段上，共产党人始终代表整个运动的利益”。</a:t>
            </a:r>
          </a:p>
        </p:txBody>
      </p:sp>
      <p:grpSp>
        <p:nvGrpSpPr>
          <p:cNvPr id="40" name="组合 38"/>
          <p:cNvGrpSpPr/>
          <p:nvPr/>
        </p:nvGrpSpPr>
        <p:grpSpPr>
          <a:xfrm>
            <a:off x="167005" y="88265"/>
            <a:ext cx="5055870" cy="1023547"/>
            <a:chOff x="1443329" y="4563113"/>
            <a:chExt cx="2304705" cy="1048532"/>
          </a:xfrm>
        </p:grpSpPr>
        <p:sp>
          <p:nvSpPr>
            <p:cNvPr id="41" name="TextBox 2"/>
            <p:cNvSpPr txBox="1"/>
            <p:nvPr/>
          </p:nvSpPr>
          <p:spPr>
            <a:xfrm>
              <a:off x="1443329" y="4563113"/>
              <a:ext cx="480053" cy="660909"/>
            </a:xfrm>
            <a:prstGeom prst="rect">
              <a:avLst/>
            </a:prstGeom>
            <a:noFill/>
          </p:spPr>
          <p:txBody>
            <a:bodyPr wrap="square" rtlCol="0">
              <a:spAutoFit/>
            </a:bodyPr>
            <a:lstStyle/>
            <a:p>
              <a:pPr algn="ctr"/>
              <a:r>
                <a:rPr lang="en-US" altLang="zh-CN" sz="3600" b="1" dirty="0">
                  <a:solidFill>
                    <a:srgbClr val="FF0000"/>
                  </a:solidFill>
                </a:rPr>
                <a:t>1</a:t>
              </a:r>
              <a:endParaRPr lang="zh-CN" altLang="en-US" sz="3600" b="1" dirty="0">
                <a:solidFill>
                  <a:srgbClr val="FF0000"/>
                </a:solidFill>
              </a:endParaRPr>
            </a:p>
          </p:txBody>
        </p:sp>
        <p:cxnSp>
          <p:nvCxnSpPr>
            <p:cNvPr id="42" name="直接连接符 41"/>
            <p:cNvCxnSpPr/>
            <p:nvPr/>
          </p:nvCxnSpPr>
          <p:spPr>
            <a:xfrm flipV="1">
              <a:off x="1549247" y="4727090"/>
              <a:ext cx="713220" cy="703292"/>
            </a:xfrm>
            <a:prstGeom prst="line">
              <a:avLst/>
            </a:prstGeom>
            <a:ln w="38100">
              <a:solidFill>
                <a:srgbClr val="F12D2D"/>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剪去单角的矩形 42"/>
            <p:cNvSpPr/>
            <p:nvPr/>
          </p:nvSpPr>
          <p:spPr>
            <a:xfrm flipH="1">
              <a:off x="1781143" y="4930417"/>
              <a:ext cx="1966891" cy="681228"/>
            </a:xfrm>
            <a:prstGeom prst="snip1Rect">
              <a:avLst>
                <a:gd name="adj" fmla="val 50000"/>
              </a:avLst>
            </a:prstGeom>
            <a:solidFill>
              <a:srgbClr val="AD1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44" name="TextBox 9"/>
            <p:cNvSpPr txBox="1"/>
            <p:nvPr/>
          </p:nvSpPr>
          <p:spPr>
            <a:xfrm>
              <a:off x="1781132" y="5026269"/>
              <a:ext cx="1966902" cy="415670"/>
            </a:xfrm>
            <a:prstGeom prst="rect">
              <a:avLst/>
            </a:prstGeom>
            <a:noFill/>
          </p:spPr>
          <p:txBody>
            <a:bodyPr wrap="square" lIns="0" tIns="0" rIns="0" bIns="0" rtlCol="0">
              <a:spAutoFit/>
            </a:bodyPr>
            <a:lstStyle/>
            <a:p>
              <a:pPr algn="ctr">
                <a:lnSpc>
                  <a:spcPct val="110000"/>
                </a:lnSpc>
              </a:pPr>
              <a:r>
                <a:rPr lang="zh-CN" altLang="en-US" sz="2400" b="1" dirty="0">
                  <a:solidFill>
                    <a:srgbClr val="FFFFFF"/>
                  </a:solidFill>
                  <a:latin typeface="微软雅黑" panose="020B0503020204020204" pitchFamily="34" charset="-122"/>
                  <a:ea typeface="微软雅黑" panose="020B0503020204020204" pitchFamily="34" charset="-122"/>
                  <a:sym typeface="+mn-ea"/>
                </a:rPr>
                <a:t>马克思主义经典作家的党性认识</a:t>
              </a:r>
              <a:endParaRPr lang="zh-CN" altLang="en-US" sz="2400" b="1" dirty="0">
                <a:solidFill>
                  <a:srgbClr val="FFFFFF"/>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188004" y="4082667"/>
            <a:ext cx="3289392" cy="2177742"/>
            <a:chOff x="644778" y="1537539"/>
            <a:chExt cx="3289392" cy="2177742"/>
          </a:xfrm>
        </p:grpSpPr>
        <p:grpSp>
          <p:nvGrpSpPr>
            <p:cNvPr id="3" name="Group 3"/>
            <p:cNvGrpSpPr/>
            <p:nvPr/>
          </p:nvGrpSpPr>
          <p:grpSpPr>
            <a:xfrm rot="16200000" flipH="1" flipV="1">
              <a:off x="3550054" y="3331165"/>
              <a:ext cx="351927" cy="416305"/>
              <a:chOff x="4622800" y="1609784"/>
              <a:chExt cx="130175" cy="153988"/>
            </a:xfrm>
          </p:grpSpPr>
          <p:cxnSp>
            <p:nvCxnSpPr>
              <p:cNvPr id="67" name="Straight Connector 4"/>
              <p:cNvCxnSpPr/>
              <p:nvPr/>
            </p:nvCxnSpPr>
            <p:spPr>
              <a:xfrm>
                <a:off x="4622800" y="1612900"/>
                <a:ext cx="130175"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5"/>
              <p:cNvCxnSpPr/>
              <p:nvPr/>
            </p:nvCxnSpPr>
            <p:spPr>
              <a:xfrm>
                <a:off x="4748257" y="1609784"/>
                <a:ext cx="0" cy="153988"/>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grpSp>
          <p:nvGrpSpPr>
            <p:cNvPr id="6" name="Group 3"/>
            <p:cNvGrpSpPr/>
            <p:nvPr/>
          </p:nvGrpSpPr>
          <p:grpSpPr>
            <a:xfrm rot="16200000">
              <a:off x="676967" y="1505350"/>
              <a:ext cx="351927" cy="416305"/>
              <a:chOff x="4622800" y="1609784"/>
              <a:chExt cx="130175" cy="153988"/>
            </a:xfrm>
          </p:grpSpPr>
          <p:cxnSp>
            <p:nvCxnSpPr>
              <p:cNvPr id="70" name="Straight Connector 4"/>
              <p:cNvCxnSpPr/>
              <p:nvPr/>
            </p:nvCxnSpPr>
            <p:spPr>
              <a:xfrm>
                <a:off x="4622800" y="1612900"/>
                <a:ext cx="130175"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5"/>
              <p:cNvCxnSpPr/>
              <p:nvPr/>
            </p:nvCxnSpPr>
            <p:spPr>
              <a:xfrm>
                <a:off x="4748257" y="1609784"/>
                <a:ext cx="0" cy="153988"/>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pic>
          <p:nvPicPr>
            <p:cNvPr id="47" name="Picture 2"/>
            <p:cNvPicPr>
              <a:picLocks noChangeAspect="1" noChangeArrowheads="1"/>
            </p:cNvPicPr>
            <p:nvPr/>
          </p:nvPicPr>
          <p:blipFill>
            <a:blip r:embed="rId2" cstate="print"/>
            <a:srcRect/>
            <a:stretch>
              <a:fillRect/>
            </a:stretch>
          </p:blipFill>
          <p:spPr bwMode="auto">
            <a:xfrm>
              <a:off x="741330" y="1645742"/>
              <a:ext cx="3116580" cy="1985563"/>
            </a:xfrm>
            <a:prstGeom prst="rect">
              <a:avLst/>
            </a:prstGeom>
            <a:noFill/>
            <a:ln w="9525">
              <a:noFill/>
              <a:miter lim="800000"/>
              <a:headEnd/>
              <a:tailEnd/>
            </a:ln>
          </p:spPr>
        </p:pic>
      </p:grpSp>
      <p:pic>
        <p:nvPicPr>
          <p:cNvPr id="2" name="图片 -2147482624" descr="IMG_256"/>
          <p:cNvPicPr>
            <a:picLocks noChangeAspect="1"/>
          </p:cNvPicPr>
          <p:nvPr/>
        </p:nvPicPr>
        <p:blipFill>
          <a:blip r:embed="rId3"/>
          <a:stretch>
            <a:fillRect/>
          </a:stretch>
        </p:blipFill>
        <p:spPr>
          <a:xfrm>
            <a:off x="167005" y="1229360"/>
            <a:ext cx="3350895" cy="2233930"/>
          </a:xfrm>
          <a:prstGeom prst="rect">
            <a:avLst/>
          </a:prstGeom>
          <a:noFill/>
          <a:ln w="9525">
            <a:noFill/>
          </a:ln>
        </p:spPr>
      </p:pic>
      <p:sp>
        <p:nvSpPr>
          <p:cNvPr id="4" name="文本框 3"/>
          <p:cNvSpPr txBox="1"/>
          <p:nvPr/>
        </p:nvSpPr>
        <p:spPr>
          <a:xfrm>
            <a:off x="3632835" y="3802380"/>
            <a:ext cx="8284845" cy="2891790"/>
          </a:xfrm>
          <a:prstGeom prst="rect">
            <a:avLst/>
          </a:prstGeom>
          <a:noFill/>
        </p:spPr>
        <p:txBody>
          <a:bodyPr wrap="square" rtlCol="0">
            <a:spAutoFit/>
          </a:bodyPr>
          <a:lstStyle/>
          <a:p>
            <a:pPr>
              <a:lnSpc>
                <a:spcPct val="130000"/>
              </a:lnSpc>
            </a:pPr>
            <a:r>
              <a:rPr lang="zh-CN" altLang="en-US" sz="2000" b="1" dirty="0">
                <a:latin typeface="楷体" panose="02010609060101010101" pitchFamily="49" charset="-122"/>
                <a:ea typeface="楷体" panose="02010609060101010101" pitchFamily="49" charset="-122"/>
              </a:rPr>
              <a:t>“严格的党性是高度发展的阶级斗争的随行者和结果。反过来说，为了公开地和广泛地进行阶级斗争，必须发展严格的党性”</a:t>
            </a:r>
            <a:r>
              <a:rPr lang="zh-CN" altLang="en-US" sz="2000" b="1" dirty="0">
                <a:latin typeface="楷体" panose="02010609060101010101" pitchFamily="49" charset="-122"/>
                <a:ea typeface="楷体" panose="02010609060101010101" pitchFamily="49" charset="-122"/>
                <a:sym typeface="+mn-ea"/>
              </a:rPr>
              <a:t>。</a:t>
            </a:r>
            <a:endParaRPr lang="zh-CN" altLang="en-US" sz="2000" b="1" dirty="0">
              <a:latin typeface="楷体" panose="02010609060101010101" pitchFamily="49" charset="-122"/>
              <a:ea typeface="楷体" panose="02010609060101010101" pitchFamily="49" charset="-122"/>
            </a:endParaRPr>
          </a:p>
          <a:p>
            <a:pPr>
              <a:lnSpc>
                <a:spcPct val="130000"/>
              </a:lnSpc>
            </a:pPr>
            <a:r>
              <a:rPr lang="zh-CN" altLang="en-US" sz="2000" b="1" dirty="0">
                <a:latin typeface="楷体" panose="02010609060101010101" pitchFamily="49" charset="-122"/>
                <a:ea typeface="楷体" panose="02010609060101010101" pitchFamily="49" charset="-122"/>
              </a:rPr>
              <a:t>(《列宁选集》第1卷，第656页)“正因为我们要维护党性原则，从而维护广大群众的利益，使他们摆脱各种资产阶级的影响，使阶级界限非常明确，──正因为如此，我们必须注意力求使党性不仅仅停留在口头上，而能见诸行动”</a:t>
            </a:r>
            <a:r>
              <a:rPr lang="zh-CN" altLang="en-US" sz="2000" b="1" dirty="0">
                <a:latin typeface="楷体" panose="02010609060101010101" pitchFamily="49" charset="-122"/>
                <a:ea typeface="楷体" panose="02010609060101010101" pitchFamily="49" charset="-122"/>
                <a:sym typeface="+mn-ea"/>
              </a:rPr>
              <a:t>。</a:t>
            </a:r>
            <a:endParaRPr lang="zh-CN" altLang="en-US" sz="2000" b="1" dirty="0">
              <a:latin typeface="楷体" panose="02010609060101010101" pitchFamily="49" charset="-122"/>
              <a:ea typeface="楷体" panose="02010609060101010101" pitchFamily="49" charset="-122"/>
            </a:endParaRPr>
          </a:p>
          <a:p>
            <a:pPr>
              <a:lnSpc>
                <a:spcPct val="130000"/>
              </a:lnSpc>
            </a:pPr>
            <a:r>
              <a:rPr lang="zh-CN" altLang="en-US" sz="2000" b="1" dirty="0">
                <a:latin typeface="楷体" panose="02010609060101010101" pitchFamily="49" charset="-122"/>
                <a:ea typeface="楷体" panose="02010609060101010101" pitchFamily="49" charset="-122"/>
              </a:rPr>
              <a:t>（《列宁全集》第16卷，第53页）</a:t>
            </a:r>
          </a:p>
        </p:txBody>
      </p:sp>
    </p:spTree>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dynamicNum"/>
</p:tagLst>
</file>

<file path=ppt/tags/tag10.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Text"/>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Text"/>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SubTitle"/>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8"/>
</p:tagLst>
</file>

<file path=ppt/tags/tag4.xml><?xml version="1.0" encoding="utf-8"?>
<p:tagLst xmlns:a="http://schemas.openxmlformats.org/drawingml/2006/main" xmlns:r="http://schemas.openxmlformats.org/officeDocument/2006/relationships" xmlns:p="http://schemas.openxmlformats.org/presentationml/2006/main">
  <p:tag name="MH" val="20170421212238"/>
  <p:tag name="MH_LIBRARY" val="GRAPHIC"/>
  <p:tag name="MH_TYPE" val="Other"/>
  <p:tag name="MH_ORDER" val="10"/>
</p:tagLst>
</file>

<file path=ppt/tags/tag5.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70507152418"/>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TM04033919[[fn=电路]]</Template>
  <TotalTime>318</TotalTime>
  <Words>4489</Words>
  <Application>Microsoft Office PowerPoint</Application>
  <PresentationFormat>宽屏</PresentationFormat>
  <Paragraphs>217</Paragraphs>
  <Slides>32</Slides>
  <Notes>2</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32</vt:i4>
      </vt:variant>
    </vt:vector>
  </HeadingPairs>
  <TitlesOfParts>
    <vt:vector size="48" baseType="lpstr">
      <vt:lpstr>Gungsuh</vt:lpstr>
      <vt:lpstr>等线</vt:lpstr>
      <vt:lpstr>等线 Light</vt:lpstr>
      <vt:lpstr>方正兰亭粗黑简体</vt:lpstr>
      <vt:lpstr>黑体</vt:lpstr>
      <vt:lpstr>楷体</vt:lpstr>
      <vt:lpstr>宋体</vt:lpstr>
      <vt:lpstr>微软雅黑</vt:lpstr>
      <vt:lpstr>Arial</vt:lpstr>
      <vt:lpstr>Calibri</vt:lpstr>
      <vt:lpstr>Calibri Light</vt:lpstr>
      <vt:lpstr>Century Gothic</vt:lpstr>
      <vt:lpstr>Verdana</vt:lpstr>
      <vt:lpstr>Office 主题​​</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2</cp:lastModifiedBy>
  <cp:revision>229</cp:revision>
  <dcterms:created xsi:type="dcterms:W3CDTF">2019-06-09T02:24:00Z</dcterms:created>
  <dcterms:modified xsi:type="dcterms:W3CDTF">2019-09-23T11:55:40Z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