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87" r:id="rId2"/>
    <p:sldId id="295" r:id="rId3"/>
    <p:sldId id="296" r:id="rId4"/>
    <p:sldId id="258" r:id="rId5"/>
    <p:sldId id="256" r:id="rId6"/>
    <p:sldId id="257" r:id="rId7"/>
    <p:sldId id="259" r:id="rId8"/>
    <p:sldId id="260" r:id="rId9"/>
    <p:sldId id="263" r:id="rId10"/>
    <p:sldId id="316" r:id="rId11"/>
    <p:sldId id="262" r:id="rId12"/>
    <p:sldId id="265" r:id="rId13"/>
    <p:sldId id="315" r:id="rId14"/>
    <p:sldId id="317" r:id="rId15"/>
    <p:sldId id="291" r:id="rId16"/>
    <p:sldId id="313" r:id="rId17"/>
    <p:sldId id="275" r:id="rId18"/>
    <p:sldId id="273" r:id="rId19"/>
    <p:sldId id="318" r:id="rId20"/>
    <p:sldId id="319" r:id="rId21"/>
    <p:sldId id="320" r:id="rId22"/>
    <p:sldId id="321" r:id="rId23"/>
    <p:sldId id="322" r:id="rId24"/>
    <p:sldId id="324" r:id="rId25"/>
    <p:sldId id="323" r:id="rId26"/>
    <p:sldId id="325" r:id="rId27"/>
    <p:sldId id="312" r:id="rId28"/>
    <p:sldId id="326" r:id="rId29"/>
    <p:sldId id="297" r:id="rId30"/>
    <p:sldId id="298" r:id="rId31"/>
    <p:sldId id="299" r:id="rId32"/>
    <p:sldId id="300" r:id="rId33"/>
    <p:sldId id="301" r:id="rId34"/>
    <p:sldId id="302" r:id="rId35"/>
    <p:sldId id="303" r:id="rId36"/>
    <p:sldId id="304" r:id="rId37"/>
    <p:sldId id="306" r:id="rId38"/>
    <p:sldId id="307" r:id="rId39"/>
    <p:sldId id="308" r:id="rId40"/>
    <p:sldId id="309" r:id="rId41"/>
    <p:sldId id="310" r:id="rId42"/>
    <p:sldId id="311" r:id="rId43"/>
    <p:sldId id="327" r:id="rId44"/>
    <p:sldId id="328" r:id="rId45"/>
    <p:sldId id="329" r:id="rId46"/>
    <p:sldId id="330" r:id="rId47"/>
    <p:sldId id="331" r:id="rId48"/>
    <p:sldId id="288" r:id="rId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65" userDrawn="1">
          <p15:clr>
            <a:srgbClr val="A4A3A4"/>
          </p15:clr>
        </p15:guide>
        <p15:guide id="3" orient="horz" pos="648" userDrawn="1">
          <p15:clr>
            <a:srgbClr val="A4A3A4"/>
          </p15:clr>
        </p15:guide>
        <p15:guide id="4" orient="horz" pos="731"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 id="2" name="周 勇" initials="周" lastIdx="1" clrIdx="1">
    <p:extLst>
      <p:ext uri="{19B8F6BF-5375-455C-9EA6-DF929625EA0E}">
        <p15:presenceInfo xmlns:p15="http://schemas.microsoft.com/office/powerpoint/2012/main" userId="4ce43e4b161b82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F7"/>
    <a:srgbClr val="FFF5F7"/>
    <a:srgbClr val="FFF4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6314" autoAdjust="0"/>
  </p:normalViewPr>
  <p:slideViewPr>
    <p:cSldViewPr snapToGrid="0" showGuides="1">
      <p:cViewPr varScale="1">
        <p:scale>
          <a:sx n="81" d="100"/>
          <a:sy n="81" d="100"/>
        </p:scale>
        <p:origin x="792" y="62"/>
      </p:cViewPr>
      <p:guideLst>
        <p:guide pos="416"/>
        <p:guide pos="7265"/>
        <p:guide orient="horz" pos="648"/>
        <p:guide orient="horz" pos="731"/>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016A-1599-4AB7-9524-82D522F46F2D}" type="datetimeFigureOut">
              <a:rPr lang="zh-CN" altLang="en-US" smtClean="0"/>
              <a:t>2020-6-28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9B94F-9B51-43BF-986B-8E4E20DE2DE8}" type="slidenum">
              <a:rPr lang="zh-CN" altLang="en-US" smtClean="0"/>
              <a:t>‹#›</a:t>
            </a:fld>
            <a:endParaRPr lang="zh-CN" altLang="en-US"/>
          </a:p>
        </p:txBody>
      </p:sp>
    </p:spTree>
    <p:extLst>
      <p:ext uri="{BB962C8B-B14F-4D97-AF65-F5344CB8AC3E}">
        <p14:creationId xmlns:p14="http://schemas.microsoft.com/office/powerpoint/2010/main" val="1206378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3</a:t>
            </a:fld>
            <a:endParaRPr lang="zh-CN" altLang="en-US"/>
          </a:p>
        </p:txBody>
      </p:sp>
    </p:spTree>
    <p:extLst>
      <p:ext uri="{BB962C8B-B14F-4D97-AF65-F5344CB8AC3E}">
        <p14:creationId xmlns:p14="http://schemas.microsoft.com/office/powerpoint/2010/main" val="602964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5</a:t>
            </a:r>
            <a:r>
              <a:rPr lang="zh-CN" altLang="en-US" dirty="0" smtClean="0"/>
              <a:t>月</a:t>
            </a:r>
            <a:r>
              <a:rPr lang="en-US" altLang="zh-CN" dirty="0" smtClean="0"/>
              <a:t>23</a:t>
            </a:r>
            <a:r>
              <a:rPr lang="zh-CN" altLang="en-US" dirty="0" smtClean="0"/>
              <a:t>日参加全国政协经济界委员联组会</a:t>
            </a:r>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31</a:t>
            </a:fld>
            <a:endParaRPr lang="zh-CN" altLang="en-US"/>
          </a:p>
        </p:txBody>
      </p:sp>
    </p:spTree>
    <p:extLst>
      <p:ext uri="{BB962C8B-B14F-4D97-AF65-F5344CB8AC3E}">
        <p14:creationId xmlns:p14="http://schemas.microsoft.com/office/powerpoint/2010/main" val="2108053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5</a:t>
            </a:r>
            <a:r>
              <a:rPr lang="zh-CN" altLang="en-US" dirty="0" smtClean="0"/>
              <a:t>月</a:t>
            </a:r>
            <a:r>
              <a:rPr lang="en-US" altLang="zh-CN" dirty="0" smtClean="0"/>
              <a:t>23</a:t>
            </a:r>
            <a:r>
              <a:rPr lang="zh-CN" altLang="en-US" smtClean="0"/>
              <a:t>日参加全国政协经济界委员联组会</a:t>
            </a:r>
            <a:endParaRPr lang="zh-CN" altLang="en-US"/>
          </a:p>
        </p:txBody>
      </p:sp>
      <p:sp>
        <p:nvSpPr>
          <p:cNvPr id="4" name="灯片编号占位符 3"/>
          <p:cNvSpPr>
            <a:spLocks noGrp="1"/>
          </p:cNvSpPr>
          <p:nvPr>
            <p:ph type="sldNum" sz="quarter" idx="10"/>
          </p:nvPr>
        </p:nvSpPr>
        <p:spPr/>
        <p:txBody>
          <a:bodyPr/>
          <a:lstStyle/>
          <a:p>
            <a:fld id="{7739B94F-9B51-43BF-986B-8E4E20DE2DE8}" type="slidenum">
              <a:rPr lang="zh-CN" altLang="en-US" smtClean="0"/>
              <a:t>32</a:t>
            </a:fld>
            <a:endParaRPr lang="zh-CN" altLang="en-US"/>
          </a:p>
        </p:txBody>
      </p:sp>
    </p:spTree>
    <p:extLst>
      <p:ext uri="{BB962C8B-B14F-4D97-AF65-F5344CB8AC3E}">
        <p14:creationId xmlns:p14="http://schemas.microsoft.com/office/powerpoint/2010/main" val="1749845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5</a:t>
            </a:r>
            <a:r>
              <a:rPr lang="zh-CN" altLang="en-US" dirty="0" smtClean="0"/>
              <a:t>月</a:t>
            </a:r>
            <a:r>
              <a:rPr lang="en-US" altLang="zh-CN" dirty="0" smtClean="0"/>
              <a:t>24</a:t>
            </a:r>
            <a:r>
              <a:rPr lang="zh-CN" altLang="en-US" dirty="0" smtClean="0"/>
              <a:t>日参加人大湖北代表团</a:t>
            </a:r>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33</a:t>
            </a:fld>
            <a:endParaRPr lang="zh-CN" altLang="en-US"/>
          </a:p>
        </p:txBody>
      </p:sp>
    </p:spTree>
    <p:extLst>
      <p:ext uri="{BB962C8B-B14F-4D97-AF65-F5344CB8AC3E}">
        <p14:creationId xmlns:p14="http://schemas.microsoft.com/office/powerpoint/2010/main" val="9013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5</a:t>
            </a:r>
            <a:r>
              <a:rPr lang="zh-CN" altLang="en-US" dirty="0" smtClean="0"/>
              <a:t>月</a:t>
            </a:r>
            <a:r>
              <a:rPr lang="en-US" altLang="zh-CN" dirty="0" smtClean="0"/>
              <a:t>24</a:t>
            </a:r>
            <a:r>
              <a:rPr lang="zh-CN" altLang="en-US" smtClean="0"/>
              <a:t>日参加人大湖北代表团</a:t>
            </a:r>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34</a:t>
            </a:fld>
            <a:endParaRPr lang="zh-CN" altLang="en-US"/>
          </a:p>
        </p:txBody>
      </p:sp>
    </p:spTree>
    <p:extLst>
      <p:ext uri="{BB962C8B-B14F-4D97-AF65-F5344CB8AC3E}">
        <p14:creationId xmlns:p14="http://schemas.microsoft.com/office/powerpoint/2010/main" val="3748998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5</a:t>
            </a:r>
            <a:r>
              <a:rPr lang="zh-CN" altLang="en-US" dirty="0" smtClean="0"/>
              <a:t>月</a:t>
            </a:r>
            <a:r>
              <a:rPr lang="en-US" altLang="zh-CN" dirty="0" smtClean="0"/>
              <a:t>26</a:t>
            </a:r>
            <a:r>
              <a:rPr lang="zh-CN" altLang="en-US" dirty="0" smtClean="0"/>
              <a:t>日参加全国人大解放军和武警部队代表团</a:t>
            </a:r>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35</a:t>
            </a:fld>
            <a:endParaRPr lang="zh-CN" altLang="en-US"/>
          </a:p>
        </p:txBody>
      </p:sp>
    </p:spTree>
    <p:extLst>
      <p:ext uri="{BB962C8B-B14F-4D97-AF65-F5344CB8AC3E}">
        <p14:creationId xmlns:p14="http://schemas.microsoft.com/office/powerpoint/2010/main" val="498604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5</a:t>
            </a:r>
            <a:r>
              <a:rPr lang="zh-CN" altLang="en-US" dirty="0" smtClean="0"/>
              <a:t>月</a:t>
            </a:r>
            <a:r>
              <a:rPr lang="en-US" altLang="zh-CN" dirty="0" smtClean="0"/>
              <a:t>22</a:t>
            </a:r>
            <a:r>
              <a:rPr lang="zh-CN" altLang="en-US" dirty="0" smtClean="0"/>
              <a:t>日，习近平在内蒙古代表团。蒙古马精神：“我们干事创业就要像蒙古马那样，有一种吃苦耐劳、一往无前的精神。” “蒙古马精神”中蕴含的奋斗力量，为实现中华民族伟大复兴的中国梦注入奔腾不息的蓬勃动力。</a:t>
            </a:r>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36</a:t>
            </a:fld>
            <a:endParaRPr lang="zh-CN" altLang="en-US"/>
          </a:p>
        </p:txBody>
      </p:sp>
    </p:spTree>
    <p:extLst>
      <p:ext uri="{BB962C8B-B14F-4D97-AF65-F5344CB8AC3E}">
        <p14:creationId xmlns:p14="http://schemas.microsoft.com/office/powerpoint/2010/main" val="3265970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5</a:t>
            </a:r>
            <a:r>
              <a:rPr lang="zh-CN" altLang="en-US" dirty="0" smtClean="0"/>
              <a:t>月</a:t>
            </a:r>
            <a:r>
              <a:rPr lang="en-US" altLang="zh-CN" dirty="0" smtClean="0"/>
              <a:t>23</a:t>
            </a:r>
            <a:r>
              <a:rPr lang="zh-CN" altLang="en-US" dirty="0" smtClean="0"/>
              <a:t>日，习近平看望政协经济界委员并参加联组会，提出““努力在危机中育新机、于变局中开新局”</a:t>
            </a:r>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37</a:t>
            </a:fld>
            <a:endParaRPr lang="zh-CN" altLang="en-US"/>
          </a:p>
        </p:txBody>
      </p:sp>
    </p:spTree>
    <p:extLst>
      <p:ext uri="{BB962C8B-B14F-4D97-AF65-F5344CB8AC3E}">
        <p14:creationId xmlns:p14="http://schemas.microsoft.com/office/powerpoint/2010/main" val="759560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5</a:t>
            </a:r>
            <a:r>
              <a:rPr lang="zh-CN" altLang="en-US" dirty="0" smtClean="0"/>
              <a:t>月</a:t>
            </a:r>
            <a:r>
              <a:rPr lang="en-US" altLang="zh-CN" dirty="0" smtClean="0"/>
              <a:t>23</a:t>
            </a:r>
            <a:r>
              <a:rPr lang="zh-CN" altLang="en-US" dirty="0" smtClean="0"/>
              <a:t>日习近平在看望政协经济界委员并参加联组会时指出，到</a:t>
            </a:r>
            <a:r>
              <a:rPr lang="en-US" altLang="zh-CN" dirty="0" smtClean="0"/>
              <a:t>2020</a:t>
            </a:r>
            <a:r>
              <a:rPr lang="zh-CN" altLang="en-US" dirty="0" smtClean="0"/>
              <a:t>年确保我国现行标准下农村贫困人口实现脱贫、贫困县全部摘帽、解决区域性整体贫困问题，是我们党对人民、对历史的郑重承诺。</a:t>
            </a:r>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38</a:t>
            </a:fld>
            <a:endParaRPr lang="zh-CN" altLang="en-US"/>
          </a:p>
        </p:txBody>
      </p:sp>
    </p:spTree>
    <p:extLst>
      <p:ext uri="{BB962C8B-B14F-4D97-AF65-F5344CB8AC3E}">
        <p14:creationId xmlns:p14="http://schemas.microsoft.com/office/powerpoint/2010/main" val="3643703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5</a:t>
            </a:r>
            <a:r>
              <a:rPr lang="zh-CN" altLang="en-US" dirty="0" smtClean="0"/>
              <a:t>月</a:t>
            </a:r>
            <a:r>
              <a:rPr lang="en-US" altLang="zh-CN" dirty="0" smtClean="0"/>
              <a:t>23</a:t>
            </a:r>
            <a:r>
              <a:rPr lang="zh-CN" altLang="en-US" smtClean="0"/>
              <a:t>日习近平</a:t>
            </a:r>
            <a:r>
              <a:rPr lang="zh-CN" altLang="en-US" dirty="0" smtClean="0"/>
              <a:t>在看望政协经济界委员并参加联组会时指出，到</a:t>
            </a:r>
            <a:r>
              <a:rPr lang="en-US" altLang="zh-CN" dirty="0" smtClean="0"/>
              <a:t>2020</a:t>
            </a:r>
            <a:r>
              <a:rPr lang="zh-CN" altLang="en-US" dirty="0" smtClean="0"/>
              <a:t>年确保我国现行标准下农村贫困人口实现脱贫、贫困县全部摘帽、解决区域性整体贫困问题，是我们党对人民、对历史的郑重承诺。</a:t>
            </a:r>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39</a:t>
            </a:fld>
            <a:endParaRPr lang="zh-CN" altLang="en-US"/>
          </a:p>
        </p:txBody>
      </p:sp>
    </p:spTree>
    <p:extLst>
      <p:ext uri="{BB962C8B-B14F-4D97-AF65-F5344CB8AC3E}">
        <p14:creationId xmlns:p14="http://schemas.microsoft.com/office/powerpoint/2010/main" val="2424442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40</a:t>
            </a:fld>
            <a:endParaRPr lang="zh-CN" altLang="en-US"/>
          </a:p>
        </p:txBody>
      </p:sp>
    </p:spTree>
    <p:extLst>
      <p:ext uri="{BB962C8B-B14F-4D97-AF65-F5344CB8AC3E}">
        <p14:creationId xmlns:p14="http://schemas.microsoft.com/office/powerpoint/2010/main" val="2848554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2019</a:t>
            </a:r>
            <a:r>
              <a:rPr lang="zh-CN" altLang="en-US" dirty="0" smtClean="0"/>
              <a:t>年</a:t>
            </a:r>
            <a:r>
              <a:rPr lang="en-US" altLang="zh-CN" dirty="0" smtClean="0"/>
              <a:t>12</a:t>
            </a:r>
            <a:r>
              <a:rPr lang="zh-CN" altLang="en-US" dirty="0" smtClean="0"/>
              <a:t>月，十三届全国人大常委会第十五次会议决定，十三届全国人才三次会议于</a:t>
            </a:r>
            <a:r>
              <a:rPr lang="en-US" altLang="zh-CN" dirty="0" smtClean="0"/>
              <a:t>2020</a:t>
            </a:r>
            <a:r>
              <a:rPr lang="zh-CN" altLang="en-US" dirty="0" smtClean="0"/>
              <a:t>年</a:t>
            </a:r>
            <a:r>
              <a:rPr lang="en-US" altLang="zh-CN" dirty="0" smtClean="0"/>
              <a:t>3</a:t>
            </a:r>
            <a:r>
              <a:rPr lang="zh-CN" altLang="en-US" dirty="0" smtClean="0"/>
              <a:t>月</a:t>
            </a:r>
            <a:r>
              <a:rPr lang="en-US" altLang="zh-CN" dirty="0" smtClean="0"/>
              <a:t>5</a:t>
            </a:r>
            <a:r>
              <a:rPr lang="zh-CN" altLang="en-US" dirty="0" smtClean="0"/>
              <a:t>日在北京召开。</a:t>
            </a:r>
            <a:endParaRPr lang="en-US" altLang="zh-CN" dirty="0" smtClean="0"/>
          </a:p>
          <a:p>
            <a:r>
              <a:rPr lang="en-US" altLang="zh-CN" dirty="0" smtClean="0"/>
              <a:t>2019</a:t>
            </a:r>
            <a:r>
              <a:rPr lang="zh-CN" altLang="en-US" dirty="0" smtClean="0"/>
              <a:t>年</a:t>
            </a:r>
            <a:r>
              <a:rPr lang="en-US" altLang="zh-CN" dirty="0" smtClean="0"/>
              <a:t>12</a:t>
            </a:r>
            <a:r>
              <a:rPr lang="zh-CN" altLang="en-US" dirty="0" smtClean="0"/>
              <a:t>月，政协第十三届全国委员会第三十一次主席会议决定，全国政协十三届三次会议于</a:t>
            </a:r>
            <a:r>
              <a:rPr lang="en-US" altLang="zh-CN" dirty="0" smtClean="0"/>
              <a:t>2020</a:t>
            </a:r>
            <a:r>
              <a:rPr lang="zh-CN" altLang="en-US" dirty="0" smtClean="0"/>
              <a:t>年</a:t>
            </a:r>
            <a:r>
              <a:rPr lang="en-US" altLang="zh-CN" dirty="0" smtClean="0"/>
              <a:t>3</a:t>
            </a:r>
            <a:r>
              <a:rPr lang="zh-CN" altLang="en-US" dirty="0" smtClean="0"/>
              <a:t>月</a:t>
            </a:r>
            <a:r>
              <a:rPr lang="en-US" altLang="zh-CN" dirty="0" smtClean="0"/>
              <a:t>3</a:t>
            </a:r>
            <a:r>
              <a:rPr lang="zh-CN" altLang="en-US" dirty="0" smtClean="0"/>
              <a:t>日在京召开。</a:t>
            </a:r>
          </a:p>
          <a:p>
            <a:r>
              <a:rPr lang="zh-CN" altLang="en-US" dirty="0" smtClean="0"/>
              <a:t>        但是由于疫情原因，</a:t>
            </a:r>
            <a:r>
              <a:rPr lang="en-US" altLang="zh-CN" dirty="0" smtClean="0"/>
              <a:t>2020</a:t>
            </a:r>
            <a:r>
              <a:rPr lang="zh-CN" altLang="en-US" dirty="0" smtClean="0"/>
              <a:t>年度的两会并没有如期召开。 </a:t>
            </a:r>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7</a:t>
            </a:fld>
            <a:endParaRPr lang="zh-CN" altLang="en-US"/>
          </a:p>
        </p:txBody>
      </p:sp>
    </p:spTree>
    <p:extLst>
      <p:ext uri="{BB962C8B-B14F-4D97-AF65-F5344CB8AC3E}">
        <p14:creationId xmlns:p14="http://schemas.microsoft.com/office/powerpoint/2010/main" val="4135922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41</a:t>
            </a:fld>
            <a:endParaRPr lang="zh-CN" altLang="en-US"/>
          </a:p>
        </p:txBody>
      </p:sp>
    </p:spTree>
    <p:extLst>
      <p:ext uri="{BB962C8B-B14F-4D97-AF65-F5344CB8AC3E}">
        <p14:creationId xmlns:p14="http://schemas.microsoft.com/office/powerpoint/2010/main" val="3060425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42</a:t>
            </a:fld>
            <a:endParaRPr lang="zh-CN" altLang="en-US"/>
          </a:p>
        </p:txBody>
      </p:sp>
    </p:spTree>
    <p:extLst>
      <p:ext uri="{BB962C8B-B14F-4D97-AF65-F5344CB8AC3E}">
        <p14:creationId xmlns:p14="http://schemas.microsoft.com/office/powerpoint/2010/main" val="3503034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2016</a:t>
            </a:r>
            <a:r>
              <a:rPr lang="zh-CN" altLang="en-US" dirty="0" smtClean="0"/>
              <a:t>年</a:t>
            </a:r>
            <a:r>
              <a:rPr lang="en-US" altLang="zh-CN" dirty="0" smtClean="0"/>
              <a:t>12</a:t>
            </a:r>
            <a:r>
              <a:rPr lang="zh-CN" altLang="en-US" dirty="0" smtClean="0"/>
              <a:t>月</a:t>
            </a:r>
            <a:r>
              <a:rPr lang="en-US" altLang="zh-CN" dirty="0" smtClean="0"/>
              <a:t>7</a:t>
            </a:r>
            <a:r>
              <a:rPr lang="zh-CN" altLang="en-US" dirty="0" smtClean="0"/>
              <a:t>日，习近平在全国高校思想政治工作会议讲话中指出：高校立身之本在于立德树人，只有培养出一流人才的高校，才是世界一流的大学。</a:t>
            </a:r>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44</a:t>
            </a:fld>
            <a:endParaRPr lang="zh-CN" altLang="en-US"/>
          </a:p>
        </p:txBody>
      </p:sp>
    </p:spTree>
    <p:extLst>
      <p:ext uri="{BB962C8B-B14F-4D97-AF65-F5344CB8AC3E}">
        <p14:creationId xmlns:p14="http://schemas.microsoft.com/office/powerpoint/2010/main" val="377595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45</a:t>
            </a:fld>
            <a:endParaRPr lang="zh-CN" altLang="en-US"/>
          </a:p>
        </p:txBody>
      </p:sp>
    </p:spTree>
    <p:extLst>
      <p:ext uri="{BB962C8B-B14F-4D97-AF65-F5344CB8AC3E}">
        <p14:creationId xmlns:p14="http://schemas.microsoft.com/office/powerpoint/2010/main" val="329058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11</a:t>
            </a:fld>
            <a:endParaRPr lang="zh-CN" altLang="en-US"/>
          </a:p>
        </p:txBody>
      </p:sp>
    </p:spTree>
    <p:extLst>
      <p:ext uri="{BB962C8B-B14F-4D97-AF65-F5344CB8AC3E}">
        <p14:creationId xmlns:p14="http://schemas.microsoft.com/office/powerpoint/2010/main" val="234581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不提目标不等于没有目标，在当下，不管是如期完成脱贫攻坚任务，还是实现全面小康任务，抑或是抓好“六稳”、“六保”，确保民生福祉，都是不能丝毫退却的目标。</a:t>
            </a:r>
          </a:p>
          <a:p>
            <a:endParaRPr lang="zh-CN" altLang="en-US" dirty="0" smtClean="0"/>
          </a:p>
          <a:p>
            <a:r>
              <a:rPr lang="en-US" altLang="zh-CN" dirty="0" smtClean="0"/>
              <a:t>1.</a:t>
            </a:r>
            <a:r>
              <a:rPr lang="zh-CN" altLang="en-US" dirty="0" smtClean="0"/>
              <a:t>不设目标也意味着需要加快改革步伐，找到发展新路径。发展的路子就蕴藏在市场中间、民众中间，要有决心、有信心扎实推进改革，破除体制机制障碍，激发内生发展动力。</a:t>
            </a:r>
            <a:endParaRPr lang="en-US" altLang="zh-CN" dirty="0" smtClean="0"/>
          </a:p>
          <a:p>
            <a:r>
              <a:rPr lang="en-US" altLang="zh-CN" dirty="0" smtClean="0"/>
              <a:t>2.</a:t>
            </a:r>
            <a:r>
              <a:rPr lang="zh-CN" altLang="en-US" dirty="0" smtClean="0"/>
              <a:t>报告虽短，内容不减。与往年一样，总理的语调依然平实、坚定、有力。谈疫情，论经济，说民生，报告虽然很短，却都是实实在在的干货，传递出走出困境、完成全年目标的信心和力量。</a:t>
            </a:r>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14</a:t>
            </a:fld>
            <a:endParaRPr lang="zh-CN" altLang="en-US"/>
          </a:p>
        </p:txBody>
      </p:sp>
    </p:spTree>
    <p:extLst>
      <p:ext uri="{BB962C8B-B14F-4D97-AF65-F5344CB8AC3E}">
        <p14:creationId xmlns:p14="http://schemas.microsoft.com/office/powerpoint/2010/main" val="325989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关于立德树人，习近平总书记</a:t>
            </a:r>
            <a:r>
              <a:rPr lang="en-US" altLang="zh-CN" dirty="0" smtClean="0"/>
              <a:t>2016</a:t>
            </a:r>
            <a:r>
              <a:rPr lang="zh-CN" altLang="en-US" dirty="0" smtClean="0"/>
              <a:t>年</a:t>
            </a:r>
            <a:r>
              <a:rPr lang="en-US" altLang="zh-CN" dirty="0" smtClean="0"/>
              <a:t>12</a:t>
            </a:r>
            <a:r>
              <a:rPr lang="zh-CN" altLang="en-US" dirty="0" smtClean="0"/>
              <a:t>月</a:t>
            </a:r>
            <a:r>
              <a:rPr lang="en-US" altLang="zh-CN" dirty="0" smtClean="0"/>
              <a:t>7</a:t>
            </a:r>
            <a:r>
              <a:rPr lang="zh-CN" altLang="en-US" dirty="0" smtClean="0"/>
              <a:t>日，在全国高校思想政治工作会议上的讲话中指出：高校立身之要在于立德树人。在</a:t>
            </a:r>
            <a:r>
              <a:rPr lang="en-US" altLang="zh-CN" dirty="0" smtClean="0"/>
              <a:t>2020</a:t>
            </a:r>
            <a:r>
              <a:rPr lang="zh-CN" altLang="en-US" dirty="0" smtClean="0"/>
              <a:t>年</a:t>
            </a:r>
            <a:r>
              <a:rPr lang="en-US" altLang="zh-CN" dirty="0" smtClean="0"/>
              <a:t>6</a:t>
            </a:r>
            <a:r>
              <a:rPr lang="zh-CN" altLang="en-US" dirty="0" smtClean="0"/>
              <a:t>月</a:t>
            </a:r>
            <a:r>
              <a:rPr lang="en-US" altLang="zh-CN" dirty="0" smtClean="0"/>
              <a:t>7</a:t>
            </a:r>
            <a:r>
              <a:rPr lang="zh-CN" altLang="en-US" dirty="0" smtClean="0"/>
              <a:t>日，习近平致信哈尔滨工业大家建校</a:t>
            </a:r>
            <a:r>
              <a:rPr lang="en-US" altLang="zh-CN" dirty="0" smtClean="0"/>
              <a:t>100</a:t>
            </a:r>
            <a:r>
              <a:rPr lang="zh-CN" altLang="en-US" dirty="0" smtClean="0"/>
              <a:t>周年中指出：坚持社会主义办学方向，紧扣立德树人根本任务。</a:t>
            </a:r>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22</a:t>
            </a:fld>
            <a:endParaRPr lang="zh-CN" altLang="en-US"/>
          </a:p>
        </p:txBody>
      </p:sp>
    </p:spTree>
    <p:extLst>
      <p:ext uri="{BB962C8B-B14F-4D97-AF65-F5344CB8AC3E}">
        <p14:creationId xmlns:p14="http://schemas.microsoft.com/office/powerpoint/2010/main" val="311886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党的十九大报告强调</a:t>
            </a:r>
            <a:r>
              <a:rPr lang="en-US" altLang="zh-CN" dirty="0" smtClean="0"/>
              <a:t>,</a:t>
            </a:r>
            <a:r>
              <a:rPr lang="zh-CN" altLang="en-US" dirty="0" smtClean="0"/>
              <a:t>就业是最大的民生</a:t>
            </a:r>
            <a:r>
              <a:rPr lang="en-US" altLang="zh-CN" dirty="0" smtClean="0"/>
              <a:t>,</a:t>
            </a:r>
            <a:r>
              <a:rPr lang="zh-CN" altLang="en-US" dirty="0" smtClean="0"/>
              <a:t>要坚持就业优先战略和积极就业政策</a:t>
            </a:r>
            <a:r>
              <a:rPr lang="en-US" altLang="zh-CN" dirty="0" smtClean="0"/>
              <a:t>,</a:t>
            </a:r>
            <a:r>
              <a:rPr lang="zh-CN" altLang="en-US" dirty="0" smtClean="0"/>
              <a:t>实现更高质量和更充分就业。</a:t>
            </a:r>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23</a:t>
            </a:fld>
            <a:endParaRPr lang="zh-CN" altLang="en-US"/>
          </a:p>
        </p:txBody>
      </p:sp>
    </p:spTree>
    <p:extLst>
      <p:ext uri="{BB962C8B-B14F-4D97-AF65-F5344CB8AC3E}">
        <p14:creationId xmlns:p14="http://schemas.microsoft.com/office/powerpoint/2010/main" val="2755362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关于立德树人，习近平总书记</a:t>
            </a:r>
            <a:r>
              <a:rPr lang="en-US" altLang="zh-CN" dirty="0" smtClean="0"/>
              <a:t>2016</a:t>
            </a:r>
            <a:r>
              <a:rPr lang="zh-CN" altLang="en-US" dirty="0" smtClean="0"/>
              <a:t>年</a:t>
            </a:r>
            <a:r>
              <a:rPr lang="en-US" altLang="zh-CN" dirty="0" smtClean="0"/>
              <a:t>12</a:t>
            </a:r>
            <a:r>
              <a:rPr lang="zh-CN" altLang="en-US" dirty="0" smtClean="0"/>
              <a:t>月</a:t>
            </a:r>
            <a:r>
              <a:rPr lang="en-US" altLang="zh-CN" dirty="0" smtClean="0"/>
              <a:t>7</a:t>
            </a:r>
            <a:r>
              <a:rPr lang="zh-CN" altLang="en-US" dirty="0" smtClean="0"/>
              <a:t>日，在全国高校思想政治工作会议上的讲话中指出：高校立身之要在于立德树人。在</a:t>
            </a:r>
            <a:r>
              <a:rPr lang="en-US" altLang="zh-CN" dirty="0" smtClean="0"/>
              <a:t>2020</a:t>
            </a:r>
            <a:r>
              <a:rPr lang="zh-CN" altLang="en-US" dirty="0" smtClean="0"/>
              <a:t>年</a:t>
            </a:r>
            <a:r>
              <a:rPr lang="en-US" altLang="zh-CN" dirty="0" smtClean="0"/>
              <a:t>6</a:t>
            </a:r>
            <a:r>
              <a:rPr lang="zh-CN" altLang="en-US" dirty="0" smtClean="0"/>
              <a:t>月</a:t>
            </a:r>
            <a:r>
              <a:rPr lang="en-US" altLang="zh-CN" dirty="0" smtClean="0"/>
              <a:t>7</a:t>
            </a:r>
            <a:r>
              <a:rPr lang="zh-CN" altLang="en-US" dirty="0" smtClean="0"/>
              <a:t>日，习近平致信哈尔滨工业大家建校</a:t>
            </a:r>
            <a:r>
              <a:rPr lang="en-US" altLang="zh-CN" dirty="0" smtClean="0"/>
              <a:t>100</a:t>
            </a:r>
            <a:r>
              <a:rPr lang="zh-CN" altLang="en-US" dirty="0" smtClean="0"/>
              <a:t>周年中指出：坚持社会主义办学方向，紧扣立德树人根本任务。</a:t>
            </a:r>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24</a:t>
            </a:fld>
            <a:endParaRPr lang="zh-CN" altLang="en-US"/>
          </a:p>
        </p:txBody>
      </p:sp>
    </p:spTree>
    <p:extLst>
      <p:ext uri="{BB962C8B-B14F-4D97-AF65-F5344CB8AC3E}">
        <p14:creationId xmlns:p14="http://schemas.microsoft.com/office/powerpoint/2010/main" val="2811428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习近平总书记</a:t>
            </a:r>
            <a:r>
              <a:rPr lang="en-US" altLang="zh-CN" dirty="0" smtClean="0"/>
              <a:t>5</a:t>
            </a:r>
            <a:r>
              <a:rPr lang="zh-CN" altLang="en-US" dirty="0" smtClean="0"/>
              <a:t>月</a:t>
            </a:r>
            <a:r>
              <a:rPr lang="en-US" altLang="zh-CN" dirty="0" smtClean="0"/>
              <a:t>22</a:t>
            </a:r>
            <a:r>
              <a:rPr lang="zh-CN" altLang="en-US" dirty="0" smtClean="0"/>
              <a:t>日参加全国人大内蒙古代表团</a:t>
            </a:r>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28</a:t>
            </a:fld>
            <a:endParaRPr lang="zh-CN" altLang="en-US"/>
          </a:p>
        </p:txBody>
      </p:sp>
    </p:spTree>
    <p:extLst>
      <p:ext uri="{BB962C8B-B14F-4D97-AF65-F5344CB8AC3E}">
        <p14:creationId xmlns:p14="http://schemas.microsoft.com/office/powerpoint/2010/main" val="987243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习近平总书记</a:t>
            </a:r>
            <a:r>
              <a:rPr lang="en-US" altLang="zh-CN" dirty="0" smtClean="0"/>
              <a:t>5</a:t>
            </a:r>
            <a:r>
              <a:rPr lang="zh-CN" altLang="en-US" dirty="0" smtClean="0"/>
              <a:t>月</a:t>
            </a:r>
            <a:r>
              <a:rPr lang="en-US" altLang="zh-CN" dirty="0" smtClean="0"/>
              <a:t>22</a:t>
            </a:r>
            <a:r>
              <a:rPr lang="zh-CN" altLang="en-US" dirty="0" smtClean="0"/>
              <a:t>日参加全国人大内蒙古代表团</a:t>
            </a:r>
            <a:endParaRPr lang="zh-CN" altLang="en-US" dirty="0"/>
          </a:p>
        </p:txBody>
      </p:sp>
      <p:sp>
        <p:nvSpPr>
          <p:cNvPr id="4" name="灯片编号占位符 3"/>
          <p:cNvSpPr>
            <a:spLocks noGrp="1"/>
          </p:cNvSpPr>
          <p:nvPr>
            <p:ph type="sldNum" sz="quarter" idx="10"/>
          </p:nvPr>
        </p:nvSpPr>
        <p:spPr/>
        <p:txBody>
          <a:bodyPr/>
          <a:lstStyle/>
          <a:p>
            <a:fld id="{7739B94F-9B51-43BF-986B-8E4E20DE2DE8}" type="slidenum">
              <a:rPr lang="zh-CN" altLang="en-US" smtClean="0"/>
              <a:t>29</a:t>
            </a:fld>
            <a:endParaRPr lang="zh-CN" altLang="en-US"/>
          </a:p>
        </p:txBody>
      </p:sp>
    </p:spTree>
    <p:extLst>
      <p:ext uri="{BB962C8B-B14F-4D97-AF65-F5344CB8AC3E}">
        <p14:creationId xmlns:p14="http://schemas.microsoft.com/office/powerpoint/2010/main" val="3918166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71203AD1-DC67-4585-9DE4-CB61D7185E5E}"/>
              </a:ext>
            </a:extLst>
          </p:cNvPr>
          <p:cNvPicPr>
            <a:picLocks noChangeAspect="1"/>
          </p:cNvPicPr>
          <p:nvPr userDrawn="1"/>
        </p:nvPicPr>
        <p:blipFill>
          <a:blip r:embed="rId2">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a:extLst>
              <a:ext uri="{FF2B5EF4-FFF2-40B4-BE49-F238E27FC236}">
                <a16:creationId xmlns="" xmlns:a16="http://schemas.microsoft.com/office/drawing/2014/main" id="{87A05420-B685-4217-A013-457EAD3BAF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268686"/>
            <a:ext cx="12192000" cy="1589314"/>
          </a:xfrm>
          <a:prstGeom prst="rect">
            <a:avLst/>
          </a:prstGeom>
        </p:spPr>
      </p:pic>
      <p:pic>
        <p:nvPicPr>
          <p:cNvPr id="12" name="图片 11">
            <a:extLst>
              <a:ext uri="{FF2B5EF4-FFF2-40B4-BE49-F238E27FC236}">
                <a16:creationId xmlns="" xmlns:a16="http://schemas.microsoft.com/office/drawing/2014/main" id="{721895FF-D8A5-49E8-A660-40557387CB7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944720"/>
            <a:ext cx="12192000" cy="1913280"/>
          </a:xfrm>
          <a:prstGeom prst="rect">
            <a:avLst/>
          </a:prstGeom>
        </p:spPr>
      </p:pic>
      <p:pic>
        <p:nvPicPr>
          <p:cNvPr id="14" name="图片 13">
            <a:extLst>
              <a:ext uri="{FF2B5EF4-FFF2-40B4-BE49-F238E27FC236}">
                <a16:creationId xmlns="" xmlns:a16="http://schemas.microsoft.com/office/drawing/2014/main" id="{E6A8D31C-6C11-4C5A-9414-1A2FD41C2D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2899203" cy="949234"/>
          </a:xfrm>
          <a:prstGeom prst="rect">
            <a:avLst/>
          </a:prstGeom>
        </p:spPr>
      </p:pic>
      <p:pic>
        <p:nvPicPr>
          <p:cNvPr id="16" name="图片 15">
            <a:extLst>
              <a:ext uri="{FF2B5EF4-FFF2-40B4-BE49-F238E27FC236}">
                <a16:creationId xmlns="" xmlns:a16="http://schemas.microsoft.com/office/drawing/2014/main" id="{AC8773D7-192B-40B4-877F-BA54B5988C2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98989" y="5901360"/>
            <a:ext cx="782904" cy="805679"/>
          </a:xfrm>
          <a:prstGeom prst="rect">
            <a:avLst/>
          </a:prstGeom>
        </p:spPr>
      </p:pic>
    </p:spTree>
    <p:extLst>
      <p:ext uri="{BB962C8B-B14F-4D97-AF65-F5344CB8AC3E}">
        <p14:creationId xmlns:p14="http://schemas.microsoft.com/office/powerpoint/2010/main" val="362723706"/>
      </p:ext>
    </p:extLst>
  </p:cSld>
  <p:clrMapOvr>
    <a:masterClrMapping/>
  </p:clrMapOvr>
  <p:transition spd="slow" advTm="3000">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EC09863-BF7A-40B6-9CA7-DB26FBBC10B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7195C3E8-E9BF-4B6A-9475-4CBDF3087E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AEA721BD-39F6-43C6-BA94-0A6D033B0A2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66C68ECA-1305-44CD-9635-EF924F1081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73C711A6-A98C-461B-B5EE-DDD90E1CEAE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EDA84E27-F57E-4FC2-B4A8-ADE6CCC90F1F}"/>
              </a:ext>
            </a:extLst>
          </p:cNvPr>
          <p:cNvSpPr>
            <a:spLocks noGrp="1"/>
          </p:cNvSpPr>
          <p:nvPr>
            <p:ph type="dt" sz="half" idx="10"/>
          </p:nvPr>
        </p:nvSpPr>
        <p:spPr/>
        <p:txBody>
          <a:bodyPr/>
          <a:lstStyle/>
          <a:p>
            <a:fld id="{310CA5FD-3933-47C4-B4F5-851F1D72DE55}" type="datetimeFigureOut">
              <a:rPr lang="zh-CN" altLang="en-US" smtClean="0"/>
              <a:t>2020-6-28</a:t>
            </a:fld>
            <a:endParaRPr lang="zh-CN" altLang="en-US"/>
          </a:p>
        </p:txBody>
      </p:sp>
      <p:sp>
        <p:nvSpPr>
          <p:cNvPr id="8" name="页脚占位符 7">
            <a:extLst>
              <a:ext uri="{FF2B5EF4-FFF2-40B4-BE49-F238E27FC236}">
                <a16:creationId xmlns="" xmlns:a16="http://schemas.microsoft.com/office/drawing/2014/main" id="{28D306AA-FC04-44BE-8E80-7B9024AEE72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08ED102B-0D72-4587-8BCD-B93C0573C604}"/>
              </a:ext>
            </a:extLst>
          </p:cNvPr>
          <p:cNvSpPr>
            <a:spLocks noGrp="1"/>
          </p:cNvSpPr>
          <p:nvPr>
            <p:ph type="sldNum" sz="quarter" idx="12"/>
          </p:nvPr>
        </p:nvSpPr>
        <p:spPr/>
        <p:txBody>
          <a:bodyPr/>
          <a:lstStyle/>
          <a:p>
            <a:fld id="{FE378B93-0FFB-4C82-A593-A211AC2B1B6F}" type="slidenum">
              <a:rPr lang="zh-CN" altLang="en-US" smtClean="0"/>
              <a:t>‹#›</a:t>
            </a:fld>
            <a:endParaRPr lang="zh-CN" altLang="en-US"/>
          </a:p>
        </p:txBody>
      </p:sp>
    </p:spTree>
    <p:extLst>
      <p:ext uri="{BB962C8B-B14F-4D97-AF65-F5344CB8AC3E}">
        <p14:creationId xmlns:p14="http://schemas.microsoft.com/office/powerpoint/2010/main" val="869088663"/>
      </p:ext>
    </p:extLst>
  </p:cSld>
  <p:clrMapOvr>
    <a:masterClrMapping/>
  </p:clrMapOvr>
  <p:transition spd="slow" advTm="3000">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16CB24D-92F2-4865-90F1-0E1FA21FD27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31937266-D9FE-44F4-9A42-B2F09EAC9D88}"/>
              </a:ext>
            </a:extLst>
          </p:cNvPr>
          <p:cNvSpPr>
            <a:spLocks noGrp="1"/>
          </p:cNvSpPr>
          <p:nvPr>
            <p:ph type="dt" sz="half" idx="10"/>
          </p:nvPr>
        </p:nvSpPr>
        <p:spPr/>
        <p:txBody>
          <a:bodyPr/>
          <a:lstStyle/>
          <a:p>
            <a:fld id="{310CA5FD-3933-47C4-B4F5-851F1D72DE55}" type="datetimeFigureOut">
              <a:rPr lang="zh-CN" altLang="en-US" smtClean="0"/>
              <a:t>2020-6-28</a:t>
            </a:fld>
            <a:endParaRPr lang="zh-CN" altLang="en-US"/>
          </a:p>
        </p:txBody>
      </p:sp>
      <p:sp>
        <p:nvSpPr>
          <p:cNvPr id="4" name="页脚占位符 3">
            <a:extLst>
              <a:ext uri="{FF2B5EF4-FFF2-40B4-BE49-F238E27FC236}">
                <a16:creationId xmlns="" xmlns:a16="http://schemas.microsoft.com/office/drawing/2014/main" id="{0953C7A5-548A-4FDF-A945-46AB33E881D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F999EF73-8179-42BC-8D51-AF2690D51586}"/>
              </a:ext>
            </a:extLst>
          </p:cNvPr>
          <p:cNvSpPr>
            <a:spLocks noGrp="1"/>
          </p:cNvSpPr>
          <p:nvPr>
            <p:ph type="sldNum" sz="quarter" idx="12"/>
          </p:nvPr>
        </p:nvSpPr>
        <p:spPr/>
        <p:txBody>
          <a:bodyPr/>
          <a:lstStyle/>
          <a:p>
            <a:fld id="{FE378B93-0FFB-4C82-A593-A211AC2B1B6F}" type="slidenum">
              <a:rPr lang="zh-CN" altLang="en-US" smtClean="0"/>
              <a:t>‹#›</a:t>
            </a:fld>
            <a:endParaRPr lang="zh-CN" altLang="en-US"/>
          </a:p>
        </p:txBody>
      </p:sp>
    </p:spTree>
    <p:extLst>
      <p:ext uri="{BB962C8B-B14F-4D97-AF65-F5344CB8AC3E}">
        <p14:creationId xmlns:p14="http://schemas.microsoft.com/office/powerpoint/2010/main" val="2071704024"/>
      </p:ext>
    </p:extLst>
  </p:cSld>
  <p:clrMapOvr>
    <a:masterClrMapping/>
  </p:clrMapOvr>
  <p:transition spd="slow" advTm="3000">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78C22301-358E-4A6D-9370-830A1A0EF4A6}"/>
              </a:ext>
            </a:extLst>
          </p:cNvPr>
          <p:cNvSpPr>
            <a:spLocks noGrp="1"/>
          </p:cNvSpPr>
          <p:nvPr>
            <p:ph type="dt" sz="half" idx="10"/>
          </p:nvPr>
        </p:nvSpPr>
        <p:spPr/>
        <p:txBody>
          <a:bodyPr/>
          <a:lstStyle/>
          <a:p>
            <a:fld id="{310CA5FD-3933-47C4-B4F5-851F1D72DE55}" type="datetimeFigureOut">
              <a:rPr lang="zh-CN" altLang="en-US" smtClean="0"/>
              <a:t>2020-6-28</a:t>
            </a:fld>
            <a:endParaRPr lang="zh-CN" altLang="en-US"/>
          </a:p>
        </p:txBody>
      </p:sp>
      <p:sp>
        <p:nvSpPr>
          <p:cNvPr id="3" name="页脚占位符 2">
            <a:extLst>
              <a:ext uri="{FF2B5EF4-FFF2-40B4-BE49-F238E27FC236}">
                <a16:creationId xmlns="" xmlns:a16="http://schemas.microsoft.com/office/drawing/2014/main" id="{67EF4A53-B253-41CD-8B2A-247C6695F72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83FE4085-2D87-43D1-B32A-9D1E450F2487}"/>
              </a:ext>
            </a:extLst>
          </p:cNvPr>
          <p:cNvSpPr>
            <a:spLocks noGrp="1"/>
          </p:cNvSpPr>
          <p:nvPr>
            <p:ph type="sldNum" sz="quarter" idx="12"/>
          </p:nvPr>
        </p:nvSpPr>
        <p:spPr/>
        <p:txBody>
          <a:bodyPr/>
          <a:lstStyle/>
          <a:p>
            <a:fld id="{FE378B93-0FFB-4C82-A593-A211AC2B1B6F}" type="slidenum">
              <a:rPr lang="zh-CN" altLang="en-US" smtClean="0"/>
              <a:t>‹#›</a:t>
            </a:fld>
            <a:endParaRPr lang="zh-CN" altLang="en-US"/>
          </a:p>
        </p:txBody>
      </p:sp>
    </p:spTree>
    <p:extLst>
      <p:ext uri="{BB962C8B-B14F-4D97-AF65-F5344CB8AC3E}">
        <p14:creationId xmlns:p14="http://schemas.microsoft.com/office/powerpoint/2010/main" val="1682011886"/>
      </p:ext>
    </p:extLst>
  </p:cSld>
  <p:clrMapOvr>
    <a:masterClrMapping/>
  </p:clrMapOvr>
  <p:transition spd="slow" advTm="3000">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4CF18A2-515A-40B7-9B19-83CFAC9FA5B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4FFFC3C5-C8BE-47DB-A18D-BE3256B609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C7307D7B-B13D-42A1-A37D-4853BCA93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89451754-B037-413C-9F57-8475736E7155}"/>
              </a:ext>
            </a:extLst>
          </p:cNvPr>
          <p:cNvSpPr>
            <a:spLocks noGrp="1"/>
          </p:cNvSpPr>
          <p:nvPr>
            <p:ph type="dt" sz="half" idx="10"/>
          </p:nvPr>
        </p:nvSpPr>
        <p:spPr/>
        <p:txBody>
          <a:bodyPr/>
          <a:lstStyle/>
          <a:p>
            <a:fld id="{310CA5FD-3933-47C4-B4F5-851F1D72DE55}" type="datetimeFigureOut">
              <a:rPr lang="zh-CN" altLang="en-US" smtClean="0"/>
              <a:t>2020-6-28</a:t>
            </a:fld>
            <a:endParaRPr lang="zh-CN" altLang="en-US"/>
          </a:p>
        </p:txBody>
      </p:sp>
      <p:sp>
        <p:nvSpPr>
          <p:cNvPr id="6" name="页脚占位符 5">
            <a:extLst>
              <a:ext uri="{FF2B5EF4-FFF2-40B4-BE49-F238E27FC236}">
                <a16:creationId xmlns="" xmlns:a16="http://schemas.microsoft.com/office/drawing/2014/main" id="{0B954B92-205E-4B43-A8BC-C68B175D4E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99E84723-D351-4C02-88D7-B27B33EE0F49}"/>
              </a:ext>
            </a:extLst>
          </p:cNvPr>
          <p:cNvSpPr>
            <a:spLocks noGrp="1"/>
          </p:cNvSpPr>
          <p:nvPr>
            <p:ph type="sldNum" sz="quarter" idx="12"/>
          </p:nvPr>
        </p:nvSpPr>
        <p:spPr/>
        <p:txBody>
          <a:bodyPr/>
          <a:lstStyle/>
          <a:p>
            <a:fld id="{FE378B93-0FFB-4C82-A593-A211AC2B1B6F}" type="slidenum">
              <a:rPr lang="zh-CN" altLang="en-US" smtClean="0"/>
              <a:t>‹#›</a:t>
            </a:fld>
            <a:endParaRPr lang="zh-CN" altLang="en-US"/>
          </a:p>
        </p:txBody>
      </p:sp>
    </p:spTree>
    <p:extLst>
      <p:ext uri="{BB962C8B-B14F-4D97-AF65-F5344CB8AC3E}">
        <p14:creationId xmlns:p14="http://schemas.microsoft.com/office/powerpoint/2010/main" val="712777308"/>
      </p:ext>
    </p:extLst>
  </p:cSld>
  <p:clrMapOvr>
    <a:masterClrMapping/>
  </p:clrMapOvr>
  <p:transition spd="slow" advTm="3000">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EB1327F-3CB9-4A44-956C-BD911A429C9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3F392437-9903-44C7-B8DA-5FD497A670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587790A1-4D56-4BEA-ACA1-51884E9E6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1BBF8219-E4A0-4A36-9E11-A51D5D085061}"/>
              </a:ext>
            </a:extLst>
          </p:cNvPr>
          <p:cNvSpPr>
            <a:spLocks noGrp="1"/>
          </p:cNvSpPr>
          <p:nvPr>
            <p:ph type="dt" sz="half" idx="10"/>
          </p:nvPr>
        </p:nvSpPr>
        <p:spPr/>
        <p:txBody>
          <a:bodyPr/>
          <a:lstStyle/>
          <a:p>
            <a:fld id="{310CA5FD-3933-47C4-B4F5-851F1D72DE55}" type="datetimeFigureOut">
              <a:rPr lang="zh-CN" altLang="en-US" smtClean="0"/>
              <a:t>2020-6-28</a:t>
            </a:fld>
            <a:endParaRPr lang="zh-CN" altLang="en-US"/>
          </a:p>
        </p:txBody>
      </p:sp>
      <p:sp>
        <p:nvSpPr>
          <p:cNvPr id="6" name="页脚占位符 5">
            <a:extLst>
              <a:ext uri="{FF2B5EF4-FFF2-40B4-BE49-F238E27FC236}">
                <a16:creationId xmlns="" xmlns:a16="http://schemas.microsoft.com/office/drawing/2014/main" id="{E93B8A47-262B-4F29-BE12-635D212D093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479CAD99-39D1-4512-98DB-0974170D2A2D}"/>
              </a:ext>
            </a:extLst>
          </p:cNvPr>
          <p:cNvSpPr>
            <a:spLocks noGrp="1"/>
          </p:cNvSpPr>
          <p:nvPr>
            <p:ph type="sldNum" sz="quarter" idx="12"/>
          </p:nvPr>
        </p:nvSpPr>
        <p:spPr/>
        <p:txBody>
          <a:bodyPr/>
          <a:lstStyle/>
          <a:p>
            <a:fld id="{FE378B93-0FFB-4C82-A593-A211AC2B1B6F}" type="slidenum">
              <a:rPr lang="zh-CN" altLang="en-US" smtClean="0"/>
              <a:t>‹#›</a:t>
            </a:fld>
            <a:endParaRPr lang="zh-CN" altLang="en-US"/>
          </a:p>
        </p:txBody>
      </p:sp>
    </p:spTree>
    <p:extLst>
      <p:ext uri="{BB962C8B-B14F-4D97-AF65-F5344CB8AC3E}">
        <p14:creationId xmlns:p14="http://schemas.microsoft.com/office/powerpoint/2010/main" val="2689132321"/>
      </p:ext>
    </p:extLst>
  </p:cSld>
  <p:clrMapOvr>
    <a:masterClrMapping/>
  </p:clrMapOvr>
  <p:transition spd="slow" advTm="3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3E7EE7C-CB78-40A9-B7D4-45FF19DA895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3FC7FD-B7D9-4467-B8C8-6C4551550F5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60B5431-25DE-4C57-9A5A-F0A426C37D67}"/>
              </a:ext>
            </a:extLst>
          </p:cNvPr>
          <p:cNvSpPr>
            <a:spLocks noGrp="1"/>
          </p:cNvSpPr>
          <p:nvPr>
            <p:ph type="dt" sz="half" idx="10"/>
          </p:nvPr>
        </p:nvSpPr>
        <p:spPr/>
        <p:txBody>
          <a:bodyPr/>
          <a:lstStyle/>
          <a:p>
            <a:fld id="{310CA5FD-3933-47C4-B4F5-851F1D72DE55}" type="datetimeFigureOut">
              <a:rPr lang="zh-CN" altLang="en-US" smtClean="0"/>
              <a:t>2020-6-28</a:t>
            </a:fld>
            <a:endParaRPr lang="zh-CN" altLang="en-US"/>
          </a:p>
        </p:txBody>
      </p:sp>
      <p:sp>
        <p:nvSpPr>
          <p:cNvPr id="5" name="页脚占位符 4">
            <a:extLst>
              <a:ext uri="{FF2B5EF4-FFF2-40B4-BE49-F238E27FC236}">
                <a16:creationId xmlns="" xmlns:a16="http://schemas.microsoft.com/office/drawing/2014/main" id="{F78EBD04-9C4A-4DE9-8A94-2324B791C4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1442071-4AC1-4C20-941B-DEC136EF7773}"/>
              </a:ext>
            </a:extLst>
          </p:cNvPr>
          <p:cNvSpPr>
            <a:spLocks noGrp="1"/>
          </p:cNvSpPr>
          <p:nvPr>
            <p:ph type="sldNum" sz="quarter" idx="12"/>
          </p:nvPr>
        </p:nvSpPr>
        <p:spPr/>
        <p:txBody>
          <a:bodyPr/>
          <a:lstStyle/>
          <a:p>
            <a:fld id="{FE378B93-0FFB-4C82-A593-A211AC2B1B6F}" type="slidenum">
              <a:rPr lang="zh-CN" altLang="en-US" smtClean="0"/>
              <a:t>‹#›</a:t>
            </a:fld>
            <a:endParaRPr lang="zh-CN" altLang="en-US"/>
          </a:p>
        </p:txBody>
      </p:sp>
    </p:spTree>
    <p:extLst>
      <p:ext uri="{BB962C8B-B14F-4D97-AF65-F5344CB8AC3E}">
        <p14:creationId xmlns:p14="http://schemas.microsoft.com/office/powerpoint/2010/main" val="3251948411"/>
      </p:ext>
    </p:extLst>
  </p:cSld>
  <p:clrMapOvr>
    <a:masterClrMapping/>
  </p:clrMapOvr>
  <p:transition spd="slow" advTm="3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087AD815-DD39-4A83-9EC3-FAFDA0FD164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0AA75579-B51E-4687-9D2A-41F76BE0CC2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CF6B84F8-624D-43F3-AA8B-0C29A9DDFFF6}"/>
              </a:ext>
            </a:extLst>
          </p:cNvPr>
          <p:cNvSpPr>
            <a:spLocks noGrp="1"/>
          </p:cNvSpPr>
          <p:nvPr>
            <p:ph type="dt" sz="half" idx="10"/>
          </p:nvPr>
        </p:nvSpPr>
        <p:spPr/>
        <p:txBody>
          <a:bodyPr/>
          <a:lstStyle/>
          <a:p>
            <a:fld id="{310CA5FD-3933-47C4-B4F5-851F1D72DE55}" type="datetimeFigureOut">
              <a:rPr lang="zh-CN" altLang="en-US" smtClean="0"/>
              <a:t>2020-6-28</a:t>
            </a:fld>
            <a:endParaRPr lang="zh-CN" altLang="en-US"/>
          </a:p>
        </p:txBody>
      </p:sp>
      <p:sp>
        <p:nvSpPr>
          <p:cNvPr id="5" name="页脚占位符 4">
            <a:extLst>
              <a:ext uri="{FF2B5EF4-FFF2-40B4-BE49-F238E27FC236}">
                <a16:creationId xmlns="" xmlns:a16="http://schemas.microsoft.com/office/drawing/2014/main" id="{000EAB7D-C575-4EAD-8A7E-210916BEFC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9225EE8-FA9E-4098-86CE-0287818183FD}"/>
              </a:ext>
            </a:extLst>
          </p:cNvPr>
          <p:cNvSpPr>
            <a:spLocks noGrp="1"/>
          </p:cNvSpPr>
          <p:nvPr>
            <p:ph type="sldNum" sz="quarter" idx="12"/>
          </p:nvPr>
        </p:nvSpPr>
        <p:spPr/>
        <p:txBody>
          <a:bodyPr/>
          <a:lstStyle/>
          <a:p>
            <a:fld id="{FE378B93-0FFB-4C82-A593-A211AC2B1B6F}" type="slidenum">
              <a:rPr lang="zh-CN" altLang="en-US" smtClean="0"/>
              <a:t>‹#›</a:t>
            </a:fld>
            <a:endParaRPr lang="zh-CN" altLang="en-US"/>
          </a:p>
        </p:txBody>
      </p:sp>
    </p:spTree>
    <p:extLst>
      <p:ext uri="{BB962C8B-B14F-4D97-AF65-F5344CB8AC3E}">
        <p14:creationId xmlns:p14="http://schemas.microsoft.com/office/powerpoint/2010/main" val="3009175194"/>
      </p:ext>
    </p:extLst>
  </p:cSld>
  <p:clrMapOvr>
    <a:masterClrMapping/>
  </p:clrMapOvr>
  <p:transition spd="slow"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71203AD1-DC67-4585-9DE4-CB61D7185E5E}"/>
              </a:ext>
            </a:extLst>
          </p:cNvPr>
          <p:cNvPicPr>
            <a:picLocks noChangeAspect="1"/>
          </p:cNvPicPr>
          <p:nvPr userDrawn="1"/>
        </p:nvPicPr>
        <p:blipFill rotWithShape="1">
          <a:blip r:embed="rId2">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b="8754"/>
          <a:stretch/>
        </p:blipFill>
        <p:spPr>
          <a:xfrm>
            <a:off x="0" y="0"/>
            <a:ext cx="12192000" cy="6858000"/>
          </a:xfrm>
          <a:prstGeom prst="rect">
            <a:avLst/>
          </a:prstGeom>
        </p:spPr>
      </p:pic>
    </p:spTree>
    <p:extLst>
      <p:ext uri="{BB962C8B-B14F-4D97-AF65-F5344CB8AC3E}">
        <p14:creationId xmlns:p14="http://schemas.microsoft.com/office/powerpoint/2010/main" val="3060418320"/>
      </p:ext>
    </p:extLst>
  </p:cSld>
  <p:clrMapOvr>
    <a:masterClrMapping/>
  </p:clrMapOvr>
  <p:transition spd="slow" advTm="3000">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71203AD1-DC67-4585-9DE4-CB61D7185E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a:extLst>
              <a:ext uri="{FF2B5EF4-FFF2-40B4-BE49-F238E27FC236}">
                <a16:creationId xmlns="" xmlns:a16="http://schemas.microsoft.com/office/drawing/2014/main" id="{3DB54C17-5104-4255-8E61-7218615FBE57}"/>
              </a:ext>
            </a:extLst>
          </p:cNvPr>
          <p:cNvSpPr/>
          <p:nvPr userDrawn="1"/>
        </p:nvSpPr>
        <p:spPr>
          <a:xfrm>
            <a:off x="304821" y="150961"/>
            <a:ext cx="11569659" cy="6312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 xmlns:a16="http://schemas.microsoft.com/office/drawing/2014/main" id="{E6A8D31C-6C11-4C5A-9414-1A2FD41C2D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4666038" cy="1527717"/>
          </a:xfrm>
          <a:prstGeom prst="rect">
            <a:avLst/>
          </a:prstGeom>
        </p:spPr>
      </p:pic>
      <p:pic>
        <p:nvPicPr>
          <p:cNvPr id="10" name="图片 9">
            <a:extLst>
              <a:ext uri="{FF2B5EF4-FFF2-40B4-BE49-F238E27FC236}">
                <a16:creationId xmlns="" xmlns:a16="http://schemas.microsoft.com/office/drawing/2014/main" id="{87A05420-B685-4217-A013-457EAD3BAF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01360"/>
            <a:ext cx="12192000" cy="956640"/>
          </a:xfrm>
          <a:prstGeom prst="rect">
            <a:avLst/>
          </a:prstGeom>
        </p:spPr>
      </p:pic>
      <p:pic>
        <p:nvPicPr>
          <p:cNvPr id="16" name="图片 15">
            <a:extLst>
              <a:ext uri="{FF2B5EF4-FFF2-40B4-BE49-F238E27FC236}">
                <a16:creationId xmlns="" xmlns:a16="http://schemas.microsoft.com/office/drawing/2014/main" id="{AC8773D7-192B-40B4-877F-BA54B5988C2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98989" y="5901360"/>
            <a:ext cx="782904" cy="805679"/>
          </a:xfrm>
          <a:prstGeom prst="rect">
            <a:avLst/>
          </a:prstGeom>
        </p:spPr>
      </p:pic>
      <p:pic>
        <p:nvPicPr>
          <p:cNvPr id="9" name="图片 8">
            <a:extLst>
              <a:ext uri="{FF2B5EF4-FFF2-40B4-BE49-F238E27FC236}">
                <a16:creationId xmlns="" xmlns:a16="http://schemas.microsoft.com/office/drawing/2014/main" id="{A0C7114C-74D0-4C3C-8CFA-F81E66F077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524414" y="-2"/>
            <a:ext cx="4666038" cy="1527717"/>
          </a:xfrm>
          <a:prstGeom prst="rect">
            <a:avLst/>
          </a:prstGeom>
        </p:spPr>
      </p:pic>
      <p:sp>
        <p:nvSpPr>
          <p:cNvPr id="11" name="矩形 10">
            <a:extLst>
              <a:ext uri="{FF2B5EF4-FFF2-40B4-BE49-F238E27FC236}">
                <a16:creationId xmlns="" xmlns:a16="http://schemas.microsoft.com/office/drawing/2014/main" id="{F01E8BCC-5227-4218-8EF4-23243BAA09A8}"/>
              </a:ext>
            </a:extLst>
          </p:cNvPr>
          <p:cNvSpPr/>
          <p:nvPr userDrawn="1"/>
        </p:nvSpPr>
        <p:spPr>
          <a:xfrm>
            <a:off x="3833263" y="587798"/>
            <a:ext cx="4512774" cy="769441"/>
          </a:xfrm>
          <a:prstGeom prst="rect">
            <a:avLst/>
          </a:prstGeom>
        </p:spPr>
        <p:txBody>
          <a:bodyPr wrap="none">
            <a:spAutoFit/>
          </a:bodyPr>
          <a:lstStyle/>
          <a:p>
            <a:r>
              <a:rPr lang="en-US" altLang="zh-CN" sz="4400" b="1" dirty="0">
                <a:solidFill>
                  <a:srgbClr val="FF0000"/>
                </a:solidFill>
                <a:cs typeface="+mn-ea"/>
                <a:sym typeface="+mn-lt"/>
              </a:rPr>
              <a:t>2020</a:t>
            </a:r>
            <a:r>
              <a:rPr lang="zh-CN" altLang="en-US" sz="4000" b="1" dirty="0">
                <a:solidFill>
                  <a:srgbClr val="FF0000"/>
                </a:solidFill>
                <a:cs typeface="+mn-ea"/>
                <a:sym typeface="+mn-lt"/>
              </a:rPr>
              <a:t>两会基本概述</a:t>
            </a:r>
          </a:p>
        </p:txBody>
      </p:sp>
    </p:spTree>
    <p:extLst>
      <p:ext uri="{BB962C8B-B14F-4D97-AF65-F5344CB8AC3E}">
        <p14:creationId xmlns:p14="http://schemas.microsoft.com/office/powerpoint/2010/main" val="900171236"/>
      </p:ext>
    </p:extLst>
  </p:cSld>
  <p:clrMapOvr>
    <a:masterClrMapping/>
  </p:clrMapOvr>
  <p:transition spd="slow" advTm="3000">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71203AD1-DC67-4585-9DE4-CB61D7185E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a:extLst>
              <a:ext uri="{FF2B5EF4-FFF2-40B4-BE49-F238E27FC236}">
                <a16:creationId xmlns="" xmlns:a16="http://schemas.microsoft.com/office/drawing/2014/main" id="{3DB54C17-5104-4255-8E61-7218615FBE57}"/>
              </a:ext>
            </a:extLst>
          </p:cNvPr>
          <p:cNvSpPr/>
          <p:nvPr userDrawn="1"/>
        </p:nvSpPr>
        <p:spPr>
          <a:xfrm>
            <a:off x="304821" y="150961"/>
            <a:ext cx="11569659" cy="6312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 xmlns:a16="http://schemas.microsoft.com/office/drawing/2014/main" id="{E6A8D31C-6C11-4C5A-9414-1A2FD41C2D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4666038" cy="1527717"/>
          </a:xfrm>
          <a:prstGeom prst="rect">
            <a:avLst/>
          </a:prstGeom>
        </p:spPr>
      </p:pic>
      <p:pic>
        <p:nvPicPr>
          <p:cNvPr id="10" name="图片 9">
            <a:extLst>
              <a:ext uri="{FF2B5EF4-FFF2-40B4-BE49-F238E27FC236}">
                <a16:creationId xmlns="" xmlns:a16="http://schemas.microsoft.com/office/drawing/2014/main" id="{87A05420-B685-4217-A013-457EAD3BAF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01360"/>
            <a:ext cx="12192000" cy="956640"/>
          </a:xfrm>
          <a:prstGeom prst="rect">
            <a:avLst/>
          </a:prstGeom>
        </p:spPr>
      </p:pic>
      <p:pic>
        <p:nvPicPr>
          <p:cNvPr id="16" name="图片 15">
            <a:extLst>
              <a:ext uri="{FF2B5EF4-FFF2-40B4-BE49-F238E27FC236}">
                <a16:creationId xmlns="" xmlns:a16="http://schemas.microsoft.com/office/drawing/2014/main" id="{AC8773D7-192B-40B4-877F-BA54B5988C2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98989" y="5901360"/>
            <a:ext cx="782904" cy="805679"/>
          </a:xfrm>
          <a:prstGeom prst="rect">
            <a:avLst/>
          </a:prstGeom>
        </p:spPr>
      </p:pic>
      <p:pic>
        <p:nvPicPr>
          <p:cNvPr id="9" name="图片 8">
            <a:extLst>
              <a:ext uri="{FF2B5EF4-FFF2-40B4-BE49-F238E27FC236}">
                <a16:creationId xmlns="" xmlns:a16="http://schemas.microsoft.com/office/drawing/2014/main" id="{A0C7114C-74D0-4C3C-8CFA-F81E66F077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524414" y="-2"/>
            <a:ext cx="4666038" cy="1527717"/>
          </a:xfrm>
          <a:prstGeom prst="rect">
            <a:avLst/>
          </a:prstGeom>
        </p:spPr>
      </p:pic>
      <p:sp>
        <p:nvSpPr>
          <p:cNvPr id="11" name="矩形 10">
            <a:extLst>
              <a:ext uri="{FF2B5EF4-FFF2-40B4-BE49-F238E27FC236}">
                <a16:creationId xmlns="" xmlns:a16="http://schemas.microsoft.com/office/drawing/2014/main" id="{F01E8BCC-5227-4218-8EF4-23243BAA09A8}"/>
              </a:ext>
            </a:extLst>
          </p:cNvPr>
          <p:cNvSpPr/>
          <p:nvPr userDrawn="1"/>
        </p:nvSpPr>
        <p:spPr>
          <a:xfrm>
            <a:off x="2807341" y="587798"/>
            <a:ext cx="6949338" cy="769441"/>
          </a:xfrm>
          <a:prstGeom prst="rect">
            <a:avLst/>
          </a:prstGeom>
        </p:spPr>
        <p:txBody>
          <a:bodyPr wrap="none">
            <a:spAutoFit/>
          </a:bodyPr>
          <a:lstStyle/>
          <a:p>
            <a:r>
              <a:rPr lang="en-US" altLang="zh-CN" sz="4400" b="1" dirty="0">
                <a:solidFill>
                  <a:srgbClr val="FF0000"/>
                </a:solidFill>
                <a:cs typeface="+mn-ea"/>
                <a:sym typeface="+mn-lt"/>
              </a:rPr>
              <a:t>2020</a:t>
            </a:r>
            <a:r>
              <a:rPr lang="zh-CN" altLang="en-US" sz="4000" b="1" dirty="0">
                <a:solidFill>
                  <a:srgbClr val="FF0000"/>
                </a:solidFill>
                <a:cs typeface="+mn-ea"/>
                <a:sym typeface="+mn-lt"/>
              </a:rPr>
              <a:t>全国</a:t>
            </a:r>
            <a:r>
              <a:rPr lang="zh-CN" altLang="en-US" sz="4000" b="1" dirty="0" smtClean="0">
                <a:solidFill>
                  <a:srgbClr val="FF0000"/>
                </a:solidFill>
                <a:cs typeface="+mn-ea"/>
                <a:sym typeface="+mn-lt"/>
              </a:rPr>
              <a:t>两会精神和主要内容</a:t>
            </a:r>
            <a:endParaRPr lang="zh-CN" altLang="en-US" sz="4000" b="1" dirty="0">
              <a:solidFill>
                <a:srgbClr val="FF0000"/>
              </a:solidFill>
              <a:cs typeface="+mn-ea"/>
              <a:sym typeface="+mn-lt"/>
            </a:endParaRPr>
          </a:p>
        </p:txBody>
      </p:sp>
    </p:spTree>
    <p:extLst>
      <p:ext uri="{BB962C8B-B14F-4D97-AF65-F5344CB8AC3E}">
        <p14:creationId xmlns:p14="http://schemas.microsoft.com/office/powerpoint/2010/main" val="3608918874"/>
      </p:ext>
    </p:extLst>
  </p:cSld>
  <p:clrMapOvr>
    <a:masterClrMapping/>
  </p:clrMapOvr>
  <p:transition spd="slow" advTm="3000">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71203AD1-DC67-4585-9DE4-CB61D7185E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a:extLst>
              <a:ext uri="{FF2B5EF4-FFF2-40B4-BE49-F238E27FC236}">
                <a16:creationId xmlns="" xmlns:a16="http://schemas.microsoft.com/office/drawing/2014/main" id="{3DB54C17-5104-4255-8E61-7218615FBE57}"/>
              </a:ext>
            </a:extLst>
          </p:cNvPr>
          <p:cNvSpPr/>
          <p:nvPr userDrawn="1"/>
        </p:nvSpPr>
        <p:spPr>
          <a:xfrm>
            <a:off x="304821" y="150961"/>
            <a:ext cx="11569659" cy="6312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 xmlns:a16="http://schemas.microsoft.com/office/drawing/2014/main" id="{E6A8D31C-6C11-4C5A-9414-1A2FD41C2D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4666038" cy="1527717"/>
          </a:xfrm>
          <a:prstGeom prst="rect">
            <a:avLst/>
          </a:prstGeom>
        </p:spPr>
      </p:pic>
      <p:pic>
        <p:nvPicPr>
          <p:cNvPr id="10" name="图片 9">
            <a:extLst>
              <a:ext uri="{FF2B5EF4-FFF2-40B4-BE49-F238E27FC236}">
                <a16:creationId xmlns="" xmlns:a16="http://schemas.microsoft.com/office/drawing/2014/main" id="{87A05420-B685-4217-A013-457EAD3BAF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01360"/>
            <a:ext cx="12192000" cy="956640"/>
          </a:xfrm>
          <a:prstGeom prst="rect">
            <a:avLst/>
          </a:prstGeom>
        </p:spPr>
      </p:pic>
      <p:pic>
        <p:nvPicPr>
          <p:cNvPr id="16" name="图片 15">
            <a:extLst>
              <a:ext uri="{FF2B5EF4-FFF2-40B4-BE49-F238E27FC236}">
                <a16:creationId xmlns="" xmlns:a16="http://schemas.microsoft.com/office/drawing/2014/main" id="{AC8773D7-192B-40B4-877F-BA54B5988C2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98989" y="5901360"/>
            <a:ext cx="782904" cy="805679"/>
          </a:xfrm>
          <a:prstGeom prst="rect">
            <a:avLst/>
          </a:prstGeom>
        </p:spPr>
      </p:pic>
      <p:pic>
        <p:nvPicPr>
          <p:cNvPr id="9" name="图片 8">
            <a:extLst>
              <a:ext uri="{FF2B5EF4-FFF2-40B4-BE49-F238E27FC236}">
                <a16:creationId xmlns="" xmlns:a16="http://schemas.microsoft.com/office/drawing/2014/main" id="{A0C7114C-74D0-4C3C-8CFA-F81E66F077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524414" y="-2"/>
            <a:ext cx="4666038" cy="1527717"/>
          </a:xfrm>
          <a:prstGeom prst="rect">
            <a:avLst/>
          </a:prstGeom>
        </p:spPr>
      </p:pic>
      <p:sp>
        <p:nvSpPr>
          <p:cNvPr id="11" name="矩形 10">
            <a:extLst>
              <a:ext uri="{FF2B5EF4-FFF2-40B4-BE49-F238E27FC236}">
                <a16:creationId xmlns="" xmlns:a16="http://schemas.microsoft.com/office/drawing/2014/main" id="{F01E8BCC-5227-4218-8EF4-23243BAA09A8}"/>
              </a:ext>
            </a:extLst>
          </p:cNvPr>
          <p:cNvSpPr/>
          <p:nvPr userDrawn="1"/>
        </p:nvSpPr>
        <p:spPr>
          <a:xfrm>
            <a:off x="3919819" y="587798"/>
            <a:ext cx="4339650" cy="646331"/>
          </a:xfrm>
          <a:prstGeom prst="rect">
            <a:avLst/>
          </a:prstGeom>
        </p:spPr>
        <p:txBody>
          <a:bodyPr wrap="none">
            <a:spAutoFit/>
          </a:bodyPr>
          <a:lstStyle/>
          <a:p>
            <a:pPr algn="ctr"/>
            <a:r>
              <a:rPr lang="zh-CN" altLang="en-US" sz="3600" b="1" dirty="0" smtClean="0">
                <a:solidFill>
                  <a:srgbClr val="FF0000"/>
                </a:solidFill>
                <a:cs typeface="+mn-ea"/>
                <a:sym typeface="+mn-lt"/>
              </a:rPr>
              <a:t>习近平两会讲话精神</a:t>
            </a:r>
            <a:endParaRPr lang="zh-CN" altLang="en-US" sz="3600" b="1" dirty="0">
              <a:solidFill>
                <a:srgbClr val="FF0000"/>
              </a:solidFill>
              <a:cs typeface="+mn-ea"/>
              <a:sym typeface="+mn-lt"/>
            </a:endParaRPr>
          </a:p>
        </p:txBody>
      </p:sp>
    </p:spTree>
    <p:extLst>
      <p:ext uri="{BB962C8B-B14F-4D97-AF65-F5344CB8AC3E}">
        <p14:creationId xmlns:p14="http://schemas.microsoft.com/office/powerpoint/2010/main" val="691104717"/>
      </p:ext>
    </p:extLst>
  </p:cSld>
  <p:clrMapOvr>
    <a:masterClrMapping/>
  </p:clrMapOvr>
  <p:transition spd="slow" advTm="3000">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71203AD1-DC67-4585-9DE4-CB61D7185E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a:extLst>
              <a:ext uri="{FF2B5EF4-FFF2-40B4-BE49-F238E27FC236}">
                <a16:creationId xmlns="" xmlns:a16="http://schemas.microsoft.com/office/drawing/2014/main" id="{3DB54C17-5104-4255-8E61-7218615FBE57}"/>
              </a:ext>
            </a:extLst>
          </p:cNvPr>
          <p:cNvSpPr/>
          <p:nvPr userDrawn="1"/>
        </p:nvSpPr>
        <p:spPr>
          <a:xfrm>
            <a:off x="304821" y="150961"/>
            <a:ext cx="11569659" cy="6312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14" name="图片 13">
            <a:extLst>
              <a:ext uri="{FF2B5EF4-FFF2-40B4-BE49-F238E27FC236}">
                <a16:creationId xmlns="" xmlns:a16="http://schemas.microsoft.com/office/drawing/2014/main" id="{E6A8D31C-6C11-4C5A-9414-1A2FD41C2D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4666038" cy="1527717"/>
          </a:xfrm>
          <a:prstGeom prst="rect">
            <a:avLst/>
          </a:prstGeom>
        </p:spPr>
      </p:pic>
      <p:pic>
        <p:nvPicPr>
          <p:cNvPr id="10" name="图片 9">
            <a:extLst>
              <a:ext uri="{FF2B5EF4-FFF2-40B4-BE49-F238E27FC236}">
                <a16:creationId xmlns="" xmlns:a16="http://schemas.microsoft.com/office/drawing/2014/main" id="{87A05420-B685-4217-A013-457EAD3BAF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01360"/>
            <a:ext cx="12192000" cy="956640"/>
          </a:xfrm>
          <a:prstGeom prst="rect">
            <a:avLst/>
          </a:prstGeom>
        </p:spPr>
      </p:pic>
      <p:pic>
        <p:nvPicPr>
          <p:cNvPr id="16" name="图片 15">
            <a:extLst>
              <a:ext uri="{FF2B5EF4-FFF2-40B4-BE49-F238E27FC236}">
                <a16:creationId xmlns="" xmlns:a16="http://schemas.microsoft.com/office/drawing/2014/main" id="{AC8773D7-192B-40B4-877F-BA54B5988C2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98989" y="5901360"/>
            <a:ext cx="782904" cy="805679"/>
          </a:xfrm>
          <a:prstGeom prst="rect">
            <a:avLst/>
          </a:prstGeom>
        </p:spPr>
      </p:pic>
      <p:pic>
        <p:nvPicPr>
          <p:cNvPr id="9" name="图片 8">
            <a:extLst>
              <a:ext uri="{FF2B5EF4-FFF2-40B4-BE49-F238E27FC236}">
                <a16:creationId xmlns="" xmlns:a16="http://schemas.microsoft.com/office/drawing/2014/main" id="{A0C7114C-74D0-4C3C-8CFA-F81E66F077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524414" y="-2"/>
            <a:ext cx="4666038" cy="1527717"/>
          </a:xfrm>
          <a:prstGeom prst="rect">
            <a:avLst/>
          </a:prstGeom>
        </p:spPr>
      </p:pic>
      <p:sp>
        <p:nvSpPr>
          <p:cNvPr id="11" name="矩形 10">
            <a:extLst>
              <a:ext uri="{FF2B5EF4-FFF2-40B4-BE49-F238E27FC236}">
                <a16:creationId xmlns="" xmlns:a16="http://schemas.microsoft.com/office/drawing/2014/main" id="{F01E8BCC-5227-4218-8EF4-23243BAA09A8}"/>
              </a:ext>
            </a:extLst>
          </p:cNvPr>
          <p:cNvSpPr/>
          <p:nvPr userDrawn="1"/>
        </p:nvSpPr>
        <p:spPr>
          <a:xfrm>
            <a:off x="4612316" y="587798"/>
            <a:ext cx="2954655" cy="646331"/>
          </a:xfrm>
          <a:prstGeom prst="rect">
            <a:avLst/>
          </a:prstGeom>
        </p:spPr>
        <p:txBody>
          <a:bodyPr wrap="none">
            <a:spAutoFit/>
          </a:bodyPr>
          <a:lstStyle/>
          <a:p>
            <a:pPr algn="ctr"/>
            <a:r>
              <a:rPr lang="zh-CN" altLang="en-US" sz="3600" b="1" dirty="0" smtClean="0">
                <a:solidFill>
                  <a:srgbClr val="FF0000"/>
                </a:solidFill>
                <a:cs typeface="+mn-ea"/>
                <a:sym typeface="+mn-lt"/>
              </a:rPr>
              <a:t>个人学习体会</a:t>
            </a:r>
            <a:endParaRPr lang="zh-CN" altLang="en-US" sz="3600" b="1" dirty="0">
              <a:solidFill>
                <a:srgbClr val="FF0000"/>
              </a:solidFill>
              <a:cs typeface="+mn-ea"/>
              <a:sym typeface="+mn-lt"/>
            </a:endParaRPr>
          </a:p>
        </p:txBody>
      </p:sp>
    </p:spTree>
    <p:extLst>
      <p:ext uri="{BB962C8B-B14F-4D97-AF65-F5344CB8AC3E}">
        <p14:creationId xmlns:p14="http://schemas.microsoft.com/office/powerpoint/2010/main" val="2055418412"/>
      </p:ext>
    </p:extLst>
  </p:cSld>
  <p:clrMapOvr>
    <a:masterClrMapping/>
  </p:clrMapOvr>
  <p:transition spd="slow" advTm="3000">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D73F8D0-4908-4D6C-B21E-5B432230A49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2581686A-597A-4957-9C05-9241979654B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58C2BAD5-D310-4F81-90B5-2332A1D36A1B}"/>
              </a:ext>
            </a:extLst>
          </p:cNvPr>
          <p:cNvSpPr>
            <a:spLocks noGrp="1"/>
          </p:cNvSpPr>
          <p:nvPr>
            <p:ph type="dt" sz="half" idx="10"/>
          </p:nvPr>
        </p:nvSpPr>
        <p:spPr/>
        <p:txBody>
          <a:bodyPr/>
          <a:lstStyle/>
          <a:p>
            <a:fld id="{310CA5FD-3933-47C4-B4F5-851F1D72DE55}" type="datetimeFigureOut">
              <a:rPr lang="zh-CN" altLang="en-US" smtClean="0"/>
              <a:t>2020-6-28</a:t>
            </a:fld>
            <a:endParaRPr lang="zh-CN" altLang="en-US"/>
          </a:p>
        </p:txBody>
      </p:sp>
      <p:sp>
        <p:nvSpPr>
          <p:cNvPr id="5" name="页脚占位符 4">
            <a:extLst>
              <a:ext uri="{FF2B5EF4-FFF2-40B4-BE49-F238E27FC236}">
                <a16:creationId xmlns="" xmlns:a16="http://schemas.microsoft.com/office/drawing/2014/main" id="{3A20AEB6-DA11-43B1-A246-65561C218C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BE85A81-6246-4123-BA7F-E75503992EF3}"/>
              </a:ext>
            </a:extLst>
          </p:cNvPr>
          <p:cNvSpPr>
            <a:spLocks noGrp="1"/>
          </p:cNvSpPr>
          <p:nvPr>
            <p:ph type="sldNum" sz="quarter" idx="12"/>
          </p:nvPr>
        </p:nvSpPr>
        <p:spPr/>
        <p:txBody>
          <a:bodyPr/>
          <a:lstStyle/>
          <a:p>
            <a:fld id="{FE378B93-0FFB-4C82-A593-A211AC2B1B6F}" type="slidenum">
              <a:rPr lang="zh-CN" altLang="en-US" smtClean="0"/>
              <a:t>‹#›</a:t>
            </a:fld>
            <a:endParaRPr lang="zh-CN" altLang="en-US"/>
          </a:p>
        </p:txBody>
      </p:sp>
    </p:spTree>
    <p:extLst>
      <p:ext uri="{BB962C8B-B14F-4D97-AF65-F5344CB8AC3E}">
        <p14:creationId xmlns:p14="http://schemas.microsoft.com/office/powerpoint/2010/main" val="1879362666"/>
      </p:ext>
    </p:extLst>
  </p:cSld>
  <p:clrMapOvr>
    <a:masterClrMapping/>
  </p:clrMapOvr>
  <p:transition spd="slow" advTm="3000">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B7A1678-4884-4808-AADC-6C13AA5D0BF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B5DBD9B9-3695-45D3-93F2-8110C9A091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66608BCB-CFA7-41E9-9CDD-82A674449E47}"/>
              </a:ext>
            </a:extLst>
          </p:cNvPr>
          <p:cNvSpPr>
            <a:spLocks noGrp="1"/>
          </p:cNvSpPr>
          <p:nvPr>
            <p:ph type="dt" sz="half" idx="10"/>
          </p:nvPr>
        </p:nvSpPr>
        <p:spPr/>
        <p:txBody>
          <a:bodyPr/>
          <a:lstStyle/>
          <a:p>
            <a:fld id="{310CA5FD-3933-47C4-B4F5-851F1D72DE55}" type="datetimeFigureOut">
              <a:rPr lang="zh-CN" altLang="en-US" smtClean="0"/>
              <a:t>2020-6-28</a:t>
            </a:fld>
            <a:endParaRPr lang="zh-CN" altLang="en-US"/>
          </a:p>
        </p:txBody>
      </p:sp>
      <p:sp>
        <p:nvSpPr>
          <p:cNvPr id="5" name="页脚占位符 4">
            <a:extLst>
              <a:ext uri="{FF2B5EF4-FFF2-40B4-BE49-F238E27FC236}">
                <a16:creationId xmlns="" xmlns:a16="http://schemas.microsoft.com/office/drawing/2014/main" id="{62CD970B-75C9-40C7-9428-CBA96790C0A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10F7CA31-1FF6-46FC-9238-9C7FBA86A2C6}"/>
              </a:ext>
            </a:extLst>
          </p:cNvPr>
          <p:cNvSpPr>
            <a:spLocks noGrp="1"/>
          </p:cNvSpPr>
          <p:nvPr>
            <p:ph type="sldNum" sz="quarter" idx="12"/>
          </p:nvPr>
        </p:nvSpPr>
        <p:spPr/>
        <p:txBody>
          <a:bodyPr/>
          <a:lstStyle/>
          <a:p>
            <a:fld id="{FE378B93-0FFB-4C82-A593-A211AC2B1B6F}" type="slidenum">
              <a:rPr lang="zh-CN" altLang="en-US" smtClean="0"/>
              <a:t>‹#›</a:t>
            </a:fld>
            <a:endParaRPr lang="zh-CN" altLang="en-US"/>
          </a:p>
        </p:txBody>
      </p:sp>
    </p:spTree>
    <p:extLst>
      <p:ext uri="{BB962C8B-B14F-4D97-AF65-F5344CB8AC3E}">
        <p14:creationId xmlns:p14="http://schemas.microsoft.com/office/powerpoint/2010/main" val="2198072221"/>
      </p:ext>
    </p:extLst>
  </p:cSld>
  <p:clrMapOvr>
    <a:masterClrMapping/>
  </p:clrMapOvr>
  <p:transition spd="slow" advTm="3000">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BC9F733-A27A-4A0B-B7D0-D6B89BD9137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9D223ADF-0DF8-4B54-ABBD-38FE3BBB5AC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9CB78C9D-FBF1-4FDD-8283-604B920A315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953D1F49-CC10-4AD5-BEA6-E2CE2B743FB7}"/>
              </a:ext>
            </a:extLst>
          </p:cNvPr>
          <p:cNvSpPr>
            <a:spLocks noGrp="1"/>
          </p:cNvSpPr>
          <p:nvPr>
            <p:ph type="dt" sz="half" idx="10"/>
          </p:nvPr>
        </p:nvSpPr>
        <p:spPr/>
        <p:txBody>
          <a:bodyPr/>
          <a:lstStyle/>
          <a:p>
            <a:fld id="{310CA5FD-3933-47C4-B4F5-851F1D72DE55}" type="datetimeFigureOut">
              <a:rPr lang="zh-CN" altLang="en-US" smtClean="0"/>
              <a:t>2020-6-28</a:t>
            </a:fld>
            <a:endParaRPr lang="zh-CN" altLang="en-US"/>
          </a:p>
        </p:txBody>
      </p:sp>
      <p:sp>
        <p:nvSpPr>
          <p:cNvPr id="6" name="页脚占位符 5">
            <a:extLst>
              <a:ext uri="{FF2B5EF4-FFF2-40B4-BE49-F238E27FC236}">
                <a16:creationId xmlns="" xmlns:a16="http://schemas.microsoft.com/office/drawing/2014/main" id="{1D8931E8-DDFB-4884-8CB7-456F239B6A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806A114A-2EE7-4934-BBC6-C15EB6983AA7}"/>
              </a:ext>
            </a:extLst>
          </p:cNvPr>
          <p:cNvSpPr>
            <a:spLocks noGrp="1"/>
          </p:cNvSpPr>
          <p:nvPr>
            <p:ph type="sldNum" sz="quarter" idx="12"/>
          </p:nvPr>
        </p:nvSpPr>
        <p:spPr/>
        <p:txBody>
          <a:bodyPr/>
          <a:lstStyle/>
          <a:p>
            <a:fld id="{FE378B93-0FFB-4C82-A593-A211AC2B1B6F}" type="slidenum">
              <a:rPr lang="zh-CN" altLang="en-US" smtClean="0"/>
              <a:t>‹#›</a:t>
            </a:fld>
            <a:endParaRPr lang="zh-CN" altLang="en-US"/>
          </a:p>
        </p:txBody>
      </p:sp>
    </p:spTree>
    <p:extLst>
      <p:ext uri="{BB962C8B-B14F-4D97-AF65-F5344CB8AC3E}">
        <p14:creationId xmlns:p14="http://schemas.microsoft.com/office/powerpoint/2010/main" val="1679486784"/>
      </p:ext>
    </p:extLst>
  </p:cSld>
  <p:clrMapOvr>
    <a:masterClrMapping/>
  </p:clrMapOvr>
  <p:transition spd="slow" advTm="3000">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83CC850B-8604-40D1-BD22-9724B24D95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D590E52A-EC3B-4030-89FD-376E64E7B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795E6E85-FCA9-4D1B-BADF-6CDF6CAB8A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CA5FD-3933-47C4-B4F5-851F1D72DE55}" type="datetimeFigureOut">
              <a:rPr lang="zh-CN" altLang="en-US" smtClean="0"/>
              <a:t>2020-6-28</a:t>
            </a:fld>
            <a:endParaRPr lang="zh-CN" altLang="en-US"/>
          </a:p>
        </p:txBody>
      </p:sp>
      <p:sp>
        <p:nvSpPr>
          <p:cNvPr id="5" name="页脚占位符 4">
            <a:extLst>
              <a:ext uri="{FF2B5EF4-FFF2-40B4-BE49-F238E27FC236}">
                <a16:creationId xmlns="" xmlns:a16="http://schemas.microsoft.com/office/drawing/2014/main" id="{436E8300-542F-4FC9-BEB2-E1E7462C6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A902D91D-C7A9-4CAE-ABC5-AC21ED256B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78B93-0FFB-4C82-A593-A211AC2B1B6F}" type="slidenum">
              <a:rPr lang="zh-CN" altLang="en-US" smtClean="0"/>
              <a:t>‹#›</a:t>
            </a:fld>
            <a:endParaRPr lang="zh-CN" altLang="en-US"/>
          </a:p>
        </p:txBody>
      </p:sp>
    </p:spTree>
    <p:extLst>
      <p:ext uri="{BB962C8B-B14F-4D97-AF65-F5344CB8AC3E}">
        <p14:creationId xmlns:p14="http://schemas.microsoft.com/office/powerpoint/2010/main" val="86355164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61" r:id="rId5"/>
    <p:sldLayoutId id="2147483665"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ransition spd="slow" advTm="3000">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timgsa.baidu.com/timg?image&amp;quality=80&amp;size=b9999_10000&amp;sec=1593058403436&amp;di=9b7a4a21ec7467b4d5530ab4b8470b58&amp;imgtype=0&amp;src=http%3A%2F%2Fimg.mp.sohu.com%2Fq_mini%2Cc_zoom%2Cw_640%2Fupload%2F20170803%2Fdbc162aa8fc54892992e290a2b5cdc94_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9746" y="825039"/>
            <a:ext cx="1177163" cy="1214440"/>
          </a:xfrm>
          <a:prstGeom prst="rect">
            <a:avLst/>
          </a:prstGeom>
          <a:noFill/>
          <a:extLst>
            <a:ext uri="{909E8E84-426E-40DD-AFC4-6F175D3DCCD1}">
              <a14:hiddenFill xmlns:a14="http://schemas.microsoft.com/office/drawing/2010/main">
                <a:solidFill>
                  <a:srgbClr val="FFFFFF"/>
                </a:solidFill>
              </a14:hiddenFill>
            </a:ext>
          </a:extLst>
        </p:spPr>
      </p:pic>
      <p:pic>
        <p:nvPicPr>
          <p:cNvPr id="46" name="图片 45">
            <a:extLst>
              <a:ext uri="{FF2B5EF4-FFF2-40B4-BE49-F238E27FC236}">
                <a16:creationId xmlns="" xmlns:a16="http://schemas.microsoft.com/office/drawing/2014/main" id="{4DBC6E13-D3FF-4607-A47F-117DE839F6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4" t="15488" r="8650" b="22257"/>
          <a:stretch/>
        </p:blipFill>
        <p:spPr>
          <a:xfrm>
            <a:off x="9216570" y="4858804"/>
            <a:ext cx="2975429" cy="1719486"/>
          </a:xfrm>
          <a:prstGeom prst="rect">
            <a:avLst/>
          </a:prstGeom>
        </p:spPr>
      </p:pic>
      <p:pic>
        <p:nvPicPr>
          <p:cNvPr id="41" name="图片 40">
            <a:extLst>
              <a:ext uri="{FF2B5EF4-FFF2-40B4-BE49-F238E27FC236}">
                <a16:creationId xmlns="" xmlns:a16="http://schemas.microsoft.com/office/drawing/2014/main" id="{191B21A2-8D0E-4574-AD87-DEB612F087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0" t="34559" r="49886" b="28416"/>
          <a:stretch/>
        </p:blipFill>
        <p:spPr>
          <a:xfrm>
            <a:off x="-116494" y="5128634"/>
            <a:ext cx="4080438" cy="1394504"/>
          </a:xfrm>
          <a:prstGeom prst="rect">
            <a:avLst/>
          </a:prstGeom>
        </p:spPr>
      </p:pic>
      <p:pic>
        <p:nvPicPr>
          <p:cNvPr id="43" name="图片 42">
            <a:extLst>
              <a:ext uri="{FF2B5EF4-FFF2-40B4-BE49-F238E27FC236}">
                <a16:creationId xmlns="" xmlns:a16="http://schemas.microsoft.com/office/drawing/2014/main" id="{57C39C8C-C3C4-4876-AAC1-1C5D4FF86F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12" y="5901360"/>
            <a:ext cx="12238811" cy="956640"/>
          </a:xfrm>
          <a:prstGeom prst="rect">
            <a:avLst/>
          </a:prstGeom>
        </p:spPr>
      </p:pic>
      <p:pic>
        <p:nvPicPr>
          <p:cNvPr id="50" name="图片 49">
            <a:extLst>
              <a:ext uri="{FF2B5EF4-FFF2-40B4-BE49-F238E27FC236}">
                <a16:creationId xmlns="" xmlns:a16="http://schemas.microsoft.com/office/drawing/2014/main" id="{7F0DF73C-D560-458F-8969-841FC38FCB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67123" flipV="1">
            <a:off x="-703031" y="3534117"/>
            <a:ext cx="2959892" cy="2959892"/>
          </a:xfrm>
          <a:prstGeom prst="rect">
            <a:avLst/>
          </a:prstGeom>
        </p:spPr>
      </p:pic>
      <p:pic>
        <p:nvPicPr>
          <p:cNvPr id="59" name="图片 58">
            <a:extLst>
              <a:ext uri="{FF2B5EF4-FFF2-40B4-BE49-F238E27FC236}">
                <a16:creationId xmlns="" xmlns:a16="http://schemas.microsoft.com/office/drawing/2014/main" id="{2ACDA768-F606-42FC-88BE-0B4E5EEB56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4388702" cy="1436914"/>
          </a:xfrm>
          <a:prstGeom prst="rect">
            <a:avLst/>
          </a:prstGeom>
        </p:spPr>
      </p:pic>
      <p:sp>
        <p:nvSpPr>
          <p:cNvPr id="60" name="文本框 59">
            <a:extLst>
              <a:ext uri="{FF2B5EF4-FFF2-40B4-BE49-F238E27FC236}">
                <a16:creationId xmlns="" xmlns:a16="http://schemas.microsoft.com/office/drawing/2014/main" id="{2ADF8319-FBC0-46AA-867F-605ED82FE2B3}"/>
              </a:ext>
            </a:extLst>
          </p:cNvPr>
          <p:cNvSpPr txBox="1"/>
          <p:nvPr/>
        </p:nvSpPr>
        <p:spPr>
          <a:xfrm>
            <a:off x="2549621" y="4318252"/>
            <a:ext cx="7409744" cy="523220"/>
          </a:xfrm>
          <a:prstGeom prst="rect">
            <a:avLst/>
          </a:prstGeom>
          <a:noFill/>
        </p:spPr>
        <p:txBody>
          <a:bodyPr wrap="square" rtlCol="0">
            <a:spAutoFit/>
          </a:bodyPr>
          <a:lstStyle/>
          <a:p>
            <a:r>
              <a:rPr lang="zh-CN" altLang="en-US" sz="2800" b="1" dirty="0" smtClean="0">
                <a:solidFill>
                  <a:srgbClr val="FF0000"/>
                </a:solidFill>
                <a:cs typeface="+mn-ea"/>
                <a:sym typeface="+mn-lt"/>
              </a:rPr>
              <a:t>深入贯彻学习</a:t>
            </a:r>
            <a:r>
              <a:rPr lang="en-US" altLang="zh-CN" sz="2800" b="1" dirty="0" smtClean="0">
                <a:solidFill>
                  <a:srgbClr val="FF0000"/>
                </a:solidFill>
                <a:cs typeface="+mn-ea"/>
                <a:sym typeface="+mn-lt"/>
              </a:rPr>
              <a:t>2020</a:t>
            </a:r>
            <a:r>
              <a:rPr lang="zh-CN" altLang="en-US" sz="2800" b="1" dirty="0" smtClean="0">
                <a:solidFill>
                  <a:srgbClr val="FF0000"/>
                </a:solidFill>
                <a:cs typeface="+mn-ea"/>
                <a:sym typeface="+mn-lt"/>
              </a:rPr>
              <a:t>全国两会和习近平讲话精神</a:t>
            </a:r>
            <a:endParaRPr lang="zh-CN" altLang="en-US" sz="2800" b="1" dirty="0">
              <a:solidFill>
                <a:srgbClr val="FF0000"/>
              </a:solidFill>
              <a:cs typeface="+mn-ea"/>
              <a:sym typeface="+mn-lt"/>
            </a:endParaRPr>
          </a:p>
        </p:txBody>
      </p:sp>
      <p:sp>
        <p:nvSpPr>
          <p:cNvPr id="64" name="文本框 63">
            <a:extLst>
              <a:ext uri="{FF2B5EF4-FFF2-40B4-BE49-F238E27FC236}">
                <a16:creationId xmlns="" xmlns:a16="http://schemas.microsoft.com/office/drawing/2014/main" id="{B430F716-CA48-4B65-A78D-AB2D11275105}"/>
              </a:ext>
            </a:extLst>
          </p:cNvPr>
          <p:cNvSpPr txBox="1"/>
          <p:nvPr/>
        </p:nvSpPr>
        <p:spPr>
          <a:xfrm>
            <a:off x="5004279" y="5360645"/>
            <a:ext cx="2136627" cy="400110"/>
          </a:xfrm>
          <a:prstGeom prst="rect">
            <a:avLst/>
          </a:prstGeom>
          <a:solidFill>
            <a:srgbClr val="C00000"/>
          </a:solidFill>
        </p:spPr>
        <p:txBody>
          <a:bodyPr wrap="square" rtlCol="0">
            <a:spAutoFit/>
          </a:bodyPr>
          <a:lstStyle/>
          <a:p>
            <a:pPr algn="ctr"/>
            <a:r>
              <a:rPr lang="zh-CN" altLang="en-US" sz="2000" b="1" dirty="0">
                <a:solidFill>
                  <a:schemeClr val="bg1"/>
                </a:solidFill>
                <a:cs typeface="+mn-ea"/>
                <a:sym typeface="+mn-lt"/>
              </a:rPr>
              <a:t>时间：</a:t>
            </a:r>
            <a:r>
              <a:rPr lang="en-US" altLang="zh-CN" sz="2000" b="1" dirty="0" smtClean="0">
                <a:solidFill>
                  <a:schemeClr val="bg1"/>
                </a:solidFill>
                <a:cs typeface="+mn-ea"/>
                <a:sym typeface="+mn-lt"/>
              </a:rPr>
              <a:t>2020.06.28</a:t>
            </a:r>
            <a:endParaRPr lang="zh-CN" altLang="en-US" sz="2000" b="1" dirty="0">
              <a:solidFill>
                <a:schemeClr val="bg1"/>
              </a:solidFill>
              <a:cs typeface="+mn-ea"/>
              <a:sym typeface="+mn-lt"/>
            </a:endParaRPr>
          </a:p>
        </p:txBody>
      </p:sp>
      <p:sp>
        <p:nvSpPr>
          <p:cNvPr id="3" name="文本框 2"/>
          <p:cNvSpPr txBox="1"/>
          <p:nvPr/>
        </p:nvSpPr>
        <p:spPr>
          <a:xfrm>
            <a:off x="2507356" y="2560757"/>
            <a:ext cx="8333469" cy="1569660"/>
          </a:xfrm>
          <a:prstGeom prst="rect">
            <a:avLst/>
          </a:prstGeom>
          <a:noFill/>
        </p:spPr>
        <p:txBody>
          <a:bodyPr wrap="square" rtlCol="0">
            <a:spAutoFit/>
          </a:bodyPr>
          <a:lstStyle/>
          <a:p>
            <a:r>
              <a:rPr lang="zh-CN" altLang="en-US" sz="9600" dirty="0" smtClean="0">
                <a:solidFill>
                  <a:srgbClr val="FF0000"/>
                </a:solidFill>
                <a:latin typeface="方正舒体" panose="02010601030101010101" pitchFamily="2" charset="-122"/>
                <a:ea typeface="方正舒体" panose="02010601030101010101" pitchFamily="2" charset="-122"/>
              </a:rPr>
              <a:t>奋战决胜之年</a:t>
            </a:r>
            <a:endParaRPr lang="zh-CN" altLang="en-US" sz="9600" dirty="0">
              <a:solidFill>
                <a:srgbClr val="FF0000"/>
              </a:solidFill>
              <a:latin typeface="方正舒体" panose="02010601030101010101" pitchFamily="2" charset="-122"/>
              <a:ea typeface="方正舒体" panose="02010601030101010101" pitchFamily="2" charset="-122"/>
            </a:endParaRPr>
          </a:p>
        </p:txBody>
      </p:sp>
      <p:pic>
        <p:nvPicPr>
          <p:cNvPr id="1028" name="Picture 4" descr="https://dss2.bdstatic.com/70cFvnSh_Q1YnxGkpoWK1HF6hhy/it/u=778780743,3906281415&amp;fm=26&amp;gp=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5001" y="770229"/>
            <a:ext cx="1213722" cy="1324060"/>
          </a:xfrm>
          <a:prstGeom prst="rect">
            <a:avLst/>
          </a:prstGeom>
          <a:solidFill>
            <a:srgbClr val="FFF6F7"/>
          </a:solidFill>
          <a:effectLst>
            <a:outerShdw dist="50800" dir="5400000" algn="ctr" rotWithShape="0">
              <a:srgbClr val="000000">
                <a:alpha val="0"/>
              </a:srgbClr>
            </a:outerShdw>
            <a:softEdge rad="0"/>
          </a:effectLst>
        </p:spPr>
      </p:pic>
      <p:sp>
        <p:nvSpPr>
          <p:cNvPr id="4" name="文本框 3"/>
          <p:cNvSpPr txBox="1"/>
          <p:nvPr/>
        </p:nvSpPr>
        <p:spPr>
          <a:xfrm>
            <a:off x="3317960" y="2252903"/>
            <a:ext cx="2936533" cy="369332"/>
          </a:xfrm>
          <a:prstGeom prst="rect">
            <a:avLst/>
          </a:prstGeom>
          <a:noFill/>
        </p:spPr>
        <p:txBody>
          <a:bodyPr wrap="square" rtlCol="0">
            <a:spAutoFit/>
          </a:bodyPr>
          <a:lstStyle/>
          <a:p>
            <a:r>
              <a:rPr lang="zh-CN" altLang="en-US" dirty="0" smtClean="0"/>
              <a:t>十三届全国人大三次会议</a:t>
            </a:r>
            <a:endParaRPr lang="zh-CN" altLang="en-US" dirty="0"/>
          </a:p>
        </p:txBody>
      </p:sp>
      <p:sp>
        <p:nvSpPr>
          <p:cNvPr id="20" name="文本框 19"/>
          <p:cNvSpPr txBox="1"/>
          <p:nvPr/>
        </p:nvSpPr>
        <p:spPr>
          <a:xfrm>
            <a:off x="6254493" y="2251888"/>
            <a:ext cx="2936533" cy="369332"/>
          </a:xfrm>
          <a:prstGeom prst="rect">
            <a:avLst/>
          </a:prstGeom>
          <a:noFill/>
        </p:spPr>
        <p:txBody>
          <a:bodyPr wrap="square" rtlCol="0">
            <a:spAutoFit/>
          </a:bodyPr>
          <a:lstStyle/>
          <a:p>
            <a:r>
              <a:rPr lang="zh-CN" altLang="en-US" dirty="0" smtClean="0"/>
              <a:t>全国政协十三届三次会议</a:t>
            </a:r>
            <a:endParaRPr lang="zh-CN" altLang="en-US" dirty="0"/>
          </a:p>
        </p:txBody>
      </p:sp>
    </p:spTree>
    <p:extLst>
      <p:ext uri="{BB962C8B-B14F-4D97-AF65-F5344CB8AC3E}">
        <p14:creationId xmlns:p14="http://schemas.microsoft.com/office/powerpoint/2010/main" val="1784840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1000" fill="hold"/>
                                        <p:tgtEl>
                                          <p:spTgt spid="4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1000"/>
                                        <p:tgtEl>
                                          <p:spTgt spid="64"/>
                                        </p:tgtEl>
                                      </p:cBhvr>
                                    </p:animEffect>
                                    <p:anim calcmode="lin" valueType="num">
                                      <p:cBhvr>
                                        <p:cTn id="33" dur="1000" fill="hold"/>
                                        <p:tgtEl>
                                          <p:spTgt spid="64"/>
                                        </p:tgtEl>
                                        <p:attrNameLst>
                                          <p:attrName>ppt_x</p:attrName>
                                        </p:attrNameLst>
                                      </p:cBhvr>
                                      <p:tavLst>
                                        <p:tav tm="0">
                                          <p:val>
                                            <p:strVal val="#ppt_x"/>
                                          </p:val>
                                        </p:tav>
                                        <p:tav tm="100000">
                                          <p:val>
                                            <p:strVal val="#ppt_x"/>
                                          </p:val>
                                        </p:tav>
                                      </p:tavLst>
                                    </p:anim>
                                    <p:anim calcmode="lin" valueType="num">
                                      <p:cBhvr>
                                        <p:cTn id="34" dur="1000" fill="hold"/>
                                        <p:tgtEl>
                                          <p:spTgt spid="64"/>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17" presetClass="entr" presetSubtype="1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4">
            <a:extLst>
              <a:ext uri="{FF2B5EF4-FFF2-40B4-BE49-F238E27FC236}">
                <a16:creationId xmlns="" xmlns:a16="http://schemas.microsoft.com/office/drawing/2014/main" id="{400E6B97-02EA-4088-8669-2FE690360490}"/>
              </a:ext>
            </a:extLst>
          </p:cNvPr>
          <p:cNvSpPr txBox="1"/>
          <p:nvPr>
            <p:custDataLst>
              <p:tags r:id="rId1"/>
            </p:custDataLst>
          </p:nvPr>
        </p:nvSpPr>
        <p:spPr>
          <a:xfrm>
            <a:off x="1022849" y="1539837"/>
            <a:ext cx="6348912" cy="52322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cs typeface="+mn-ea"/>
                <a:sym typeface="+mn-lt"/>
              </a:rPr>
              <a:t>第十三届全国人才第三次主要议程</a:t>
            </a:r>
            <a:r>
              <a:rPr lang="zh-CN" altLang="en-US" sz="2800" dirty="0" smtClean="0">
                <a:cs typeface="+mn-ea"/>
                <a:sym typeface="+mn-lt"/>
              </a:rPr>
              <a:t>：</a:t>
            </a:r>
            <a:endParaRPr lang="zh-CN" altLang="en-US" sz="2800" dirty="0">
              <a:cs typeface="+mn-ea"/>
              <a:sym typeface="+mn-lt"/>
            </a:endParaRPr>
          </a:p>
        </p:txBody>
      </p:sp>
      <p:sp>
        <p:nvSpPr>
          <p:cNvPr id="4" name="矩形 3"/>
          <p:cNvSpPr/>
          <p:nvPr/>
        </p:nvSpPr>
        <p:spPr>
          <a:xfrm>
            <a:off x="719578" y="2177751"/>
            <a:ext cx="5737781" cy="3323987"/>
          </a:xfrm>
          <a:prstGeom prst="rect">
            <a:avLst/>
          </a:prstGeom>
        </p:spPr>
        <p:txBody>
          <a:bodyPr wrap="square">
            <a:spAutoFit/>
          </a:bodyPr>
          <a:lstStyle/>
          <a:p>
            <a:pPr marL="457200" indent="-457200">
              <a:lnSpc>
                <a:spcPct val="150000"/>
              </a:lnSpc>
              <a:buFont typeface="Wingdings" panose="05000000000000000000" pitchFamily="2" charset="2"/>
              <a:buChar char="Ø"/>
            </a:pPr>
            <a:r>
              <a:rPr lang="zh-CN" altLang="en-US" sz="2800" dirty="0">
                <a:solidFill>
                  <a:srgbClr val="002060"/>
                </a:solidFill>
                <a:latin typeface="微软雅黑" panose="020B0503020204020204" pitchFamily="34" charset="-122"/>
                <a:ea typeface="微软雅黑" panose="020B0503020204020204" pitchFamily="34" charset="-122"/>
              </a:rPr>
              <a:t>审议政府工作</a:t>
            </a:r>
            <a:r>
              <a:rPr lang="zh-CN" altLang="en-US" sz="2800" dirty="0" smtClean="0">
                <a:solidFill>
                  <a:srgbClr val="002060"/>
                </a:solidFill>
                <a:latin typeface="微软雅黑" panose="020B0503020204020204" pitchFamily="34" charset="-122"/>
                <a:ea typeface="微软雅黑" panose="020B0503020204020204" pitchFamily="34" charset="-122"/>
              </a:rPr>
              <a:t>报告；</a:t>
            </a:r>
            <a:endParaRPr lang="en-US" altLang="zh-CN" sz="2800" dirty="0" smtClean="0">
              <a:solidFill>
                <a:srgbClr val="002060"/>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Ø"/>
            </a:pPr>
            <a:r>
              <a:rPr lang="zh-CN" altLang="en-US" sz="2800" dirty="0" smtClean="0">
                <a:solidFill>
                  <a:srgbClr val="002060"/>
                </a:solidFill>
                <a:latin typeface="微软雅黑" panose="020B0503020204020204" pitchFamily="34" charset="-122"/>
                <a:ea typeface="微软雅黑" panose="020B0503020204020204" pitchFamily="34" charset="-122"/>
              </a:rPr>
              <a:t>审查</a:t>
            </a:r>
            <a:r>
              <a:rPr lang="zh-CN" altLang="en-US" sz="2800" dirty="0">
                <a:solidFill>
                  <a:srgbClr val="002060"/>
                </a:solidFill>
                <a:latin typeface="微软雅黑" panose="020B0503020204020204" pitchFamily="34" charset="-122"/>
                <a:ea typeface="微软雅黑" panose="020B0503020204020204" pitchFamily="34" charset="-122"/>
              </a:rPr>
              <a:t>计划报告及</a:t>
            </a:r>
            <a:r>
              <a:rPr lang="zh-CN" altLang="en-US" sz="2800" dirty="0" smtClean="0">
                <a:solidFill>
                  <a:srgbClr val="002060"/>
                </a:solidFill>
                <a:latin typeface="微软雅黑" panose="020B0503020204020204" pitchFamily="34" charset="-122"/>
                <a:ea typeface="微软雅黑" panose="020B0503020204020204" pitchFamily="34" charset="-122"/>
              </a:rPr>
              <a:t>草案；</a:t>
            </a:r>
            <a:endParaRPr lang="en-US" altLang="zh-CN" sz="2800" dirty="0" smtClean="0">
              <a:solidFill>
                <a:srgbClr val="002060"/>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Ø"/>
            </a:pPr>
            <a:r>
              <a:rPr lang="zh-CN" altLang="en-US" sz="2800" dirty="0" smtClean="0">
                <a:solidFill>
                  <a:srgbClr val="002060"/>
                </a:solidFill>
                <a:latin typeface="微软雅黑" panose="020B0503020204020204" pitchFamily="34" charset="-122"/>
                <a:ea typeface="微软雅黑" panose="020B0503020204020204" pitchFamily="34" charset="-122"/>
              </a:rPr>
              <a:t>审议</a:t>
            </a:r>
            <a:r>
              <a:rPr lang="zh-CN" altLang="en-US" sz="2800" dirty="0">
                <a:solidFill>
                  <a:srgbClr val="002060"/>
                </a:solidFill>
                <a:latin typeface="微软雅黑" panose="020B0503020204020204" pitchFamily="34" charset="-122"/>
                <a:ea typeface="微软雅黑" panose="020B0503020204020204" pitchFamily="34" charset="-122"/>
              </a:rPr>
              <a:t>最高人民法院工作</a:t>
            </a:r>
            <a:r>
              <a:rPr lang="zh-CN" altLang="en-US" sz="2800" dirty="0" smtClean="0">
                <a:solidFill>
                  <a:srgbClr val="002060"/>
                </a:solidFill>
                <a:latin typeface="微软雅黑" panose="020B0503020204020204" pitchFamily="34" charset="-122"/>
                <a:ea typeface="微软雅黑" panose="020B0503020204020204" pitchFamily="34" charset="-122"/>
              </a:rPr>
              <a:t>报告；</a:t>
            </a:r>
            <a:endParaRPr lang="en-US" altLang="zh-CN" sz="2800" dirty="0" smtClean="0">
              <a:solidFill>
                <a:srgbClr val="002060"/>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Ø"/>
            </a:pPr>
            <a:r>
              <a:rPr lang="zh-CN" altLang="en-US" sz="2800" dirty="0"/>
              <a:t>审议最高人民检察院工作报告；</a:t>
            </a:r>
          </a:p>
          <a:p>
            <a:pPr marL="457200" indent="-457200">
              <a:lnSpc>
                <a:spcPct val="150000"/>
              </a:lnSpc>
              <a:buFont typeface="Wingdings" panose="05000000000000000000" pitchFamily="2" charset="2"/>
              <a:buChar char="Ø"/>
            </a:pPr>
            <a:endParaRPr lang="en-US" altLang="zh-CN" sz="2800" dirty="0" smtClean="0">
              <a:solidFill>
                <a:srgbClr val="00206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976594" y="2169493"/>
            <a:ext cx="5866534" cy="2031325"/>
          </a:xfrm>
          <a:prstGeom prst="rect">
            <a:avLst/>
          </a:prstGeom>
        </p:spPr>
        <p:txBody>
          <a:bodyPr wrap="square">
            <a:spAutoFit/>
          </a:bodyPr>
          <a:lstStyle>
            <a:defPPr>
              <a:defRPr lang="zh-CN"/>
            </a:defPPr>
            <a:lvl1pPr marL="457200" indent="-457200">
              <a:lnSpc>
                <a:spcPct val="150000"/>
              </a:lnSpc>
              <a:buFont typeface="Wingdings" panose="05000000000000000000" pitchFamily="2" charset="2"/>
              <a:buChar char="Ø"/>
              <a:defRPr sz="2800">
                <a:solidFill>
                  <a:srgbClr val="002060"/>
                </a:solidFill>
                <a:latin typeface="微软雅黑" panose="020B0503020204020204" pitchFamily="34" charset="-122"/>
                <a:ea typeface="微软雅黑" panose="020B0503020204020204" pitchFamily="34" charset="-122"/>
              </a:defRPr>
            </a:lvl1pPr>
          </a:lstStyle>
          <a:p>
            <a:r>
              <a:rPr lang="zh-CN" altLang="en-US" dirty="0"/>
              <a:t>审查预算报告及草案；</a:t>
            </a:r>
            <a:endParaRPr lang="en-US" altLang="zh-CN" dirty="0"/>
          </a:p>
          <a:p>
            <a:r>
              <a:rPr lang="zh-CN" altLang="en-US" b="1" dirty="0">
                <a:solidFill>
                  <a:srgbClr val="FF0000"/>
                </a:solidFill>
              </a:rPr>
              <a:t>审议民法典草案</a:t>
            </a:r>
            <a:r>
              <a:rPr lang="zh-CN" altLang="en-US" dirty="0"/>
              <a:t>；</a:t>
            </a:r>
            <a:endParaRPr lang="en-US" altLang="zh-CN" dirty="0"/>
          </a:p>
          <a:p>
            <a:r>
              <a:rPr lang="zh-CN" altLang="en-US" dirty="0"/>
              <a:t>审议全国人大常委会工作报告</a:t>
            </a:r>
            <a:r>
              <a:rPr lang="zh-CN" altLang="en-US" dirty="0" smtClean="0"/>
              <a:t>；</a:t>
            </a:r>
            <a:endParaRPr lang="en-US" altLang="zh-CN" dirty="0"/>
          </a:p>
        </p:txBody>
      </p:sp>
      <p:sp>
        <p:nvSpPr>
          <p:cNvPr id="5" name="矩形 4"/>
          <p:cNvSpPr/>
          <p:nvPr/>
        </p:nvSpPr>
        <p:spPr>
          <a:xfrm>
            <a:off x="719578" y="4847149"/>
            <a:ext cx="9659333" cy="1384995"/>
          </a:xfrm>
          <a:prstGeom prst="rect">
            <a:avLst/>
          </a:prstGeom>
        </p:spPr>
        <p:txBody>
          <a:bodyPr wrap="square">
            <a:spAutoFit/>
          </a:bodyPr>
          <a:lstStyle/>
          <a:p>
            <a:pPr marL="457200" indent="-457200">
              <a:lnSpc>
                <a:spcPct val="150000"/>
              </a:lnSpc>
              <a:buFont typeface="Wingdings" panose="05000000000000000000" pitchFamily="2" charset="2"/>
              <a:buChar char="Ø"/>
            </a:pPr>
            <a:r>
              <a:rPr lang="zh-CN" altLang="en-US" sz="2800" b="1" dirty="0" smtClean="0">
                <a:solidFill>
                  <a:srgbClr val="FF0000"/>
                </a:solidFill>
                <a:latin typeface="微软雅黑" panose="020B0503020204020204" pitchFamily="34" charset="-122"/>
                <a:ea typeface="微软雅黑" panose="020B0503020204020204" pitchFamily="34" charset="-122"/>
              </a:rPr>
              <a:t>审议关于</a:t>
            </a:r>
            <a:r>
              <a:rPr lang="zh-CN" altLang="en-US" sz="2800" b="1" dirty="0">
                <a:solidFill>
                  <a:srgbClr val="FF0000"/>
                </a:solidFill>
                <a:latin typeface="微软雅黑" panose="020B0503020204020204" pitchFamily="34" charset="-122"/>
                <a:ea typeface="微软雅黑" panose="020B0503020204020204" pitchFamily="34" charset="-122"/>
              </a:rPr>
              <a:t>建立健全香港特别行政区维护国家安全的法律制度和执行机制的决定草案</a:t>
            </a:r>
          </a:p>
        </p:txBody>
      </p:sp>
    </p:spTree>
    <p:extLst>
      <p:ext uri="{BB962C8B-B14F-4D97-AF65-F5344CB8AC3E}">
        <p14:creationId xmlns:p14="http://schemas.microsoft.com/office/powerpoint/2010/main" val="29720370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0C141358-35DB-417F-B6DF-7404FAA39C7A}"/>
              </a:ext>
            </a:extLst>
          </p:cNvPr>
          <p:cNvSpPr/>
          <p:nvPr/>
        </p:nvSpPr>
        <p:spPr>
          <a:xfrm>
            <a:off x="1249036" y="1499062"/>
            <a:ext cx="7065406" cy="523220"/>
          </a:xfrm>
          <a:prstGeom prst="rect">
            <a:avLst/>
          </a:prstGeom>
        </p:spPr>
        <p:txBody>
          <a:bodyPr wrap="square">
            <a:spAutoFit/>
          </a:bodyPr>
          <a:lstStyle/>
          <a:p>
            <a:r>
              <a:rPr lang="zh-CN" altLang="en-US" sz="2800" b="1" dirty="0" smtClean="0">
                <a:solidFill>
                  <a:srgbClr val="C00000"/>
                </a:solidFill>
                <a:cs typeface="+mn-ea"/>
                <a:sym typeface="+mn-lt"/>
              </a:rPr>
              <a:t>会议延期</a:t>
            </a:r>
            <a:r>
              <a:rPr lang="en-US" altLang="zh-CN" sz="2800" b="1" dirty="0" smtClean="0">
                <a:solidFill>
                  <a:srgbClr val="C00000"/>
                </a:solidFill>
                <a:cs typeface="+mn-ea"/>
                <a:sym typeface="+mn-lt"/>
              </a:rPr>
              <a:t>—</a:t>
            </a:r>
            <a:r>
              <a:rPr lang="zh-CN" altLang="en-US" sz="2800" b="1" dirty="0" smtClean="0">
                <a:solidFill>
                  <a:srgbClr val="C00000"/>
                </a:solidFill>
                <a:cs typeface="+mn-ea"/>
                <a:sym typeface="+mn-lt"/>
              </a:rPr>
              <a:t>全国政协第十三届三次会议</a:t>
            </a:r>
            <a:endParaRPr lang="zh-CN" altLang="en-US" sz="2800" b="1" dirty="0">
              <a:solidFill>
                <a:srgbClr val="C00000"/>
              </a:solidFill>
              <a:cs typeface="+mn-ea"/>
              <a:sym typeface="+mn-lt"/>
            </a:endParaRPr>
          </a:p>
        </p:txBody>
      </p:sp>
      <p:sp>
        <p:nvSpPr>
          <p:cNvPr id="5" name="矩形 4">
            <a:extLst>
              <a:ext uri="{FF2B5EF4-FFF2-40B4-BE49-F238E27FC236}">
                <a16:creationId xmlns="" xmlns:a16="http://schemas.microsoft.com/office/drawing/2014/main" id="{F6DA2532-0440-4F14-9A20-A137CF64821F}"/>
              </a:ext>
            </a:extLst>
          </p:cNvPr>
          <p:cNvSpPr/>
          <p:nvPr/>
        </p:nvSpPr>
        <p:spPr>
          <a:xfrm>
            <a:off x="1249035" y="3197449"/>
            <a:ext cx="9578898" cy="923330"/>
          </a:xfrm>
          <a:prstGeom prst="rect">
            <a:avLst/>
          </a:prstGeom>
          <a:ln>
            <a:solidFill>
              <a:srgbClr val="C00000"/>
            </a:solidFill>
          </a:ln>
        </p:spPr>
        <p:txBody>
          <a:bodyPr wrap="square">
            <a:spAutoFit/>
          </a:bodyPr>
          <a:lstStyle/>
          <a:p>
            <a:pPr marL="285750" indent="-285750">
              <a:lnSpc>
                <a:spcPct val="150000"/>
              </a:lnSpc>
              <a:buClr>
                <a:srgbClr val="C00000"/>
              </a:buClr>
              <a:buFont typeface="Wingdings" panose="05000000000000000000" pitchFamily="2" charset="2"/>
              <a:buChar char="u"/>
            </a:pPr>
            <a:r>
              <a:rPr lang="en-US" altLang="zh-CN" dirty="0" smtClean="0">
                <a:latin typeface="微软雅黑" panose="020B0503020204020204" pitchFamily="34" charset="-122"/>
                <a:ea typeface="微软雅黑" panose="020B0503020204020204" pitchFamily="34" charset="-122"/>
                <a:cs typeface="+mn-ea"/>
                <a:sym typeface="+mn-lt"/>
              </a:rPr>
              <a:t>2020</a:t>
            </a:r>
            <a:r>
              <a:rPr lang="zh-CN" altLang="en-US" dirty="0" smtClean="0">
                <a:latin typeface="微软雅黑" panose="020B0503020204020204" pitchFamily="34" charset="-122"/>
                <a:ea typeface="微软雅黑" panose="020B0503020204020204" pitchFamily="34" charset="-122"/>
                <a:cs typeface="+mn-ea"/>
                <a:sym typeface="+mn-lt"/>
              </a:rPr>
              <a:t>年</a:t>
            </a:r>
            <a:r>
              <a:rPr lang="en-US" altLang="zh-CN" dirty="0" smtClean="0">
                <a:latin typeface="微软雅黑" panose="020B0503020204020204" pitchFamily="34" charset="-122"/>
                <a:ea typeface="微软雅黑" panose="020B0503020204020204" pitchFamily="34" charset="-122"/>
                <a:cs typeface="+mn-ea"/>
                <a:sym typeface="+mn-lt"/>
              </a:rPr>
              <a:t>2</a:t>
            </a:r>
            <a:r>
              <a:rPr lang="zh-CN" altLang="en-US" dirty="0">
                <a:latin typeface="微软雅黑" panose="020B0503020204020204" pitchFamily="34" charset="-122"/>
                <a:ea typeface="微软雅黑" panose="020B0503020204020204" pitchFamily="34" charset="-122"/>
                <a:cs typeface="+mn-ea"/>
                <a:sym typeface="+mn-lt"/>
              </a:rPr>
              <a:t>月</a:t>
            </a:r>
            <a:r>
              <a:rPr lang="en-US" altLang="zh-CN" dirty="0">
                <a:latin typeface="微软雅黑" panose="020B0503020204020204" pitchFamily="34" charset="-122"/>
                <a:ea typeface="微软雅黑" panose="020B0503020204020204" pitchFamily="34" charset="-122"/>
                <a:cs typeface="+mn-ea"/>
                <a:sym typeface="+mn-lt"/>
              </a:rPr>
              <a:t>17</a:t>
            </a:r>
            <a:r>
              <a:rPr lang="zh-CN" altLang="en-US" dirty="0">
                <a:latin typeface="微软雅黑" panose="020B0503020204020204" pitchFamily="34" charset="-122"/>
                <a:ea typeface="微软雅黑" panose="020B0503020204020204" pitchFamily="34" charset="-122"/>
                <a:cs typeface="+mn-ea"/>
                <a:sym typeface="+mn-lt"/>
              </a:rPr>
              <a:t>日，政协第十三届全国委员会</a:t>
            </a:r>
            <a:r>
              <a:rPr lang="zh-CN" altLang="en-US" b="1" dirty="0">
                <a:latin typeface="微软雅黑" panose="020B0503020204020204" pitchFamily="34" charset="-122"/>
                <a:ea typeface="微软雅黑" panose="020B0503020204020204" pitchFamily="34" charset="-122"/>
                <a:cs typeface="+mn-ea"/>
                <a:sym typeface="+mn-lt"/>
              </a:rPr>
              <a:t>第三十三次</a:t>
            </a:r>
            <a:r>
              <a:rPr lang="zh-CN" altLang="en-US" dirty="0">
                <a:solidFill>
                  <a:srgbClr val="FF0000"/>
                </a:solidFill>
                <a:latin typeface="微软雅黑" panose="020B0503020204020204" pitchFamily="34" charset="-122"/>
                <a:ea typeface="微软雅黑" panose="020B0503020204020204" pitchFamily="34" charset="-122"/>
                <a:cs typeface="+mn-ea"/>
                <a:sym typeface="+mn-lt"/>
              </a:rPr>
              <a:t>主席会议</a:t>
            </a:r>
            <a:r>
              <a:rPr lang="zh-CN" altLang="en-US" dirty="0">
                <a:latin typeface="微软雅黑" panose="020B0503020204020204" pitchFamily="34" charset="-122"/>
                <a:ea typeface="微软雅黑" panose="020B0503020204020204" pitchFamily="34" charset="-122"/>
                <a:cs typeface="+mn-ea"/>
                <a:sym typeface="+mn-lt"/>
              </a:rPr>
              <a:t>在京召开，会议研究了关于推迟召开政协第十三届全国委员会第三次会议和常务委员会第十次会议的有关事项等</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矩形 5">
            <a:extLst>
              <a:ext uri="{FF2B5EF4-FFF2-40B4-BE49-F238E27FC236}">
                <a16:creationId xmlns="" xmlns:a16="http://schemas.microsoft.com/office/drawing/2014/main" id="{92B52DC1-A800-4FF8-8D1D-10F356D51E2A}"/>
              </a:ext>
            </a:extLst>
          </p:cNvPr>
          <p:cNvSpPr/>
          <p:nvPr/>
        </p:nvSpPr>
        <p:spPr>
          <a:xfrm>
            <a:off x="1249034" y="4157301"/>
            <a:ext cx="9578898" cy="2169825"/>
          </a:xfrm>
          <a:prstGeom prst="rect">
            <a:avLst/>
          </a:prstGeom>
          <a:ln>
            <a:solidFill>
              <a:srgbClr val="C00000"/>
            </a:solidFill>
          </a:ln>
        </p:spPr>
        <p:txBody>
          <a:bodyPr wrap="square">
            <a:spAutoFit/>
          </a:bodyPr>
          <a:lstStyle/>
          <a:p>
            <a:pPr marL="285750" indent="-285750">
              <a:lnSpc>
                <a:spcPct val="150000"/>
              </a:lnSpc>
              <a:buClr>
                <a:srgbClr val="C00000"/>
              </a:buClr>
              <a:buFont typeface="Wingdings" panose="05000000000000000000" pitchFamily="2" charset="2"/>
              <a:buChar char="u"/>
            </a:pPr>
            <a:r>
              <a:rPr lang="en-US" altLang="zh-CN" dirty="0">
                <a:latin typeface="微软雅黑" panose="020B0503020204020204" pitchFamily="34" charset="-122"/>
                <a:ea typeface="微软雅黑" panose="020B0503020204020204" pitchFamily="34" charset="-122"/>
                <a:cs typeface="+mn-ea"/>
                <a:sym typeface="+mn-lt"/>
              </a:rPr>
              <a:t>2020</a:t>
            </a:r>
            <a:r>
              <a:rPr lang="zh-CN" altLang="en-US" dirty="0">
                <a:latin typeface="微软雅黑" panose="020B0503020204020204" pitchFamily="34" charset="-122"/>
                <a:ea typeface="微软雅黑" panose="020B0503020204020204" pitchFamily="34" charset="-122"/>
                <a:cs typeface="+mn-ea"/>
                <a:sym typeface="+mn-lt"/>
              </a:rPr>
              <a:t>年</a:t>
            </a:r>
            <a:r>
              <a:rPr lang="en-US" altLang="zh-CN" dirty="0">
                <a:latin typeface="微软雅黑" panose="020B0503020204020204" pitchFamily="34" charset="-122"/>
                <a:ea typeface="微软雅黑" panose="020B0503020204020204" pitchFamily="34" charset="-122"/>
                <a:cs typeface="+mn-ea"/>
                <a:sym typeface="+mn-lt"/>
              </a:rPr>
              <a:t>2</a:t>
            </a:r>
            <a:r>
              <a:rPr lang="zh-CN" altLang="en-US" dirty="0">
                <a:latin typeface="微软雅黑" panose="020B0503020204020204" pitchFamily="34" charset="-122"/>
                <a:ea typeface="微软雅黑" panose="020B0503020204020204" pitchFamily="34" charset="-122"/>
                <a:cs typeface="+mn-ea"/>
                <a:sym typeface="+mn-lt"/>
              </a:rPr>
              <a:t>月</a:t>
            </a:r>
            <a:r>
              <a:rPr lang="en-US" altLang="zh-CN" dirty="0">
                <a:latin typeface="微软雅黑" panose="020B0503020204020204" pitchFamily="34" charset="-122"/>
                <a:ea typeface="微软雅黑" panose="020B0503020204020204" pitchFamily="34" charset="-122"/>
                <a:cs typeface="+mn-ea"/>
                <a:sym typeface="+mn-lt"/>
              </a:rPr>
              <a:t>24</a:t>
            </a:r>
            <a:r>
              <a:rPr lang="zh-CN" altLang="en-US" dirty="0">
                <a:latin typeface="微软雅黑" panose="020B0503020204020204" pitchFamily="34" charset="-122"/>
                <a:ea typeface="微软雅黑" panose="020B0503020204020204" pitchFamily="34" charset="-122"/>
                <a:cs typeface="+mn-ea"/>
                <a:sym typeface="+mn-lt"/>
              </a:rPr>
              <a:t>日，中国人民政治协商会议第十三届全国委员会召开第三十三次主席会议，研究了关于推迟召开全国政协十三届三次会议的相关事项，为贯彻落实中共中央关于统筹推进新冠肺炎疫情防控和经济社会发展工作的总体部署、组织全国各级政协组织和广大政协委员积极投身打赢疫情防控阻击战，建议原计划于</a:t>
            </a:r>
            <a:r>
              <a:rPr lang="en-US" altLang="zh-CN" dirty="0">
                <a:latin typeface="微软雅黑" panose="020B0503020204020204" pitchFamily="34" charset="-122"/>
                <a:ea typeface="微软雅黑" panose="020B0503020204020204" pitchFamily="34" charset="-122"/>
                <a:cs typeface="+mn-ea"/>
                <a:sym typeface="+mn-lt"/>
              </a:rPr>
              <a:t>3</a:t>
            </a:r>
            <a:r>
              <a:rPr lang="zh-CN" altLang="en-US" dirty="0">
                <a:latin typeface="微软雅黑" panose="020B0503020204020204" pitchFamily="34" charset="-122"/>
                <a:ea typeface="微软雅黑" panose="020B0503020204020204" pitchFamily="34" charset="-122"/>
                <a:cs typeface="+mn-ea"/>
                <a:sym typeface="+mn-lt"/>
              </a:rPr>
              <a:t>月</a:t>
            </a:r>
            <a:r>
              <a:rPr lang="en-US" altLang="zh-CN" dirty="0">
                <a:latin typeface="微软雅黑" panose="020B0503020204020204" pitchFamily="34" charset="-122"/>
                <a:ea typeface="微软雅黑" panose="020B0503020204020204" pitchFamily="34" charset="-122"/>
                <a:cs typeface="+mn-ea"/>
                <a:sym typeface="+mn-lt"/>
              </a:rPr>
              <a:t>3</a:t>
            </a:r>
            <a:r>
              <a:rPr lang="zh-CN" altLang="en-US" dirty="0">
                <a:latin typeface="微软雅黑" panose="020B0503020204020204" pitchFamily="34" charset="-122"/>
                <a:ea typeface="微软雅黑" panose="020B0503020204020204" pitchFamily="34" charset="-122"/>
                <a:cs typeface="+mn-ea"/>
                <a:sym typeface="+mn-lt"/>
              </a:rPr>
              <a:t>日召开的全国政协十三届三次会议予以适当推迟，具体时间另行确定</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1249034" y="2203335"/>
            <a:ext cx="9578898" cy="923330"/>
          </a:xfrm>
          <a:prstGeom prst="rect">
            <a:avLst/>
          </a:prstGeom>
          <a:ln>
            <a:solidFill>
              <a:srgbClr val="C00000"/>
            </a:solidFill>
          </a:ln>
        </p:spPr>
        <p:txBody>
          <a:bodyPr wrap="square">
            <a:spAutoFit/>
          </a:bodyPr>
          <a:lstStyle/>
          <a:p>
            <a:pPr marL="285750" indent="-285750">
              <a:lnSpc>
                <a:spcPct val="150000"/>
              </a:lnSpc>
              <a:buClr>
                <a:srgbClr val="C00000"/>
              </a:buClr>
              <a:buFont typeface="Wingdings" panose="05000000000000000000" pitchFamily="2" charset="2"/>
              <a:buChar char="u"/>
            </a:pPr>
            <a:r>
              <a:rPr lang="en-US" altLang="zh-CN" dirty="0">
                <a:latin typeface="微软雅黑" panose="020B0503020204020204" pitchFamily="34" charset="-122"/>
                <a:ea typeface="微软雅黑" panose="020B0503020204020204" pitchFamily="34" charset="-122"/>
                <a:cs typeface="+mn-ea"/>
              </a:rPr>
              <a:t>2019</a:t>
            </a:r>
            <a:r>
              <a:rPr lang="zh-CN" altLang="en-US" dirty="0">
                <a:latin typeface="微软雅黑" panose="020B0503020204020204" pitchFamily="34" charset="-122"/>
                <a:ea typeface="微软雅黑" panose="020B0503020204020204" pitchFamily="34" charset="-122"/>
                <a:cs typeface="+mn-ea"/>
              </a:rPr>
              <a:t>年</a:t>
            </a:r>
            <a:r>
              <a:rPr lang="en-US" altLang="zh-CN" dirty="0">
                <a:latin typeface="微软雅黑" panose="020B0503020204020204" pitchFamily="34" charset="-122"/>
                <a:ea typeface="微软雅黑" panose="020B0503020204020204" pitchFamily="34" charset="-122"/>
                <a:cs typeface="+mn-ea"/>
              </a:rPr>
              <a:t>12</a:t>
            </a:r>
            <a:r>
              <a:rPr lang="zh-CN" altLang="en-US" dirty="0">
                <a:latin typeface="微软雅黑" panose="020B0503020204020204" pitchFamily="34" charset="-122"/>
                <a:ea typeface="微软雅黑" panose="020B0503020204020204" pitchFamily="34" charset="-122"/>
                <a:cs typeface="+mn-ea"/>
              </a:rPr>
              <a:t>月，政协第十三届全国委员会</a:t>
            </a:r>
            <a:r>
              <a:rPr lang="zh-CN" altLang="en-US" b="1" dirty="0">
                <a:latin typeface="微软雅黑" panose="020B0503020204020204" pitchFamily="34" charset="-122"/>
                <a:ea typeface="微软雅黑" panose="020B0503020204020204" pitchFamily="34" charset="-122"/>
                <a:cs typeface="+mn-ea"/>
              </a:rPr>
              <a:t>第三十一次主席会议</a:t>
            </a:r>
            <a:r>
              <a:rPr lang="zh-CN" altLang="en-US" dirty="0">
                <a:latin typeface="微软雅黑" panose="020B0503020204020204" pitchFamily="34" charset="-122"/>
                <a:ea typeface="微软雅黑" panose="020B0503020204020204" pitchFamily="34" charset="-122"/>
                <a:cs typeface="+mn-ea"/>
              </a:rPr>
              <a:t>决定，全国政协十三届三次会议于</a:t>
            </a:r>
            <a:r>
              <a:rPr lang="en-US" altLang="zh-CN" dirty="0">
                <a:latin typeface="微软雅黑" panose="020B0503020204020204" pitchFamily="34" charset="-122"/>
                <a:ea typeface="微软雅黑" panose="020B0503020204020204" pitchFamily="34" charset="-122"/>
                <a:cs typeface="+mn-ea"/>
              </a:rPr>
              <a:t>2020</a:t>
            </a:r>
            <a:r>
              <a:rPr lang="zh-CN" altLang="en-US" dirty="0">
                <a:latin typeface="微软雅黑" panose="020B0503020204020204" pitchFamily="34" charset="-122"/>
                <a:ea typeface="微软雅黑" panose="020B0503020204020204" pitchFamily="34" charset="-122"/>
                <a:cs typeface="+mn-ea"/>
              </a:rPr>
              <a:t>年</a:t>
            </a:r>
            <a:r>
              <a:rPr lang="en-US" altLang="zh-CN" dirty="0">
                <a:latin typeface="微软雅黑" panose="020B0503020204020204" pitchFamily="34" charset="-122"/>
                <a:ea typeface="微软雅黑" panose="020B0503020204020204" pitchFamily="34" charset="-122"/>
                <a:cs typeface="+mn-ea"/>
              </a:rPr>
              <a:t>3</a:t>
            </a:r>
            <a:r>
              <a:rPr lang="zh-CN" altLang="en-US" dirty="0">
                <a:latin typeface="微软雅黑" panose="020B0503020204020204" pitchFamily="34" charset="-122"/>
                <a:ea typeface="微软雅黑" panose="020B0503020204020204" pitchFamily="34" charset="-122"/>
                <a:cs typeface="+mn-ea"/>
              </a:rPr>
              <a:t>月</a:t>
            </a:r>
            <a:r>
              <a:rPr lang="en-US" altLang="zh-CN" dirty="0">
                <a:latin typeface="微软雅黑" panose="020B0503020204020204" pitchFamily="34" charset="-122"/>
                <a:ea typeface="微软雅黑" panose="020B0503020204020204" pitchFamily="34" charset="-122"/>
                <a:cs typeface="+mn-ea"/>
              </a:rPr>
              <a:t>3</a:t>
            </a:r>
            <a:r>
              <a:rPr lang="zh-CN" altLang="en-US" dirty="0">
                <a:latin typeface="微软雅黑" panose="020B0503020204020204" pitchFamily="34" charset="-122"/>
                <a:ea typeface="微软雅黑" panose="020B0503020204020204" pitchFamily="34" charset="-122"/>
                <a:cs typeface="+mn-ea"/>
              </a:rPr>
              <a:t>日在京召开</a:t>
            </a:r>
          </a:p>
        </p:txBody>
      </p:sp>
      <p:sp>
        <p:nvSpPr>
          <p:cNvPr id="3" name="右弧形箭头 2"/>
          <p:cNvSpPr/>
          <p:nvPr/>
        </p:nvSpPr>
        <p:spPr>
          <a:xfrm>
            <a:off x="10827932" y="2371514"/>
            <a:ext cx="559647" cy="1178351"/>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左弧形箭头 8"/>
          <p:cNvSpPr/>
          <p:nvPr/>
        </p:nvSpPr>
        <p:spPr>
          <a:xfrm>
            <a:off x="612742" y="3817856"/>
            <a:ext cx="518474" cy="1197204"/>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217111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4">
            <a:extLst>
              <a:ext uri="{FF2B5EF4-FFF2-40B4-BE49-F238E27FC236}">
                <a16:creationId xmlns="" xmlns:a16="http://schemas.microsoft.com/office/drawing/2014/main" id="{400E6B97-02EA-4088-8669-2FE690360490}"/>
              </a:ext>
            </a:extLst>
          </p:cNvPr>
          <p:cNvSpPr txBox="1"/>
          <p:nvPr>
            <p:custDataLst>
              <p:tags r:id="rId1"/>
            </p:custDataLst>
          </p:nvPr>
        </p:nvSpPr>
        <p:spPr>
          <a:xfrm>
            <a:off x="1319727" y="2274171"/>
            <a:ext cx="9539846" cy="954107"/>
          </a:xfrm>
          <a:prstGeom prst="rect">
            <a:avLst/>
          </a:prstGeom>
          <a:noFill/>
        </p:spPr>
        <p:txBody>
          <a:bodyPr wrap="square" rtlCol="0">
            <a:spAutoFit/>
          </a:bodyPr>
          <a:lstStyle/>
          <a:p>
            <a:r>
              <a:rPr lang="en-US" altLang="zh-CN" sz="2800" dirty="0">
                <a:solidFill>
                  <a:srgbClr val="C00000"/>
                </a:solidFill>
                <a:cs typeface="+mn-ea"/>
                <a:sym typeface="+mn-lt"/>
              </a:rPr>
              <a:t>2020</a:t>
            </a:r>
            <a:r>
              <a:rPr lang="zh-CN" altLang="en-US" sz="2800" dirty="0">
                <a:solidFill>
                  <a:srgbClr val="C00000"/>
                </a:solidFill>
                <a:cs typeface="+mn-ea"/>
                <a:sym typeface="+mn-lt"/>
              </a:rPr>
              <a:t>年</a:t>
            </a:r>
            <a:r>
              <a:rPr lang="en-US" altLang="zh-CN" sz="2800" dirty="0">
                <a:solidFill>
                  <a:srgbClr val="C00000"/>
                </a:solidFill>
                <a:cs typeface="+mn-ea"/>
                <a:sym typeface="+mn-lt"/>
              </a:rPr>
              <a:t>4</a:t>
            </a:r>
            <a:r>
              <a:rPr lang="zh-CN" altLang="en-US" sz="2800" dirty="0">
                <a:solidFill>
                  <a:srgbClr val="C00000"/>
                </a:solidFill>
                <a:cs typeface="+mn-ea"/>
                <a:sym typeface="+mn-lt"/>
              </a:rPr>
              <a:t>月，政协第十三届全国委员会第三十五次</a:t>
            </a:r>
            <a:r>
              <a:rPr lang="zh-CN" altLang="en-US" sz="2800" b="1" dirty="0">
                <a:solidFill>
                  <a:srgbClr val="0070C0"/>
                </a:solidFill>
                <a:cs typeface="+mn-ea"/>
                <a:sym typeface="+mn-lt"/>
              </a:rPr>
              <a:t>主席会议</a:t>
            </a:r>
            <a:r>
              <a:rPr lang="zh-CN" altLang="en-US" sz="2800" dirty="0">
                <a:solidFill>
                  <a:srgbClr val="C00000"/>
                </a:solidFill>
                <a:cs typeface="+mn-ea"/>
                <a:sym typeface="+mn-lt"/>
              </a:rPr>
              <a:t>在京召开</a:t>
            </a:r>
          </a:p>
        </p:txBody>
      </p:sp>
      <p:sp>
        <p:nvSpPr>
          <p:cNvPr id="3" name="矩形 2">
            <a:extLst>
              <a:ext uri="{FF2B5EF4-FFF2-40B4-BE49-F238E27FC236}">
                <a16:creationId xmlns="" xmlns:a16="http://schemas.microsoft.com/office/drawing/2014/main" id="{C34ADFA5-4FC1-4A2F-9E62-BD33D9FA5BE8}"/>
              </a:ext>
            </a:extLst>
          </p:cNvPr>
          <p:cNvSpPr/>
          <p:nvPr/>
        </p:nvSpPr>
        <p:spPr>
          <a:xfrm>
            <a:off x="1319727" y="3529361"/>
            <a:ext cx="3447059" cy="1965666"/>
          </a:xfrm>
          <a:prstGeom prst="rect">
            <a:avLst/>
          </a:prstGeom>
        </p:spPr>
        <p:txBody>
          <a:bodyPr wrap="square">
            <a:spAutoFit/>
          </a:bodyPr>
          <a:lstStyle/>
          <a:p>
            <a:pPr>
              <a:lnSpc>
                <a:spcPct val="150000"/>
              </a:lnSpc>
            </a:pPr>
            <a:r>
              <a:rPr lang="zh-CN" altLang="en-US" sz="2800" dirty="0">
                <a:solidFill>
                  <a:srgbClr val="C00000"/>
                </a:solidFill>
                <a:cs typeface="+mn-ea"/>
                <a:sym typeface="+mn-lt"/>
              </a:rPr>
              <a:t>会议建议全国政协十三届三次会议于</a:t>
            </a:r>
            <a:r>
              <a:rPr lang="en-US" altLang="zh-CN" sz="2800" dirty="0">
                <a:solidFill>
                  <a:srgbClr val="C00000"/>
                </a:solidFill>
                <a:cs typeface="+mn-ea"/>
                <a:sym typeface="+mn-lt"/>
              </a:rPr>
              <a:t>5</a:t>
            </a:r>
            <a:r>
              <a:rPr lang="zh-CN" altLang="en-US" sz="2800" dirty="0">
                <a:solidFill>
                  <a:srgbClr val="C00000"/>
                </a:solidFill>
                <a:cs typeface="+mn-ea"/>
                <a:sym typeface="+mn-lt"/>
              </a:rPr>
              <a:t>月</a:t>
            </a:r>
            <a:r>
              <a:rPr lang="en-US" altLang="zh-CN" sz="2800" dirty="0">
                <a:solidFill>
                  <a:srgbClr val="C00000"/>
                </a:solidFill>
                <a:cs typeface="+mn-ea"/>
                <a:sym typeface="+mn-lt"/>
              </a:rPr>
              <a:t>21</a:t>
            </a:r>
            <a:r>
              <a:rPr lang="zh-CN" altLang="en-US" sz="2800" dirty="0">
                <a:solidFill>
                  <a:srgbClr val="C00000"/>
                </a:solidFill>
                <a:cs typeface="+mn-ea"/>
                <a:sym typeface="+mn-lt"/>
              </a:rPr>
              <a:t>日在北京召开</a:t>
            </a:r>
          </a:p>
        </p:txBody>
      </p:sp>
      <p:pic>
        <p:nvPicPr>
          <p:cNvPr id="5" name="图片 4">
            <a:extLst>
              <a:ext uri="{FF2B5EF4-FFF2-40B4-BE49-F238E27FC236}">
                <a16:creationId xmlns="" xmlns:a16="http://schemas.microsoft.com/office/drawing/2014/main" id="{9C1F8754-31AC-4D31-82FF-7677B6353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0100" y="2480704"/>
            <a:ext cx="4875910" cy="4875910"/>
          </a:xfrm>
          <a:prstGeom prst="rect">
            <a:avLst/>
          </a:prstGeom>
        </p:spPr>
      </p:pic>
    </p:spTree>
    <p:extLst>
      <p:ext uri="{BB962C8B-B14F-4D97-AF65-F5344CB8AC3E}">
        <p14:creationId xmlns:p14="http://schemas.microsoft.com/office/powerpoint/2010/main" val="22820705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818"/>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par>
                          <p:cTn id="16" fill="hold">
                            <p:stCondLst>
                              <p:cond delay="1227"/>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4">
            <a:extLst>
              <a:ext uri="{FF2B5EF4-FFF2-40B4-BE49-F238E27FC236}">
                <a16:creationId xmlns="" xmlns:a16="http://schemas.microsoft.com/office/drawing/2014/main" id="{400E6B97-02EA-4088-8669-2FE690360490}"/>
              </a:ext>
            </a:extLst>
          </p:cNvPr>
          <p:cNvSpPr txBox="1"/>
          <p:nvPr>
            <p:custDataLst>
              <p:tags r:id="rId1"/>
            </p:custDataLst>
          </p:nvPr>
        </p:nvSpPr>
        <p:spPr>
          <a:xfrm>
            <a:off x="1511430" y="1652002"/>
            <a:ext cx="9539846" cy="523220"/>
          </a:xfrm>
          <a:prstGeom prst="rect">
            <a:avLst/>
          </a:prstGeom>
          <a:noFill/>
        </p:spPr>
        <p:txBody>
          <a:bodyPr wrap="square" rtlCol="0">
            <a:spAutoFit/>
          </a:bodyPr>
          <a:lstStyle/>
          <a:p>
            <a:r>
              <a:rPr lang="zh-CN" altLang="en-US" sz="2800" dirty="0" smtClean="0">
                <a:solidFill>
                  <a:srgbClr val="C00000"/>
                </a:solidFill>
                <a:cs typeface="+mn-ea"/>
                <a:sym typeface="+mn-lt"/>
              </a:rPr>
              <a:t>政协</a:t>
            </a:r>
            <a:r>
              <a:rPr lang="zh-CN" altLang="en-US" sz="2800" dirty="0">
                <a:solidFill>
                  <a:srgbClr val="C00000"/>
                </a:solidFill>
                <a:cs typeface="+mn-ea"/>
                <a:sym typeface="+mn-lt"/>
              </a:rPr>
              <a:t>第十三届全国委员会</a:t>
            </a:r>
            <a:r>
              <a:rPr lang="zh-CN" altLang="en-US" sz="2800" dirty="0" smtClean="0">
                <a:solidFill>
                  <a:srgbClr val="C00000"/>
                </a:solidFill>
                <a:cs typeface="+mn-ea"/>
                <a:sym typeface="+mn-lt"/>
              </a:rPr>
              <a:t>第三次主要议程：</a:t>
            </a:r>
            <a:endParaRPr lang="zh-CN" altLang="en-US" sz="2800" dirty="0">
              <a:solidFill>
                <a:srgbClr val="C00000"/>
              </a:solidFill>
              <a:cs typeface="+mn-ea"/>
              <a:sym typeface="+mn-lt"/>
            </a:endParaRPr>
          </a:p>
        </p:txBody>
      </p:sp>
      <p:sp>
        <p:nvSpPr>
          <p:cNvPr id="4" name="矩形 3"/>
          <p:cNvSpPr/>
          <p:nvPr/>
        </p:nvSpPr>
        <p:spPr>
          <a:xfrm>
            <a:off x="1511430" y="2284984"/>
            <a:ext cx="9744173" cy="3970318"/>
          </a:xfrm>
          <a:prstGeom prst="rect">
            <a:avLst/>
          </a:prstGeom>
        </p:spPr>
        <p:txBody>
          <a:bodyPr wrap="square">
            <a:spAutoFit/>
          </a:bodyPr>
          <a:lstStyle/>
          <a:p>
            <a:pPr marL="457200" indent="-457200">
              <a:lnSpc>
                <a:spcPct val="150000"/>
              </a:lnSpc>
              <a:buFont typeface="Wingdings" panose="05000000000000000000" pitchFamily="2" charset="2"/>
              <a:buChar char="Ø"/>
            </a:pPr>
            <a:r>
              <a:rPr lang="zh-CN" altLang="en-US" sz="2800" b="1" dirty="0" smtClean="0">
                <a:solidFill>
                  <a:srgbClr val="FF0000"/>
                </a:solidFill>
                <a:latin typeface="微软雅黑" panose="020B0503020204020204" pitchFamily="34" charset="-122"/>
                <a:ea typeface="微软雅黑" panose="020B0503020204020204" pitchFamily="34" charset="-122"/>
              </a:rPr>
              <a:t>听取</a:t>
            </a:r>
            <a:r>
              <a:rPr lang="zh-CN" altLang="en-US" sz="2800" b="1" dirty="0">
                <a:solidFill>
                  <a:srgbClr val="FF0000"/>
                </a:solidFill>
                <a:latin typeface="微软雅黑" panose="020B0503020204020204" pitchFamily="34" charset="-122"/>
                <a:ea typeface="微软雅黑" panose="020B0503020204020204" pitchFamily="34" charset="-122"/>
              </a:rPr>
              <a:t>并审议</a:t>
            </a:r>
            <a:r>
              <a:rPr lang="zh-CN" altLang="en-US" sz="2800" dirty="0">
                <a:solidFill>
                  <a:srgbClr val="002060"/>
                </a:solidFill>
                <a:latin typeface="微软雅黑" panose="020B0503020204020204" pitchFamily="34" charset="-122"/>
                <a:ea typeface="微软雅黑" panose="020B0503020204020204" pitchFamily="34" charset="-122"/>
              </a:rPr>
              <a:t>全国政协常委会工作报告和提案工作情况报告</a:t>
            </a:r>
            <a:r>
              <a:rPr lang="zh-CN" altLang="en-US" sz="2800" dirty="0" smtClean="0">
                <a:solidFill>
                  <a:srgbClr val="002060"/>
                </a:solidFill>
                <a:latin typeface="微软雅黑" panose="020B0503020204020204" pitchFamily="34" charset="-122"/>
                <a:ea typeface="微软雅黑" panose="020B0503020204020204" pitchFamily="34" charset="-122"/>
              </a:rPr>
              <a:t>；</a:t>
            </a:r>
            <a:endParaRPr lang="en-US" altLang="zh-CN" sz="2800" dirty="0" smtClean="0">
              <a:solidFill>
                <a:srgbClr val="002060"/>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Ø"/>
            </a:pPr>
            <a:r>
              <a:rPr lang="zh-CN" altLang="en-US" sz="2800" dirty="0">
                <a:solidFill>
                  <a:srgbClr val="002060"/>
                </a:solidFill>
                <a:latin typeface="微软雅黑" panose="020B0503020204020204" pitchFamily="34" charset="-122"/>
                <a:ea typeface="微软雅黑" panose="020B0503020204020204" pitchFamily="34" charset="-122"/>
              </a:rPr>
              <a:t>听取并讨论政府工作</a:t>
            </a:r>
            <a:r>
              <a:rPr lang="zh-CN" altLang="en-US" sz="2800" dirty="0" smtClean="0">
                <a:solidFill>
                  <a:srgbClr val="002060"/>
                </a:solidFill>
                <a:latin typeface="微软雅黑" panose="020B0503020204020204" pitchFamily="34" charset="-122"/>
                <a:ea typeface="微软雅黑" panose="020B0503020204020204" pitchFamily="34" charset="-122"/>
              </a:rPr>
              <a:t>报告；</a:t>
            </a:r>
            <a:endParaRPr lang="en-US" altLang="zh-CN" sz="2800" dirty="0" smtClean="0">
              <a:solidFill>
                <a:srgbClr val="002060"/>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Ø"/>
            </a:pPr>
            <a:r>
              <a:rPr lang="zh-CN" altLang="en-US" sz="2800" dirty="0">
                <a:solidFill>
                  <a:srgbClr val="002060"/>
                </a:solidFill>
                <a:latin typeface="微软雅黑" panose="020B0503020204020204" pitchFamily="34" charset="-122"/>
                <a:ea typeface="微软雅黑" panose="020B0503020204020204" pitchFamily="34" charset="-122"/>
              </a:rPr>
              <a:t>听取并讨论</a:t>
            </a:r>
            <a:r>
              <a:rPr lang="zh-CN" altLang="en-US" sz="2800" dirty="0" smtClean="0">
                <a:solidFill>
                  <a:srgbClr val="002060"/>
                </a:solidFill>
                <a:latin typeface="微软雅黑" panose="020B0503020204020204" pitchFamily="34" charset="-122"/>
                <a:ea typeface="微软雅黑" panose="020B0503020204020204" pitchFamily="34" charset="-122"/>
              </a:rPr>
              <a:t>民</a:t>
            </a:r>
            <a:r>
              <a:rPr lang="zh-CN" altLang="en-US" sz="2800" dirty="0">
                <a:solidFill>
                  <a:srgbClr val="002060"/>
                </a:solidFill>
                <a:latin typeface="微软雅黑" panose="020B0503020204020204" pitchFamily="34" charset="-122"/>
                <a:ea typeface="微软雅黑" panose="020B0503020204020204" pitchFamily="34" charset="-122"/>
              </a:rPr>
              <a:t>法典</a:t>
            </a:r>
            <a:r>
              <a:rPr lang="zh-CN" altLang="en-US" sz="2800" dirty="0" smtClean="0">
                <a:solidFill>
                  <a:srgbClr val="002060"/>
                </a:solidFill>
                <a:latin typeface="微软雅黑" panose="020B0503020204020204" pitchFamily="34" charset="-122"/>
                <a:ea typeface="微软雅黑" panose="020B0503020204020204" pitchFamily="34" charset="-122"/>
              </a:rPr>
              <a:t>草案；</a:t>
            </a:r>
            <a:endParaRPr lang="en-US" altLang="zh-CN" sz="2800" dirty="0" smtClean="0">
              <a:solidFill>
                <a:srgbClr val="002060"/>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Ø"/>
            </a:pPr>
            <a:r>
              <a:rPr lang="zh-CN" altLang="en-US" sz="2800" dirty="0">
                <a:solidFill>
                  <a:srgbClr val="002060"/>
                </a:solidFill>
                <a:latin typeface="微软雅黑" panose="020B0503020204020204" pitchFamily="34" charset="-122"/>
                <a:ea typeface="微软雅黑" panose="020B0503020204020204" pitchFamily="34" charset="-122"/>
              </a:rPr>
              <a:t>听取并讨论</a:t>
            </a:r>
            <a:r>
              <a:rPr lang="zh-CN" altLang="en-US" sz="2800" dirty="0" smtClean="0">
                <a:solidFill>
                  <a:srgbClr val="002060"/>
                </a:solidFill>
                <a:latin typeface="微软雅黑" panose="020B0503020204020204" pitchFamily="34" charset="-122"/>
                <a:ea typeface="微软雅黑" panose="020B0503020204020204" pitchFamily="34" charset="-122"/>
              </a:rPr>
              <a:t>最高人民法院</a:t>
            </a:r>
            <a:r>
              <a:rPr lang="zh-CN" altLang="en-US" sz="2800" dirty="0">
                <a:solidFill>
                  <a:srgbClr val="002060"/>
                </a:solidFill>
                <a:latin typeface="微软雅黑" panose="020B0503020204020204" pitchFamily="34" charset="-122"/>
                <a:ea typeface="微软雅黑" panose="020B0503020204020204" pitchFamily="34" charset="-122"/>
              </a:rPr>
              <a:t>工作</a:t>
            </a:r>
            <a:r>
              <a:rPr lang="zh-CN" altLang="en-US" sz="2800" dirty="0" smtClean="0">
                <a:solidFill>
                  <a:srgbClr val="002060"/>
                </a:solidFill>
                <a:latin typeface="微软雅黑" panose="020B0503020204020204" pitchFamily="34" charset="-122"/>
                <a:ea typeface="微软雅黑" panose="020B0503020204020204" pitchFamily="34" charset="-122"/>
              </a:rPr>
              <a:t>报告；</a:t>
            </a:r>
            <a:endParaRPr lang="en-US" altLang="zh-CN" sz="2800" dirty="0" smtClean="0">
              <a:solidFill>
                <a:srgbClr val="002060"/>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Ø"/>
            </a:pPr>
            <a:r>
              <a:rPr lang="zh-CN" altLang="en-US" sz="2800" dirty="0">
                <a:solidFill>
                  <a:srgbClr val="002060"/>
                </a:solidFill>
                <a:latin typeface="微软雅黑" panose="020B0503020204020204" pitchFamily="34" charset="-122"/>
                <a:ea typeface="微软雅黑" panose="020B0503020204020204" pitchFamily="34" charset="-122"/>
              </a:rPr>
              <a:t>听取并讨论</a:t>
            </a:r>
            <a:r>
              <a:rPr lang="zh-CN" altLang="en-US" sz="2800" dirty="0" smtClean="0">
                <a:solidFill>
                  <a:srgbClr val="002060"/>
                </a:solidFill>
                <a:latin typeface="微软雅黑" panose="020B0503020204020204" pitchFamily="34" charset="-122"/>
                <a:ea typeface="微软雅黑" panose="020B0503020204020204" pitchFamily="34" charset="-122"/>
              </a:rPr>
              <a:t>最高人民检察院</a:t>
            </a:r>
            <a:r>
              <a:rPr lang="zh-CN" altLang="en-US" sz="2800" dirty="0">
                <a:solidFill>
                  <a:srgbClr val="002060"/>
                </a:solidFill>
                <a:latin typeface="微软雅黑" panose="020B0503020204020204" pitchFamily="34" charset="-122"/>
                <a:ea typeface="微软雅黑" panose="020B0503020204020204" pitchFamily="34" charset="-122"/>
              </a:rPr>
              <a:t>工作报告等</a:t>
            </a:r>
            <a:r>
              <a:rPr lang="zh-CN" altLang="en-US" sz="2800" dirty="0" smtClean="0">
                <a:solidFill>
                  <a:srgbClr val="002060"/>
                </a:solidFill>
                <a:latin typeface="微软雅黑" panose="020B0503020204020204" pitchFamily="34" charset="-122"/>
                <a:ea typeface="微软雅黑" panose="020B0503020204020204" pitchFamily="34" charset="-122"/>
              </a:rPr>
              <a:t>；</a:t>
            </a:r>
            <a:endParaRPr lang="en-US" altLang="zh-CN" sz="2800" dirty="0" smtClean="0">
              <a:solidFill>
                <a:srgbClr val="002060"/>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Ø"/>
            </a:pPr>
            <a:r>
              <a:rPr lang="zh-CN" altLang="en-US" sz="2800" b="1" dirty="0" smtClean="0">
                <a:solidFill>
                  <a:srgbClr val="FF0000"/>
                </a:solidFill>
                <a:latin typeface="微软雅黑" panose="020B0503020204020204" pitchFamily="34" charset="-122"/>
                <a:ea typeface="微软雅黑" panose="020B0503020204020204" pitchFamily="34" charset="-122"/>
              </a:rPr>
              <a:t>审议</a:t>
            </a:r>
            <a:r>
              <a:rPr lang="zh-CN" altLang="en-US" sz="2800" dirty="0">
                <a:solidFill>
                  <a:srgbClr val="002060"/>
                </a:solidFill>
                <a:latin typeface="微软雅黑" panose="020B0503020204020204" pitchFamily="34" charset="-122"/>
                <a:ea typeface="微软雅黑" panose="020B0503020204020204" pitchFamily="34" charset="-122"/>
              </a:rPr>
              <a:t>通过政协十三届三次会议政治决议等决议和</a:t>
            </a:r>
            <a:r>
              <a:rPr lang="zh-CN" altLang="en-US" sz="2800" dirty="0" smtClean="0">
                <a:solidFill>
                  <a:srgbClr val="002060"/>
                </a:solidFill>
                <a:latin typeface="微软雅黑" panose="020B0503020204020204" pitchFamily="34" charset="-122"/>
                <a:ea typeface="微软雅黑" panose="020B0503020204020204" pitchFamily="34" charset="-122"/>
              </a:rPr>
              <a:t>报告。</a:t>
            </a:r>
            <a:endParaRPr lang="zh-CN" altLang="en-US" sz="28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930949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4911" y="1927656"/>
            <a:ext cx="1489436" cy="461665"/>
          </a:xfrm>
          <a:prstGeom prst="rect">
            <a:avLst/>
          </a:prstGeom>
          <a:noFill/>
        </p:spPr>
        <p:txBody>
          <a:bodyPr wrap="squar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两会之最</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046375" y="2573519"/>
            <a:ext cx="7171236" cy="240065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第一次因公共卫生事件会议延期；会期缩短为</a:t>
            </a:r>
            <a:r>
              <a:rPr lang="en-US" altLang="zh-CN" sz="2000" dirty="0" smtClean="0">
                <a:latin typeface="微软雅黑" panose="020B0503020204020204" pitchFamily="34" charset="-122"/>
                <a:ea typeface="微软雅黑" panose="020B0503020204020204" pitchFamily="34" charset="-122"/>
              </a:rPr>
              <a:t>7</a:t>
            </a:r>
            <a:r>
              <a:rPr lang="zh-CN" altLang="en-US" sz="2000" dirty="0" smtClean="0">
                <a:latin typeface="微软雅黑" panose="020B0503020204020204" pitchFamily="34" charset="-122"/>
                <a:ea typeface="微软雅黑" panose="020B0503020204020204" pitchFamily="34" charset="-122"/>
              </a:rPr>
              <a:t>天；</a:t>
            </a:r>
            <a:endParaRPr lang="en-US" altLang="zh-CN" sz="20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诞生了中华人民共和国历史上第一部法典；</a:t>
            </a:r>
            <a:endParaRPr lang="en-US" altLang="zh-CN" sz="20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政府工作</a:t>
            </a:r>
            <a:r>
              <a:rPr lang="zh-CN" altLang="en-US" sz="2000" dirty="0" smtClean="0">
                <a:latin typeface="微软雅黑" panose="020B0503020204020204" pitchFamily="34" charset="-122"/>
                <a:ea typeface="微软雅黑" panose="020B0503020204020204" pitchFamily="34" charset="-122"/>
              </a:rPr>
              <a:t>报告首次没有提出</a:t>
            </a:r>
            <a:r>
              <a:rPr lang="zh-CN" altLang="en-US" sz="2000" dirty="0">
                <a:latin typeface="微软雅黑" panose="020B0503020204020204" pitchFamily="34" charset="-122"/>
                <a:ea typeface="微软雅黑" panose="020B0503020204020204" pitchFamily="34" charset="-122"/>
              </a:rPr>
              <a:t>经济增长速度量化</a:t>
            </a:r>
            <a:r>
              <a:rPr lang="zh-CN" altLang="en-US" sz="2000" dirty="0" smtClean="0">
                <a:latin typeface="微软雅黑" panose="020B0503020204020204" pitchFamily="34" charset="-122"/>
                <a:ea typeface="微软雅黑" panose="020B0503020204020204" pitchFamily="34" charset="-122"/>
              </a:rPr>
              <a:t>目标；</a:t>
            </a:r>
            <a:endParaRPr lang="en-US" altLang="zh-CN" sz="20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改革开放以来最短的一</a:t>
            </a:r>
            <a:r>
              <a:rPr lang="zh-CN" altLang="en-US" sz="2000" dirty="0" smtClean="0">
                <a:latin typeface="微软雅黑" panose="020B0503020204020204" pitchFamily="34" charset="-122"/>
                <a:ea typeface="微软雅黑" panose="020B0503020204020204" pitchFamily="34" charset="-122"/>
              </a:rPr>
              <a:t>次政府工</a:t>
            </a:r>
            <a:r>
              <a:rPr lang="zh-CN" altLang="en-US" sz="2000" dirty="0">
                <a:latin typeface="微软雅黑" panose="020B0503020204020204" pitchFamily="34" charset="-122"/>
                <a:ea typeface="微软雅黑" panose="020B0503020204020204" pitchFamily="34" charset="-122"/>
              </a:rPr>
              <a:t>作</a:t>
            </a:r>
            <a:r>
              <a:rPr lang="zh-CN" altLang="en-US" sz="2000" dirty="0" smtClean="0">
                <a:latin typeface="微软雅黑" panose="020B0503020204020204" pitchFamily="34" charset="-122"/>
                <a:ea typeface="微软雅黑" panose="020B0503020204020204" pitchFamily="34" charset="-122"/>
              </a:rPr>
              <a:t>报告，</a:t>
            </a:r>
            <a:r>
              <a:rPr lang="zh-CN" altLang="en-US" sz="2000" dirty="0">
                <a:latin typeface="微软雅黑" panose="020B0503020204020204" pitchFamily="34" charset="-122"/>
                <a:ea typeface="微软雅黑" panose="020B0503020204020204" pitchFamily="34" charset="-122"/>
              </a:rPr>
              <a:t>仅有</a:t>
            </a:r>
            <a:r>
              <a:rPr lang="en-US" altLang="zh-CN" sz="2000" dirty="0">
                <a:latin typeface="微软雅黑" panose="020B0503020204020204" pitchFamily="34" charset="-122"/>
                <a:ea typeface="微软雅黑" panose="020B0503020204020204" pitchFamily="34" charset="-122"/>
              </a:rPr>
              <a:t>10478</a:t>
            </a:r>
            <a:r>
              <a:rPr lang="zh-CN" altLang="en-US" sz="2000" dirty="0" smtClean="0">
                <a:latin typeface="微软雅黑" panose="020B0503020204020204" pitchFamily="34" charset="-122"/>
                <a:ea typeface="微软雅黑" panose="020B0503020204020204" pitchFamily="34" charset="-122"/>
              </a:rPr>
              <a:t>字；</a:t>
            </a:r>
            <a:endParaRPr lang="en-US" altLang="zh-CN" sz="20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政府工</a:t>
            </a:r>
            <a:r>
              <a:rPr lang="zh-CN" altLang="en-US" sz="2000" dirty="0">
                <a:latin typeface="微软雅黑" panose="020B0503020204020204" pitchFamily="34" charset="-122"/>
                <a:ea typeface="微软雅黑" panose="020B0503020204020204" pitchFamily="34" charset="-122"/>
              </a:rPr>
              <a:t>作</a:t>
            </a:r>
            <a:r>
              <a:rPr lang="zh-CN" altLang="en-US" sz="2000" dirty="0" smtClean="0">
                <a:latin typeface="微软雅黑" panose="020B0503020204020204" pitchFamily="34" charset="-122"/>
                <a:ea typeface="微软雅黑" panose="020B0503020204020204" pitchFamily="34" charset="-122"/>
              </a:rPr>
              <a:t>报告</a:t>
            </a:r>
            <a:r>
              <a:rPr lang="zh-CN" altLang="en-US" sz="2000" dirty="0">
                <a:latin typeface="微软雅黑" panose="020B0503020204020204" pitchFamily="34" charset="-122"/>
                <a:ea typeface="微软雅黑" panose="020B0503020204020204" pitchFamily="34" charset="-122"/>
              </a:rPr>
              <a:t>突出了</a:t>
            </a:r>
            <a:r>
              <a:rPr lang="zh-CN" altLang="en-US" sz="2000" dirty="0" smtClean="0">
                <a:latin typeface="微软雅黑" panose="020B0503020204020204" pitchFamily="34" charset="-122"/>
                <a:ea typeface="微软雅黑" panose="020B0503020204020204" pitchFamily="34" charset="-122"/>
              </a:rPr>
              <a:t>“六稳”</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“六保”，强调民生为大；</a:t>
            </a:r>
            <a:endParaRPr lang="en-US" altLang="zh-CN" sz="2000" dirty="0" smtClean="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8377866" y="1626346"/>
            <a:ext cx="2965798" cy="3459637"/>
          </a:xfrm>
          <a:prstGeom prst="rect">
            <a:avLst/>
          </a:prstGeom>
        </p:spPr>
      </p:pic>
      <p:sp>
        <p:nvSpPr>
          <p:cNvPr id="5" name="矩形 4"/>
          <p:cNvSpPr/>
          <p:nvPr/>
        </p:nvSpPr>
        <p:spPr>
          <a:xfrm>
            <a:off x="1573762" y="5433460"/>
            <a:ext cx="8672567" cy="769441"/>
          </a:xfrm>
          <a:prstGeom prst="rect">
            <a:avLst/>
          </a:prstGeom>
        </p:spPr>
        <p:txBody>
          <a:bodyPr wrap="none">
            <a:spAutoFit/>
          </a:bodyPr>
          <a:lstStyle/>
          <a:p>
            <a:r>
              <a:rPr lang="zh-CN" altLang="en-US" sz="4400" b="1" dirty="0">
                <a:solidFill>
                  <a:srgbClr val="0070C0"/>
                </a:solidFill>
                <a:latin typeface="楷体" panose="02010609060101010101" pitchFamily="49" charset="-122"/>
                <a:ea typeface="楷体" panose="02010609060101010101" pitchFamily="49" charset="-122"/>
              </a:rPr>
              <a:t>聚民心、暖人心、强信心、筑同心</a:t>
            </a:r>
            <a:endParaRPr lang="zh-CN" altLang="en-US" sz="4400" dirty="0">
              <a:solidFill>
                <a:srgbClr val="0070C0"/>
              </a:solidFill>
            </a:endParaRPr>
          </a:p>
        </p:txBody>
      </p:sp>
    </p:spTree>
    <p:extLst>
      <p:ext uri="{BB962C8B-B14F-4D97-AF65-F5344CB8AC3E}">
        <p14:creationId xmlns:p14="http://schemas.microsoft.com/office/powerpoint/2010/main" val="1528625126"/>
      </p:ext>
    </p:extLst>
  </p:cSld>
  <p:clrMapOvr>
    <a:masterClrMapping/>
  </p:clrMapOvr>
  <p:transition spd="slow" advTm="3000">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 xmlns:a16="http://schemas.microsoft.com/office/drawing/2014/main" id="{940DD5CE-EE43-4565-92B1-C175F3D39145}"/>
              </a:ext>
            </a:extLst>
          </p:cNvPr>
          <p:cNvPicPr>
            <a:picLocks noChangeAspect="1"/>
          </p:cNvPicPr>
          <p:nvPr/>
        </p:nvPicPr>
        <p:blipFill rotWithShape="1">
          <a:blip r:embed="rId2">
            <a:extLst>
              <a:ext uri="{28A0092B-C50C-407E-A947-70E740481C1C}">
                <a14:useLocalDpi xmlns:a14="http://schemas.microsoft.com/office/drawing/2010/main" val="0"/>
              </a:ext>
            </a:extLst>
          </a:blip>
          <a:srcRect t="11796" b="15861"/>
          <a:stretch/>
        </p:blipFill>
        <p:spPr>
          <a:xfrm>
            <a:off x="1613444" y="273050"/>
            <a:ext cx="8724900" cy="6311900"/>
          </a:xfrm>
          <a:prstGeom prst="rect">
            <a:avLst/>
          </a:prstGeom>
        </p:spPr>
      </p:pic>
      <p:sp>
        <p:nvSpPr>
          <p:cNvPr id="9" name="矩形 8">
            <a:extLst>
              <a:ext uri="{FF2B5EF4-FFF2-40B4-BE49-F238E27FC236}">
                <a16:creationId xmlns="" xmlns:a16="http://schemas.microsoft.com/office/drawing/2014/main" id="{BB179699-54B1-4A38-8414-A2BE1D6DCAAD}"/>
              </a:ext>
            </a:extLst>
          </p:cNvPr>
          <p:cNvSpPr/>
          <p:nvPr/>
        </p:nvSpPr>
        <p:spPr>
          <a:xfrm>
            <a:off x="3926175" y="2551837"/>
            <a:ext cx="4339650" cy="1754326"/>
          </a:xfrm>
          <a:prstGeom prst="rect">
            <a:avLst/>
          </a:prstGeom>
        </p:spPr>
        <p:txBody>
          <a:bodyPr wrap="none">
            <a:spAutoFit/>
          </a:bodyPr>
          <a:lstStyle/>
          <a:p>
            <a:r>
              <a:rPr lang="zh-CN" altLang="en-US" sz="5400" b="1" dirty="0" smtClean="0">
                <a:solidFill>
                  <a:srgbClr val="FF0000"/>
                </a:solidFill>
                <a:cs typeface="+mn-ea"/>
                <a:sym typeface="+mn-lt"/>
              </a:rPr>
              <a:t>二、两会精神</a:t>
            </a:r>
            <a:endParaRPr lang="en-US" altLang="zh-CN" sz="5400" b="1" dirty="0" smtClean="0">
              <a:solidFill>
                <a:srgbClr val="FF0000"/>
              </a:solidFill>
              <a:cs typeface="+mn-ea"/>
              <a:sym typeface="+mn-lt"/>
            </a:endParaRPr>
          </a:p>
          <a:p>
            <a:r>
              <a:rPr lang="zh-CN" altLang="en-US" sz="5400" b="1" dirty="0" smtClean="0">
                <a:solidFill>
                  <a:srgbClr val="FF0000"/>
                </a:solidFill>
                <a:cs typeface="+mn-ea"/>
                <a:sym typeface="+mn-lt"/>
              </a:rPr>
              <a:t>和主要内容</a:t>
            </a:r>
            <a:endParaRPr lang="zh-CN" altLang="en-US" sz="5400" b="1" dirty="0">
              <a:solidFill>
                <a:srgbClr val="FF0000"/>
              </a:solidFill>
              <a:cs typeface="+mn-ea"/>
              <a:sym typeface="+mn-lt"/>
            </a:endParaRPr>
          </a:p>
        </p:txBody>
      </p:sp>
      <p:pic>
        <p:nvPicPr>
          <p:cNvPr id="6" name="图片 5">
            <a:extLst>
              <a:ext uri="{FF2B5EF4-FFF2-40B4-BE49-F238E27FC236}">
                <a16:creationId xmlns="" xmlns:a16="http://schemas.microsoft.com/office/drawing/2014/main" id="{B9BBB865-CB9E-4D21-A35F-35CF4A8C6F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335" y="1246408"/>
            <a:ext cx="923330" cy="923330"/>
          </a:xfrm>
          <a:prstGeom prst="rect">
            <a:avLst/>
          </a:prstGeom>
        </p:spPr>
      </p:pic>
    </p:spTree>
    <p:extLst>
      <p:ext uri="{BB962C8B-B14F-4D97-AF65-F5344CB8AC3E}">
        <p14:creationId xmlns:p14="http://schemas.microsoft.com/office/powerpoint/2010/main" val="4190973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49144" y="1583702"/>
            <a:ext cx="10412189" cy="4463733"/>
            <a:chOff x="852839" y="1885360"/>
            <a:chExt cx="10412189" cy="4463733"/>
          </a:xfrm>
        </p:grpSpPr>
        <p:sp>
          <p:nvSpPr>
            <p:cNvPr id="7" name="圆角矩形 6"/>
            <p:cNvSpPr/>
            <p:nvPr/>
          </p:nvSpPr>
          <p:spPr>
            <a:xfrm>
              <a:off x="852839" y="1885360"/>
              <a:ext cx="4888084" cy="556181"/>
            </a:xfrm>
            <a:prstGeom prst="roundRect">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zh-CN" altLang="en-US" dirty="0" smtClean="0">
                  <a:solidFill>
                    <a:srgbClr val="C00000"/>
                  </a:solidFill>
                </a:rPr>
                <a:t> 会议表决通过了关于政府工作报告的决议</a:t>
              </a:r>
              <a:endParaRPr lang="zh-CN" altLang="en-US" dirty="0">
                <a:solidFill>
                  <a:srgbClr val="C00000"/>
                </a:solidFill>
              </a:endParaRPr>
            </a:p>
          </p:txBody>
        </p:sp>
        <p:sp>
          <p:nvSpPr>
            <p:cNvPr id="9" name="圆角矩形 8"/>
            <p:cNvSpPr/>
            <p:nvPr/>
          </p:nvSpPr>
          <p:spPr>
            <a:xfrm>
              <a:off x="6376944" y="1885360"/>
              <a:ext cx="4888084" cy="556181"/>
            </a:xfrm>
            <a:prstGeom prst="roundRect">
              <a:avLst/>
            </a:prstGeom>
            <a:solidFill>
              <a:srgbClr val="C00000"/>
            </a:solidFill>
            <a:ln w="190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rPr>
                <a:t> 会议表决通过了</a:t>
              </a:r>
              <a:r>
                <a:rPr lang="en-US" altLang="zh-CN" b="1" dirty="0">
                  <a:solidFill>
                    <a:schemeClr val="accent4">
                      <a:lumMod val="40000"/>
                      <a:lumOff val="60000"/>
                    </a:schemeClr>
                  </a:solidFill>
                  <a:latin typeface="微软雅黑" panose="020B0503020204020204" pitchFamily="34" charset="-122"/>
                  <a:ea typeface="微软雅黑" panose="020B0503020204020204" pitchFamily="34" charset="-122"/>
                </a:rPr>
                <a:t>《</a:t>
              </a:r>
              <a:r>
                <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rPr>
                <a:t>中华人民共和国民法典</a:t>
              </a:r>
              <a:r>
                <a:rPr lang="en-US" altLang="zh-CN" b="1" dirty="0">
                  <a:solidFill>
                    <a:schemeClr val="accent4">
                      <a:lumMod val="40000"/>
                      <a:lumOff val="60000"/>
                    </a:schemeClr>
                  </a:solidFill>
                  <a:latin typeface="微软雅黑" panose="020B0503020204020204" pitchFamily="34" charset="-122"/>
                  <a:ea typeface="微软雅黑" panose="020B0503020204020204" pitchFamily="34" charset="-122"/>
                </a:rPr>
                <a:t>》</a:t>
              </a:r>
              <a:endParaRPr lang="zh-CN" altLang="en-US" b="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852839" y="2849965"/>
              <a:ext cx="4888084" cy="556181"/>
            </a:xfrm>
            <a:prstGeom prst="roundRect">
              <a:avLst/>
            </a:prstGeom>
            <a:solidFill>
              <a:srgbClr val="C00000"/>
            </a:solidFill>
            <a:ln w="190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zh-CN" altLang="en-US" b="1" dirty="0" smtClean="0">
                  <a:solidFill>
                    <a:schemeClr val="accent4">
                      <a:lumMod val="40000"/>
                      <a:lumOff val="60000"/>
                    </a:schemeClr>
                  </a:solidFill>
                  <a:latin typeface="微软雅黑" panose="020B0503020204020204" pitchFamily="34" charset="-122"/>
                  <a:ea typeface="微软雅黑" panose="020B0503020204020204" pitchFamily="34" charset="-122"/>
                </a:rPr>
                <a:t> </a:t>
              </a:r>
              <a:r>
                <a:rPr lang="zh-CN" altLang="en-US" sz="1400" b="1" dirty="0" smtClean="0">
                  <a:solidFill>
                    <a:schemeClr val="accent4">
                      <a:lumMod val="40000"/>
                      <a:lumOff val="60000"/>
                    </a:schemeClr>
                  </a:solidFill>
                  <a:latin typeface="微软雅黑" panose="020B0503020204020204" pitchFamily="34" charset="-122"/>
                  <a:ea typeface="微软雅黑" panose="020B0503020204020204" pitchFamily="34" charset="-122"/>
                </a:rPr>
                <a:t>表决通过了全国人民代表大会关于建立健全香港特别行政区维护国家安全的法律制度和执行机制的决定</a:t>
              </a:r>
              <a:endParaRPr lang="zh-CN" altLang="en-US" sz="1400" b="1" dirty="0">
                <a:solidFill>
                  <a:schemeClr val="accent4">
                    <a:lumMod val="40000"/>
                    <a:lumOff val="60000"/>
                  </a:scheme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6376944" y="2849965"/>
              <a:ext cx="4888084" cy="556181"/>
            </a:xfrm>
            <a:prstGeom prst="roundRect">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zh-CN" altLang="en-US" sz="1600" dirty="0" smtClean="0">
                  <a:solidFill>
                    <a:srgbClr val="C00000"/>
                  </a:solidFill>
                  <a:latin typeface="微软雅黑" panose="020B0503020204020204" pitchFamily="34" charset="-122"/>
                  <a:ea typeface="微软雅黑" panose="020B0503020204020204" pitchFamily="34" charset="-122"/>
                </a:rPr>
                <a:t> 会议表决通过了关于</a:t>
              </a:r>
              <a:r>
                <a:rPr lang="en-US" altLang="zh-CN" sz="1600" dirty="0" smtClean="0">
                  <a:solidFill>
                    <a:srgbClr val="C00000"/>
                  </a:solidFill>
                  <a:latin typeface="微软雅黑" panose="020B0503020204020204" pitchFamily="34" charset="-122"/>
                  <a:ea typeface="微软雅黑" panose="020B0503020204020204" pitchFamily="34" charset="-122"/>
                </a:rPr>
                <a:t>2019</a:t>
              </a:r>
              <a:r>
                <a:rPr lang="zh-CN" altLang="en-US" sz="1600" dirty="0" smtClean="0">
                  <a:solidFill>
                    <a:srgbClr val="C00000"/>
                  </a:solidFill>
                  <a:latin typeface="微软雅黑" panose="020B0503020204020204" pitchFamily="34" charset="-122"/>
                  <a:ea typeface="微软雅黑" panose="020B0503020204020204" pitchFamily="34" charset="-122"/>
                </a:rPr>
                <a:t>国民经济和社会发展计划执行情况与</a:t>
              </a:r>
              <a:r>
                <a:rPr lang="en-US" altLang="zh-CN" sz="1600" dirty="0" smtClean="0">
                  <a:solidFill>
                    <a:srgbClr val="C00000"/>
                  </a:solidFill>
                  <a:latin typeface="微软雅黑" panose="020B0503020204020204" pitchFamily="34" charset="-122"/>
                  <a:ea typeface="微软雅黑" panose="020B0503020204020204" pitchFamily="34" charset="-122"/>
                </a:rPr>
                <a:t>2020</a:t>
              </a:r>
              <a:r>
                <a:rPr lang="zh-CN" altLang="en-US" sz="1600" dirty="0" smtClean="0">
                  <a:solidFill>
                    <a:srgbClr val="C00000"/>
                  </a:solidFill>
                  <a:latin typeface="微软雅黑" panose="020B0503020204020204" pitchFamily="34" charset="-122"/>
                  <a:ea typeface="微软雅黑" panose="020B0503020204020204" pitchFamily="34" charset="-122"/>
                </a:rPr>
                <a:t>年计划的决议</a:t>
              </a:r>
              <a:endParaRPr lang="zh-CN" altLang="en-US" sz="1600" dirty="0">
                <a:solidFill>
                  <a:srgbClr val="C00000"/>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6376944" y="3789574"/>
              <a:ext cx="4888084" cy="556181"/>
            </a:xfrm>
            <a:prstGeom prst="roundRect">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zh-CN" altLang="en-US" sz="1600" dirty="0">
                  <a:solidFill>
                    <a:srgbClr val="C00000"/>
                  </a:solidFill>
                  <a:latin typeface="微软雅黑" panose="020B0503020204020204" pitchFamily="34" charset="-122"/>
                  <a:ea typeface="微软雅黑" panose="020B0503020204020204" pitchFamily="34" charset="-122"/>
                </a:rPr>
                <a:t> </a:t>
              </a:r>
              <a:r>
                <a:rPr lang="zh-CN" altLang="en-US" sz="1600" dirty="0" smtClean="0">
                  <a:solidFill>
                    <a:srgbClr val="C00000"/>
                  </a:solidFill>
                  <a:latin typeface="微软雅黑" panose="020B0503020204020204" pitchFamily="34" charset="-122"/>
                  <a:ea typeface="微软雅黑" panose="020B0503020204020204" pitchFamily="34" charset="-122"/>
                </a:rPr>
                <a:t>表决</a:t>
              </a:r>
              <a:r>
                <a:rPr lang="zh-CN" altLang="en-US" sz="1600" dirty="0">
                  <a:solidFill>
                    <a:srgbClr val="C00000"/>
                  </a:solidFill>
                  <a:latin typeface="微软雅黑" panose="020B0503020204020204" pitchFamily="34" charset="-122"/>
                  <a:ea typeface="微软雅黑" panose="020B0503020204020204" pitchFamily="34" charset="-122"/>
                </a:rPr>
                <a:t>关于</a:t>
              </a:r>
              <a:r>
                <a:rPr lang="en-US" altLang="zh-CN" sz="1600" dirty="0">
                  <a:solidFill>
                    <a:srgbClr val="C00000"/>
                  </a:solidFill>
                  <a:latin typeface="微软雅黑" panose="020B0503020204020204" pitchFamily="34" charset="-122"/>
                  <a:ea typeface="微软雅黑" panose="020B0503020204020204" pitchFamily="34" charset="-122"/>
                </a:rPr>
                <a:t>2019</a:t>
              </a:r>
              <a:r>
                <a:rPr lang="zh-CN" altLang="en-US" sz="1600" dirty="0">
                  <a:solidFill>
                    <a:srgbClr val="C00000"/>
                  </a:solidFill>
                  <a:latin typeface="微软雅黑" panose="020B0503020204020204" pitchFamily="34" charset="-122"/>
                  <a:ea typeface="微软雅黑" panose="020B0503020204020204" pitchFamily="34" charset="-122"/>
                </a:rPr>
                <a:t>年中央和地方预算</a:t>
              </a:r>
              <a:r>
                <a:rPr lang="zh-CN" altLang="en-US" sz="1600" dirty="0" smtClean="0">
                  <a:solidFill>
                    <a:srgbClr val="C00000"/>
                  </a:solidFill>
                  <a:latin typeface="微软雅黑" panose="020B0503020204020204" pitchFamily="34" charset="-122"/>
                  <a:ea typeface="微软雅黑" panose="020B0503020204020204" pitchFamily="34" charset="-122"/>
                </a:rPr>
                <a:t>执行与</a:t>
              </a:r>
              <a:r>
                <a:rPr lang="en-US" altLang="zh-CN" sz="1600" dirty="0">
                  <a:solidFill>
                    <a:srgbClr val="C00000"/>
                  </a:solidFill>
                  <a:latin typeface="微软雅黑" panose="020B0503020204020204" pitchFamily="34" charset="-122"/>
                  <a:ea typeface="微软雅黑" panose="020B0503020204020204" pitchFamily="34" charset="-122"/>
                </a:rPr>
                <a:t>2020</a:t>
              </a:r>
              <a:r>
                <a:rPr lang="zh-CN" altLang="en-US" sz="1600" dirty="0">
                  <a:solidFill>
                    <a:srgbClr val="C00000"/>
                  </a:solidFill>
                  <a:latin typeface="微软雅黑" panose="020B0503020204020204" pitchFamily="34" charset="-122"/>
                  <a:ea typeface="微软雅黑" panose="020B0503020204020204" pitchFamily="34" charset="-122"/>
                </a:rPr>
                <a:t>年中央和地方预算的决议</a:t>
              </a:r>
              <a:r>
                <a:rPr lang="zh-CN" altLang="en-US" sz="1600" dirty="0" smtClean="0">
                  <a:solidFill>
                    <a:srgbClr val="C00000"/>
                  </a:solidFill>
                  <a:latin typeface="微软雅黑" panose="020B0503020204020204" pitchFamily="34" charset="-122"/>
                  <a:ea typeface="微软雅黑" panose="020B0503020204020204" pitchFamily="34" charset="-122"/>
                </a:rPr>
                <a:t>，通过</a:t>
              </a:r>
              <a:r>
                <a:rPr lang="en-US" altLang="zh-CN" sz="1600" dirty="0" smtClean="0">
                  <a:solidFill>
                    <a:srgbClr val="C00000"/>
                  </a:solidFill>
                  <a:latin typeface="微软雅黑" panose="020B0503020204020204" pitchFamily="34" charset="-122"/>
                  <a:ea typeface="微软雅黑" panose="020B0503020204020204" pitchFamily="34" charset="-122"/>
                </a:rPr>
                <a:t>2020</a:t>
              </a:r>
              <a:r>
                <a:rPr lang="zh-CN" altLang="en-US" sz="1600" dirty="0" smtClean="0">
                  <a:solidFill>
                    <a:srgbClr val="C00000"/>
                  </a:solidFill>
                  <a:latin typeface="微软雅黑" panose="020B0503020204020204" pitchFamily="34" charset="-122"/>
                  <a:ea typeface="微软雅黑" panose="020B0503020204020204" pitchFamily="34" charset="-122"/>
                </a:rPr>
                <a:t>中央</a:t>
              </a:r>
              <a:r>
                <a:rPr lang="zh-CN" altLang="en-US" sz="1600" dirty="0">
                  <a:solidFill>
                    <a:srgbClr val="C00000"/>
                  </a:solidFill>
                  <a:latin typeface="微软雅黑" panose="020B0503020204020204" pitchFamily="34" charset="-122"/>
                  <a:ea typeface="微软雅黑" panose="020B0503020204020204" pitchFamily="34" charset="-122"/>
                </a:rPr>
                <a:t>预算</a:t>
              </a:r>
            </a:p>
          </p:txBody>
        </p:sp>
        <p:sp>
          <p:nvSpPr>
            <p:cNvPr id="13" name="圆角矩形 12"/>
            <p:cNvSpPr/>
            <p:nvPr/>
          </p:nvSpPr>
          <p:spPr>
            <a:xfrm>
              <a:off x="852839" y="3789575"/>
              <a:ext cx="4888084" cy="587318"/>
            </a:xfrm>
            <a:prstGeom prst="roundRect">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zh-CN" altLang="en-US" sz="1600" dirty="0">
                  <a:solidFill>
                    <a:srgbClr val="C00000"/>
                  </a:solidFill>
                  <a:latin typeface="微软雅黑" panose="020B0503020204020204" pitchFamily="34" charset="-122"/>
                  <a:ea typeface="微软雅黑" panose="020B0503020204020204" pitchFamily="34" charset="-122"/>
                </a:rPr>
                <a:t> </a:t>
              </a:r>
              <a:r>
                <a:rPr lang="zh-CN" altLang="en-US" sz="1600" dirty="0" smtClean="0">
                  <a:solidFill>
                    <a:srgbClr val="C00000"/>
                  </a:solidFill>
                  <a:latin typeface="微软雅黑" panose="020B0503020204020204" pitchFamily="34" charset="-122"/>
                  <a:ea typeface="微软雅黑" panose="020B0503020204020204" pitchFamily="34" charset="-122"/>
                </a:rPr>
                <a:t>会议表决通过了全国人大常委会工作报告的决议</a:t>
              </a:r>
              <a:endParaRPr lang="zh-CN" altLang="en-US" sz="1600" dirty="0">
                <a:solidFill>
                  <a:srgbClr val="C00000"/>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852839" y="4760322"/>
              <a:ext cx="4888084" cy="587318"/>
            </a:xfrm>
            <a:prstGeom prst="roundRect">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zh-CN" altLang="en-US" sz="1600" dirty="0">
                  <a:solidFill>
                    <a:srgbClr val="C00000"/>
                  </a:solidFill>
                  <a:latin typeface="微软雅黑" panose="020B0503020204020204" pitchFamily="34" charset="-122"/>
                  <a:ea typeface="微软雅黑" panose="020B0503020204020204" pitchFamily="34" charset="-122"/>
                </a:rPr>
                <a:t> </a:t>
              </a:r>
              <a:r>
                <a:rPr lang="zh-CN" altLang="en-US" sz="1600" dirty="0" smtClean="0">
                  <a:solidFill>
                    <a:srgbClr val="C00000"/>
                  </a:solidFill>
                  <a:latin typeface="微软雅黑" panose="020B0503020204020204" pitchFamily="34" charset="-122"/>
                  <a:ea typeface="微软雅黑" panose="020B0503020204020204" pitchFamily="34" charset="-122"/>
                </a:rPr>
                <a:t>会议表决通过了最高人民法院工作报告的决议</a:t>
              </a:r>
              <a:endParaRPr lang="zh-CN" altLang="en-US" sz="1600" dirty="0">
                <a:solidFill>
                  <a:srgbClr val="C00000"/>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6376944" y="4729183"/>
              <a:ext cx="4888084" cy="587318"/>
            </a:xfrm>
            <a:prstGeom prst="roundRect">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zh-CN" altLang="en-US" sz="1600" dirty="0">
                  <a:solidFill>
                    <a:srgbClr val="C00000"/>
                  </a:solidFill>
                  <a:latin typeface="微软雅黑" panose="020B0503020204020204" pitchFamily="34" charset="-122"/>
                  <a:ea typeface="微软雅黑" panose="020B0503020204020204" pitchFamily="34" charset="-122"/>
                </a:rPr>
                <a:t> </a:t>
              </a:r>
              <a:r>
                <a:rPr lang="zh-CN" altLang="en-US" sz="1600" dirty="0" smtClean="0">
                  <a:solidFill>
                    <a:srgbClr val="C00000"/>
                  </a:solidFill>
                  <a:latin typeface="微软雅黑" panose="020B0503020204020204" pitchFamily="34" charset="-122"/>
                  <a:ea typeface="微软雅黑" panose="020B0503020204020204" pitchFamily="34" charset="-122"/>
                </a:rPr>
                <a:t>会议表决通过了最高人民检察院工作报告的决议</a:t>
              </a:r>
              <a:endParaRPr lang="zh-CN" altLang="en-US" sz="1600" dirty="0">
                <a:solidFill>
                  <a:srgbClr val="C0000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873616" y="5731069"/>
              <a:ext cx="4888084" cy="587318"/>
            </a:xfrm>
            <a:prstGeom prst="roundRect">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zh-CN" altLang="en-US" sz="1600" dirty="0">
                  <a:solidFill>
                    <a:srgbClr val="C00000"/>
                  </a:solidFill>
                  <a:latin typeface="微软雅黑" panose="020B0503020204020204" pitchFamily="34" charset="-122"/>
                  <a:ea typeface="微软雅黑" panose="020B0503020204020204" pitchFamily="34" charset="-122"/>
                </a:rPr>
                <a:t> </a:t>
              </a:r>
              <a:r>
                <a:rPr lang="zh-CN" altLang="en-US" sz="1600" dirty="0" smtClean="0">
                  <a:solidFill>
                    <a:srgbClr val="C00000"/>
                  </a:solidFill>
                  <a:latin typeface="微软雅黑" panose="020B0503020204020204" pitchFamily="34" charset="-122"/>
                  <a:ea typeface="微软雅黑" panose="020B0503020204020204" pitchFamily="34" charset="-122"/>
                </a:rPr>
                <a:t>会议表决通过了确认全国人大常委会接受冯忠华辞去十三届全国人大常委会委员职务的请求决定</a:t>
              </a:r>
              <a:endParaRPr lang="zh-CN" altLang="en-US" sz="1600" dirty="0">
                <a:solidFill>
                  <a:srgbClr val="C00000"/>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6376944" y="5761775"/>
              <a:ext cx="4888084" cy="587318"/>
            </a:xfrm>
            <a:prstGeom prst="roundRect">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zh-CN" altLang="en-US" sz="1600" dirty="0">
                  <a:solidFill>
                    <a:srgbClr val="C00000"/>
                  </a:solidFill>
                  <a:latin typeface="微软雅黑" panose="020B0503020204020204" pitchFamily="34" charset="-122"/>
                  <a:ea typeface="微软雅黑" panose="020B0503020204020204" pitchFamily="34" charset="-122"/>
                </a:rPr>
                <a:t> </a:t>
              </a:r>
              <a:r>
                <a:rPr lang="zh-CN" altLang="en-US" sz="1600" dirty="0" smtClean="0">
                  <a:solidFill>
                    <a:srgbClr val="C00000"/>
                  </a:solidFill>
                  <a:latin typeface="微软雅黑" panose="020B0503020204020204" pitchFamily="34" charset="-122"/>
                  <a:ea typeface="微软雅黑" panose="020B0503020204020204" pitchFamily="34" charset="-122"/>
                </a:rPr>
                <a:t>十三届全国人大三次会议闭幕</a:t>
              </a:r>
              <a:endParaRPr lang="zh-CN" altLang="en-US" sz="1600" dirty="0">
                <a:solidFill>
                  <a:srgbClr val="C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4726698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2DEB33B5-0B8A-4520-83AA-182E73DF9A72}"/>
              </a:ext>
            </a:extLst>
          </p:cNvPr>
          <p:cNvSpPr/>
          <p:nvPr/>
        </p:nvSpPr>
        <p:spPr>
          <a:xfrm>
            <a:off x="2217513" y="1773391"/>
            <a:ext cx="7706567" cy="584775"/>
          </a:xfrm>
          <a:prstGeom prst="rect">
            <a:avLst/>
          </a:prstGeom>
        </p:spPr>
        <p:txBody>
          <a:bodyPr wrap="square">
            <a:spAutoFit/>
          </a:bodyPr>
          <a:lstStyle/>
          <a:p>
            <a:pPr algn="ctr"/>
            <a:r>
              <a:rPr lang="zh-CN" altLang="en-US" sz="3200" b="1" dirty="0" smtClean="0">
                <a:solidFill>
                  <a:srgbClr val="C00000"/>
                </a:solidFill>
                <a:cs typeface="+mn-ea"/>
                <a:sym typeface="+mn-lt"/>
              </a:rPr>
              <a:t>政府工</a:t>
            </a:r>
            <a:r>
              <a:rPr lang="zh-CN" altLang="en-US" sz="3200" b="1" dirty="0">
                <a:solidFill>
                  <a:srgbClr val="C00000"/>
                </a:solidFill>
                <a:cs typeface="+mn-ea"/>
                <a:sym typeface="+mn-lt"/>
              </a:rPr>
              <a:t>作报告主要内容摘录</a:t>
            </a:r>
            <a:endParaRPr lang="zh-CN" altLang="en-US" sz="3200" dirty="0">
              <a:solidFill>
                <a:srgbClr val="C00000"/>
              </a:solidFill>
              <a:cs typeface="+mn-ea"/>
              <a:sym typeface="+mn-lt"/>
            </a:endParaRPr>
          </a:p>
        </p:txBody>
      </p:sp>
      <p:sp>
        <p:nvSpPr>
          <p:cNvPr id="4" name="圆角矩形 3"/>
          <p:cNvSpPr/>
          <p:nvPr/>
        </p:nvSpPr>
        <p:spPr>
          <a:xfrm>
            <a:off x="1659118" y="2615938"/>
            <a:ext cx="4647415" cy="53732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t>一、</a:t>
            </a:r>
            <a:r>
              <a:rPr lang="en-US" altLang="zh-CN" b="1" dirty="0" smtClean="0"/>
              <a:t>2019</a:t>
            </a:r>
            <a:r>
              <a:rPr lang="zh-CN" altLang="en-US" b="1" dirty="0"/>
              <a:t>年和今年以来工作</a:t>
            </a:r>
            <a:r>
              <a:rPr lang="zh-CN" altLang="en-US" b="1" dirty="0" smtClean="0"/>
              <a:t>回顾</a:t>
            </a:r>
            <a:endParaRPr lang="zh-CN" altLang="en-US" dirty="0"/>
          </a:p>
        </p:txBody>
      </p:sp>
      <p:sp>
        <p:nvSpPr>
          <p:cNvPr id="7" name="矩形 6"/>
          <p:cNvSpPr/>
          <p:nvPr/>
        </p:nvSpPr>
        <p:spPr>
          <a:xfrm>
            <a:off x="1889951" y="3411038"/>
            <a:ext cx="2791149" cy="400110"/>
          </a:xfrm>
          <a:prstGeom prst="rect">
            <a:avLst/>
          </a:prstGeom>
        </p:spPr>
        <p:txBody>
          <a:bodyPr wrap="none">
            <a:spAutoFit/>
          </a:bodyPr>
          <a:lstStyle/>
          <a:p>
            <a:r>
              <a:rPr lang="en-US" altLang="zh-CN" sz="2000" dirty="0">
                <a:solidFill>
                  <a:srgbClr val="333333"/>
                </a:solidFill>
                <a:latin typeface="微软雅黑" panose="020B0503020204020204" pitchFamily="34" charset="-122"/>
                <a:ea typeface="微软雅黑" panose="020B0503020204020204" pitchFamily="34" charset="-122"/>
              </a:rPr>
              <a:t>——</a:t>
            </a:r>
            <a:r>
              <a:rPr lang="zh-CN" altLang="en-US" sz="2000" dirty="0">
                <a:solidFill>
                  <a:srgbClr val="333333"/>
                </a:solidFill>
                <a:latin typeface="微软雅黑" panose="020B0503020204020204" pitchFamily="34" charset="-122"/>
                <a:ea typeface="微软雅黑" panose="020B0503020204020204" pitchFamily="34" charset="-122"/>
              </a:rPr>
              <a:t>经济运行总体平稳</a:t>
            </a:r>
            <a:endParaRPr lang="zh-CN" altLang="en-US" sz="2000" dirty="0">
              <a:latin typeface="微软雅黑" panose="020B0503020204020204" pitchFamily="34" charset="-122"/>
              <a:ea typeface="微软雅黑" panose="020B0503020204020204" pitchFamily="34" charset="-122"/>
            </a:endParaRPr>
          </a:p>
        </p:txBody>
      </p:sp>
      <p:sp>
        <p:nvSpPr>
          <p:cNvPr id="8" name="矩形 7"/>
          <p:cNvSpPr/>
          <p:nvPr/>
        </p:nvSpPr>
        <p:spPr>
          <a:xfrm>
            <a:off x="1889951" y="3868865"/>
            <a:ext cx="4073551" cy="400110"/>
          </a:xfrm>
          <a:prstGeom prst="rect">
            <a:avLst/>
          </a:prstGeom>
        </p:spPr>
        <p:txBody>
          <a:bodyPr wrap="none">
            <a:spAutoFit/>
          </a:bodyPr>
          <a:lstStyle/>
          <a:p>
            <a:r>
              <a:rPr lang="en-US" altLang="zh-CN" sz="2000" dirty="0">
                <a:solidFill>
                  <a:srgbClr val="333333"/>
                </a:solidFill>
                <a:latin typeface="微软雅黑" panose="020B0503020204020204" pitchFamily="34" charset="-122"/>
                <a:ea typeface="微软雅黑" panose="020B0503020204020204" pitchFamily="34" charset="-122"/>
              </a:rPr>
              <a:t>——</a:t>
            </a:r>
            <a:r>
              <a:rPr lang="zh-CN" altLang="en-US" sz="2000" dirty="0">
                <a:solidFill>
                  <a:srgbClr val="333333"/>
                </a:solidFill>
                <a:latin typeface="微软雅黑" panose="020B0503020204020204" pitchFamily="34" charset="-122"/>
                <a:ea typeface="微软雅黑" panose="020B0503020204020204" pitchFamily="34" charset="-122"/>
              </a:rPr>
              <a:t>经济结构和区域布局继续优化</a:t>
            </a:r>
          </a:p>
        </p:txBody>
      </p:sp>
      <p:sp>
        <p:nvSpPr>
          <p:cNvPr id="9" name="矩形 8"/>
          <p:cNvSpPr/>
          <p:nvPr/>
        </p:nvSpPr>
        <p:spPr>
          <a:xfrm>
            <a:off x="1889951" y="4785283"/>
            <a:ext cx="3047629" cy="400110"/>
          </a:xfrm>
          <a:prstGeom prst="rect">
            <a:avLst/>
          </a:prstGeom>
        </p:spPr>
        <p:txBody>
          <a:bodyPr wrap="none">
            <a:spAutoFit/>
          </a:bodyPr>
          <a:lstStyle/>
          <a:p>
            <a:r>
              <a:rPr lang="en-US" altLang="zh-CN" sz="2000" dirty="0">
                <a:solidFill>
                  <a:srgbClr val="333333"/>
                </a:solidFill>
                <a:latin typeface="微软雅黑" panose="020B0503020204020204" pitchFamily="34" charset="-122"/>
                <a:ea typeface="微软雅黑" panose="020B0503020204020204" pitchFamily="34" charset="-122"/>
              </a:rPr>
              <a:t>——</a:t>
            </a:r>
            <a:r>
              <a:rPr lang="zh-CN" altLang="en-US" sz="2000" dirty="0">
                <a:solidFill>
                  <a:srgbClr val="333333"/>
                </a:solidFill>
                <a:latin typeface="微软雅黑" panose="020B0503020204020204" pitchFamily="34" charset="-122"/>
                <a:ea typeface="微软雅黑" panose="020B0503020204020204" pitchFamily="34" charset="-122"/>
              </a:rPr>
              <a:t>发展新动能不断增强</a:t>
            </a:r>
          </a:p>
        </p:txBody>
      </p:sp>
      <p:sp>
        <p:nvSpPr>
          <p:cNvPr id="10" name="矩形 9"/>
          <p:cNvSpPr/>
          <p:nvPr/>
        </p:nvSpPr>
        <p:spPr>
          <a:xfrm>
            <a:off x="1889951" y="5309502"/>
            <a:ext cx="3304110" cy="400110"/>
          </a:xfrm>
          <a:prstGeom prst="rect">
            <a:avLst/>
          </a:prstGeom>
        </p:spPr>
        <p:txBody>
          <a:bodyPr wrap="none">
            <a:spAutoFit/>
          </a:bodyPr>
          <a:lstStyle/>
          <a:p>
            <a:r>
              <a:rPr lang="en-US" altLang="zh-CN" sz="2000" dirty="0">
                <a:solidFill>
                  <a:srgbClr val="333333"/>
                </a:solidFill>
                <a:latin typeface="微软雅黑" panose="020B0503020204020204" pitchFamily="34" charset="-122"/>
                <a:ea typeface="微软雅黑" panose="020B0503020204020204" pitchFamily="34" charset="-122"/>
              </a:rPr>
              <a:t>——</a:t>
            </a:r>
            <a:r>
              <a:rPr lang="zh-CN" altLang="en-US" sz="2000" dirty="0">
                <a:solidFill>
                  <a:srgbClr val="333333"/>
                </a:solidFill>
                <a:latin typeface="微软雅黑" panose="020B0503020204020204" pitchFamily="34" charset="-122"/>
                <a:ea typeface="微软雅黑" panose="020B0503020204020204" pitchFamily="34" charset="-122"/>
              </a:rPr>
              <a:t>改革开放迈出重要步伐</a:t>
            </a:r>
          </a:p>
        </p:txBody>
      </p:sp>
      <p:sp>
        <p:nvSpPr>
          <p:cNvPr id="11" name="矩形 10"/>
          <p:cNvSpPr/>
          <p:nvPr/>
        </p:nvSpPr>
        <p:spPr>
          <a:xfrm>
            <a:off x="1889951" y="4313365"/>
            <a:ext cx="2534668" cy="400110"/>
          </a:xfrm>
          <a:prstGeom prst="rect">
            <a:avLst/>
          </a:prstGeom>
        </p:spPr>
        <p:txBody>
          <a:bodyPr wrap="none">
            <a:spAutoFit/>
          </a:bodyPr>
          <a:lstStyle/>
          <a:p>
            <a:r>
              <a:rPr lang="en-US" altLang="zh-CN" sz="2000" dirty="0">
                <a:solidFill>
                  <a:srgbClr val="333333"/>
                </a:solidFill>
                <a:latin typeface="微软雅黑" panose="020B0503020204020204" pitchFamily="34" charset="-122"/>
                <a:ea typeface="微软雅黑" panose="020B0503020204020204" pitchFamily="34" charset="-122"/>
              </a:rPr>
              <a:t>——</a:t>
            </a:r>
            <a:r>
              <a:rPr lang="zh-CN" altLang="en-US" sz="2000" dirty="0">
                <a:solidFill>
                  <a:srgbClr val="333333"/>
                </a:solidFill>
                <a:latin typeface="微软雅黑" panose="020B0503020204020204" pitchFamily="34" charset="-122"/>
                <a:ea typeface="微软雅黑" panose="020B0503020204020204" pitchFamily="34" charset="-122"/>
              </a:rPr>
              <a:t>民生进一步改善</a:t>
            </a:r>
          </a:p>
        </p:txBody>
      </p:sp>
    </p:spTree>
    <p:extLst>
      <p:ext uri="{BB962C8B-B14F-4D97-AF65-F5344CB8AC3E}">
        <p14:creationId xmlns:p14="http://schemas.microsoft.com/office/powerpoint/2010/main" val="284741547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01419" y="1399880"/>
            <a:ext cx="5778630" cy="4732254"/>
            <a:chOff x="1659118" y="1409307"/>
            <a:chExt cx="5778630" cy="4732254"/>
          </a:xfrm>
        </p:grpSpPr>
        <p:sp>
          <p:nvSpPr>
            <p:cNvPr id="8" name="圆角矩形 7"/>
            <p:cNvSpPr/>
            <p:nvPr/>
          </p:nvSpPr>
          <p:spPr>
            <a:xfrm>
              <a:off x="1659118" y="1409307"/>
              <a:ext cx="5778630" cy="53732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t>二、今年发展主要目标和下一阶段工作总体部署</a:t>
              </a:r>
              <a:endParaRPr lang="zh-CN" altLang="en-US" dirty="0"/>
            </a:p>
          </p:txBody>
        </p:sp>
        <p:sp>
          <p:nvSpPr>
            <p:cNvPr id="9" name="圆角矩形 8"/>
            <p:cNvSpPr/>
            <p:nvPr/>
          </p:nvSpPr>
          <p:spPr>
            <a:xfrm>
              <a:off x="1659118" y="2106890"/>
              <a:ext cx="5778630" cy="53732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t>三</a:t>
              </a:r>
              <a:r>
                <a:rPr lang="zh-CN" altLang="en-US" b="1" dirty="0"/>
                <a:t>、加大宏观政策实施力度，着力稳企业保就业</a:t>
              </a:r>
              <a:endParaRPr lang="zh-CN" altLang="en-US" dirty="0"/>
            </a:p>
          </p:txBody>
        </p:sp>
        <p:sp>
          <p:nvSpPr>
            <p:cNvPr id="10" name="圆角矩形 9"/>
            <p:cNvSpPr/>
            <p:nvPr/>
          </p:nvSpPr>
          <p:spPr>
            <a:xfrm>
              <a:off x="1659118" y="2804473"/>
              <a:ext cx="5778630" cy="53732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t>四、依靠改革激发市场主体活力，增强发展新动能</a:t>
              </a:r>
              <a:endParaRPr lang="zh-CN" altLang="en-US" dirty="0"/>
            </a:p>
          </p:txBody>
        </p:sp>
        <p:sp>
          <p:nvSpPr>
            <p:cNvPr id="12" name="圆角矩形 11"/>
            <p:cNvSpPr/>
            <p:nvPr/>
          </p:nvSpPr>
          <p:spPr>
            <a:xfrm>
              <a:off x="1659118" y="3502056"/>
              <a:ext cx="5778630" cy="53732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t>五、实施扩大内需战略，推动经济发展方式加快转变</a:t>
              </a:r>
              <a:endParaRPr lang="zh-CN" altLang="en-US" dirty="0"/>
            </a:p>
          </p:txBody>
        </p:sp>
        <p:sp>
          <p:nvSpPr>
            <p:cNvPr id="13" name="圆角矩形 12"/>
            <p:cNvSpPr/>
            <p:nvPr/>
          </p:nvSpPr>
          <p:spPr>
            <a:xfrm>
              <a:off x="1659118" y="4199639"/>
              <a:ext cx="5778630" cy="53732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t>六、确保实现脱贫攻坚目标，促进农业丰收农民增收</a:t>
              </a:r>
              <a:endParaRPr lang="zh-CN" altLang="en-US" dirty="0"/>
            </a:p>
          </p:txBody>
        </p:sp>
        <p:sp>
          <p:nvSpPr>
            <p:cNvPr id="14" name="圆角矩形 13"/>
            <p:cNvSpPr/>
            <p:nvPr/>
          </p:nvSpPr>
          <p:spPr>
            <a:xfrm>
              <a:off x="1659118" y="4901936"/>
              <a:ext cx="5778630" cy="53732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t>七、推进更高水平对外开放，稳住外贸外资基本盘</a:t>
              </a:r>
              <a:endParaRPr lang="zh-CN" altLang="en-US" dirty="0"/>
            </a:p>
          </p:txBody>
        </p:sp>
        <p:sp>
          <p:nvSpPr>
            <p:cNvPr id="15" name="圆角矩形 14"/>
            <p:cNvSpPr/>
            <p:nvPr/>
          </p:nvSpPr>
          <p:spPr>
            <a:xfrm>
              <a:off x="1659118" y="5604233"/>
              <a:ext cx="5778630" cy="53732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t>八、围绕保障和改善民生，推动社会事业改革发展</a:t>
              </a:r>
              <a:endParaRPr lang="zh-CN" altLang="en-US" dirty="0"/>
            </a:p>
          </p:txBody>
        </p:sp>
      </p:grpSp>
    </p:spTree>
    <p:extLst>
      <p:ext uri="{BB962C8B-B14F-4D97-AF65-F5344CB8AC3E}">
        <p14:creationId xmlns:p14="http://schemas.microsoft.com/office/powerpoint/2010/main" val="1129678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02557" y="2191562"/>
            <a:ext cx="4666267" cy="461665"/>
          </a:xfrm>
          <a:prstGeom prst="rect">
            <a:avLst/>
          </a:prstGeom>
          <a:noFill/>
        </p:spPr>
        <p:txBody>
          <a:bodyPr wrap="squar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关注</a:t>
            </a:r>
            <a:r>
              <a:rPr lang="zh-CN" altLang="en-US" sz="2400" b="1" dirty="0">
                <a:solidFill>
                  <a:srgbClr val="C00000"/>
                </a:solidFill>
                <a:latin typeface="微软雅黑" panose="020B0503020204020204" pitchFamily="34" charset="-122"/>
                <a:ea typeface="微软雅黑" panose="020B0503020204020204" pitchFamily="34" charset="-122"/>
              </a:rPr>
              <a:t>点一</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两新一重”</a:t>
            </a:r>
            <a:endParaRPr lang="en-US" altLang="zh-CN" sz="2400" dirty="0" smtClean="0">
              <a:latin typeface="微软雅黑" panose="020B0503020204020204" pitchFamily="34" charset="-122"/>
              <a:ea typeface="微软雅黑" panose="020B0503020204020204" pitchFamily="34" charset="-122"/>
            </a:endParaRPr>
          </a:p>
        </p:txBody>
      </p:sp>
      <p:sp>
        <p:nvSpPr>
          <p:cNvPr id="3" name="文本框 2"/>
          <p:cNvSpPr txBox="1"/>
          <p:nvPr/>
        </p:nvSpPr>
        <p:spPr>
          <a:xfrm>
            <a:off x="1602557" y="2764380"/>
            <a:ext cx="7268065" cy="400110"/>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2020</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政府工作报告</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提出，重点支持“两新一重”建设</a:t>
            </a:r>
            <a:endParaRPr lang="zh-CN" altLang="en-US" sz="2000" dirty="0">
              <a:latin typeface="微软雅黑" panose="020B0503020204020204" pitchFamily="34" charset="-122"/>
              <a:ea typeface="微软雅黑" panose="020B0503020204020204" pitchFamily="34" charset="-122"/>
            </a:endParaRPr>
          </a:p>
        </p:txBody>
      </p:sp>
      <p:sp>
        <p:nvSpPr>
          <p:cNvPr id="11" name="圆角矩形 10"/>
          <p:cNvSpPr/>
          <p:nvPr/>
        </p:nvSpPr>
        <p:spPr>
          <a:xfrm>
            <a:off x="3082566" y="3386795"/>
            <a:ext cx="8135331" cy="2739016"/>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b="1" u="heavy" dirty="0" smtClean="0">
                <a:solidFill>
                  <a:srgbClr val="C00000"/>
                </a:solidFill>
                <a:uFill>
                  <a:solidFill>
                    <a:srgbClr val="C00000"/>
                  </a:solidFill>
                </a:uFill>
                <a:latin typeface="微软雅黑" panose="020B0503020204020204" pitchFamily="34" charset="-122"/>
                <a:ea typeface="微软雅黑" panose="020B0503020204020204" pitchFamily="34" charset="-122"/>
              </a:rPr>
              <a:t>新</a:t>
            </a:r>
            <a:r>
              <a:rPr lang="zh-CN" altLang="en-US" sz="2000" u="heavy" dirty="0" smtClean="0">
                <a:solidFill>
                  <a:schemeClr val="tx1"/>
                </a:solidFill>
                <a:uFill>
                  <a:solidFill>
                    <a:srgbClr val="C00000"/>
                  </a:solidFill>
                </a:uFill>
                <a:latin typeface="微软雅黑" panose="020B0503020204020204" pitchFamily="34" charset="-122"/>
                <a:ea typeface="微软雅黑" panose="020B0503020204020204" pitchFamily="34" charset="-122"/>
              </a:rPr>
              <a:t>型基础</a:t>
            </a:r>
            <a:r>
              <a:rPr lang="zh-CN" altLang="en-US" sz="2000" u="heavy" dirty="0">
                <a:solidFill>
                  <a:schemeClr val="tx1"/>
                </a:solidFill>
                <a:uFill>
                  <a:solidFill>
                    <a:srgbClr val="C00000"/>
                  </a:solidFill>
                </a:uFill>
                <a:latin typeface="微软雅黑" panose="020B0503020204020204" pitchFamily="34" charset="-122"/>
                <a:ea typeface="微软雅黑" panose="020B0503020204020204" pitchFamily="34" charset="-122"/>
              </a:rPr>
              <a:t>设施建设</a:t>
            </a:r>
            <a:r>
              <a:rPr lang="zh-CN" altLang="en-US"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发展新一代信息网络，拓展</a:t>
            </a:r>
            <a:r>
              <a:rPr lang="en-US" altLang="zh-CN" sz="2000" dirty="0">
                <a:solidFill>
                  <a:schemeClr val="tx1"/>
                </a:solidFill>
                <a:latin typeface="微软雅黑" panose="020B0503020204020204" pitchFamily="34" charset="-122"/>
                <a:ea typeface="微软雅黑" panose="020B0503020204020204" pitchFamily="34" charset="-122"/>
              </a:rPr>
              <a:t>5G</a:t>
            </a:r>
            <a:r>
              <a:rPr lang="zh-CN" altLang="en-US" sz="2000" dirty="0">
                <a:solidFill>
                  <a:schemeClr val="tx1"/>
                </a:solidFill>
                <a:latin typeface="微软雅黑" panose="020B0503020204020204" pitchFamily="34" charset="-122"/>
                <a:ea typeface="微软雅黑" panose="020B0503020204020204" pitchFamily="34" charset="-122"/>
              </a:rPr>
              <a:t>应用，建设数据中心，增加充电桩、换电站等设施</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800" b="1" u="heavy" dirty="0">
                <a:solidFill>
                  <a:srgbClr val="C00000"/>
                </a:solidFill>
                <a:uFill>
                  <a:solidFill>
                    <a:srgbClr val="C00000"/>
                  </a:solidFill>
                </a:uFill>
                <a:latin typeface="微软雅黑" panose="020B0503020204020204" pitchFamily="34" charset="-122"/>
                <a:ea typeface="微软雅黑" panose="020B0503020204020204" pitchFamily="34" charset="-122"/>
              </a:rPr>
              <a:t>新</a:t>
            </a:r>
            <a:r>
              <a:rPr lang="zh-CN" altLang="en-US" sz="2000" u="heavy" dirty="0">
                <a:solidFill>
                  <a:schemeClr val="tx1"/>
                </a:solidFill>
                <a:uFill>
                  <a:solidFill>
                    <a:srgbClr val="C00000"/>
                  </a:solidFill>
                </a:uFill>
                <a:latin typeface="微软雅黑" panose="020B0503020204020204" pitchFamily="34" charset="-122"/>
                <a:ea typeface="微软雅黑" panose="020B0503020204020204" pitchFamily="34" charset="-122"/>
              </a:rPr>
              <a:t>型城镇化建设</a:t>
            </a:r>
            <a:r>
              <a:rPr lang="zh-CN" altLang="en-US"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改造城镇老旧小区，支持管网改造、加装电梯等，发展居家养老、用餐、保洁等多样社区</a:t>
            </a:r>
            <a:r>
              <a:rPr lang="zh-CN" altLang="en-US" sz="2000" dirty="0" smtClean="0">
                <a:solidFill>
                  <a:schemeClr val="tx1"/>
                </a:solidFill>
                <a:latin typeface="微软雅黑" panose="020B0503020204020204" pitchFamily="34" charset="-122"/>
                <a:ea typeface="微软雅黑" panose="020B0503020204020204" pitchFamily="34" charset="-122"/>
              </a:rPr>
              <a:t>服务</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u="heavy" dirty="0">
                <a:solidFill>
                  <a:schemeClr val="tx1"/>
                </a:solidFill>
                <a:uFill>
                  <a:solidFill>
                    <a:srgbClr val="C00000"/>
                  </a:solidFill>
                </a:uFill>
                <a:latin typeface="微软雅黑" panose="020B0503020204020204" pitchFamily="34" charset="-122"/>
                <a:ea typeface="微软雅黑" panose="020B0503020204020204" pitchFamily="34" charset="-122"/>
              </a:rPr>
              <a:t>交通、水利等</a:t>
            </a:r>
            <a:r>
              <a:rPr lang="zh-CN" altLang="en-US" sz="2400" b="1" u="heavy" dirty="0">
                <a:solidFill>
                  <a:srgbClr val="C00000"/>
                </a:solidFill>
                <a:uFill>
                  <a:solidFill>
                    <a:srgbClr val="C00000"/>
                  </a:solidFill>
                </a:uFill>
                <a:latin typeface="微软雅黑" panose="020B0503020204020204" pitchFamily="34" charset="-122"/>
                <a:ea typeface="微软雅黑" panose="020B0503020204020204" pitchFamily="34" charset="-122"/>
              </a:rPr>
              <a:t>重</a:t>
            </a:r>
            <a:r>
              <a:rPr lang="zh-CN" altLang="en-US" sz="2000" u="heavy" dirty="0">
                <a:solidFill>
                  <a:schemeClr val="tx1"/>
                </a:solidFill>
                <a:uFill>
                  <a:solidFill>
                    <a:srgbClr val="C00000"/>
                  </a:solidFill>
                </a:uFill>
                <a:latin typeface="微软雅黑" panose="020B0503020204020204" pitchFamily="34" charset="-122"/>
                <a:ea typeface="微软雅黑" panose="020B0503020204020204" pitchFamily="34" charset="-122"/>
              </a:rPr>
              <a:t>大工程建设</a:t>
            </a:r>
            <a:r>
              <a:rPr lang="zh-CN" altLang="en-US"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增加国家铁路建设资本金</a:t>
            </a:r>
            <a:r>
              <a:rPr lang="en-US" altLang="zh-CN" sz="2000" dirty="0">
                <a:solidFill>
                  <a:schemeClr val="tx1"/>
                </a:solidFill>
                <a:latin typeface="微软雅黑" panose="020B0503020204020204" pitchFamily="34" charset="-122"/>
                <a:ea typeface="微软雅黑" panose="020B0503020204020204" pitchFamily="34" charset="-122"/>
              </a:rPr>
              <a:t>1000</a:t>
            </a:r>
            <a:r>
              <a:rPr lang="zh-CN" altLang="en-US" sz="2000" dirty="0">
                <a:solidFill>
                  <a:schemeClr val="tx1"/>
                </a:solidFill>
                <a:latin typeface="微软雅黑" panose="020B0503020204020204" pitchFamily="34" charset="-122"/>
                <a:ea typeface="微软雅黑" panose="020B0503020204020204" pitchFamily="34" charset="-122"/>
              </a:rPr>
              <a:t>亿元</a:t>
            </a:r>
          </a:p>
        </p:txBody>
      </p:sp>
      <p:sp>
        <p:nvSpPr>
          <p:cNvPr id="12" name="圆角矩形 11"/>
          <p:cNvSpPr/>
          <p:nvPr/>
        </p:nvSpPr>
        <p:spPr>
          <a:xfrm>
            <a:off x="1875935" y="4024188"/>
            <a:ext cx="1329181" cy="1464231"/>
          </a:xfrm>
          <a:prstGeom prst="roundRect">
            <a:avLst/>
          </a:prstGeom>
          <a:solidFill>
            <a:srgbClr val="C00000"/>
          </a:solidFill>
          <a:ln>
            <a:solidFill>
              <a:srgbClr val="C00000"/>
            </a:solidFill>
          </a:ln>
        </p:spPr>
        <p:txBody>
          <a:bodyPr wrap="square">
            <a:spAutoFit/>
          </a:bodyPr>
          <a:lstStyle/>
          <a:p>
            <a:pPr algn="ctr"/>
            <a:r>
              <a:rPr lang="zh-CN" altLang="en-US" sz="4000" dirty="0">
                <a:solidFill>
                  <a:schemeClr val="bg1"/>
                </a:solidFill>
                <a:latin typeface="方正姚体" panose="02010601030101010101" pitchFamily="2" charset="-122"/>
                <a:ea typeface="方正姚体" panose="02010601030101010101" pitchFamily="2" charset="-122"/>
              </a:rPr>
              <a:t>两新一重</a:t>
            </a:r>
          </a:p>
        </p:txBody>
      </p:sp>
      <p:sp>
        <p:nvSpPr>
          <p:cNvPr id="6" name="圆角矩形 5"/>
          <p:cNvSpPr/>
          <p:nvPr/>
        </p:nvSpPr>
        <p:spPr>
          <a:xfrm>
            <a:off x="1541282" y="1417993"/>
            <a:ext cx="3695307" cy="57503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政府报告中六大关注点</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3522595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967DCEEC-988A-4A3F-A0CF-A604C70783F4}"/>
              </a:ext>
            </a:extLst>
          </p:cNvPr>
          <p:cNvSpPr txBox="1"/>
          <p:nvPr/>
        </p:nvSpPr>
        <p:spPr>
          <a:xfrm>
            <a:off x="1580276" y="416535"/>
            <a:ext cx="2441694" cy="769441"/>
          </a:xfrm>
          <a:prstGeom prst="rect">
            <a:avLst/>
          </a:prstGeom>
          <a:noFill/>
        </p:spPr>
        <p:txBody>
          <a:bodyPr wrap="none" rtlCol="0">
            <a:spAutoFit/>
          </a:bodyPr>
          <a:lstStyle/>
          <a:p>
            <a:r>
              <a:rPr lang="zh-CN" altLang="en-US" sz="4400" b="1" dirty="0" smtClean="0">
                <a:solidFill>
                  <a:srgbClr val="FF0000"/>
                </a:solidFill>
                <a:cs typeface="+mn-ea"/>
                <a:sym typeface="+mn-lt"/>
              </a:rPr>
              <a:t>前言导读</a:t>
            </a:r>
            <a:endParaRPr lang="zh-CN" altLang="en-US" sz="4400" b="1" dirty="0">
              <a:solidFill>
                <a:srgbClr val="FF0000"/>
              </a:solidFill>
              <a:cs typeface="+mn-ea"/>
              <a:sym typeface="+mn-lt"/>
            </a:endParaRPr>
          </a:p>
        </p:txBody>
      </p:sp>
      <p:grpSp>
        <p:nvGrpSpPr>
          <p:cNvPr id="9" name="组合 8"/>
          <p:cNvGrpSpPr/>
          <p:nvPr/>
        </p:nvGrpSpPr>
        <p:grpSpPr>
          <a:xfrm>
            <a:off x="1901908" y="1270536"/>
            <a:ext cx="2328420" cy="1800519"/>
            <a:chOff x="1894788" y="1894788"/>
            <a:chExt cx="3440784" cy="3261782"/>
          </a:xfrm>
        </p:grpSpPr>
        <p:sp>
          <p:nvSpPr>
            <p:cNvPr id="8" name="矩形 7"/>
            <p:cNvSpPr/>
            <p:nvPr/>
          </p:nvSpPr>
          <p:spPr>
            <a:xfrm>
              <a:off x="2036189" y="1960885"/>
              <a:ext cx="3157979" cy="230014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Shape 2646"/>
            <p:cNvSpPr/>
            <p:nvPr/>
          </p:nvSpPr>
          <p:spPr>
            <a:xfrm>
              <a:off x="1894788" y="1894788"/>
              <a:ext cx="3440784" cy="3261782"/>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293039"/>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grpSp>
      <p:sp>
        <p:nvSpPr>
          <p:cNvPr id="17" name="文本框 16"/>
          <p:cNvSpPr txBox="1"/>
          <p:nvPr/>
        </p:nvSpPr>
        <p:spPr>
          <a:xfrm>
            <a:off x="5622588" y="1239056"/>
            <a:ext cx="5350213" cy="2446824"/>
          </a:xfrm>
          <a:prstGeom prst="rect">
            <a:avLst/>
          </a:prstGeom>
          <a:noFill/>
        </p:spPr>
        <p:txBody>
          <a:bodyPr wrap="square" rtlCol="0">
            <a:spAutoFit/>
          </a:bodyPr>
          <a:lstStyle/>
          <a:p>
            <a:r>
              <a:rPr lang="en-US" altLang="zh-CN" sz="2800" dirty="0" smtClean="0">
                <a:solidFill>
                  <a:srgbClr val="FF0000"/>
                </a:solidFill>
                <a:latin typeface="华文琥珀" panose="02010800040101010101" pitchFamily="2" charset="-122"/>
                <a:ea typeface="华文琥珀" panose="02010800040101010101" pitchFamily="2" charset="-122"/>
              </a:rPr>
              <a:t>【</a:t>
            </a:r>
            <a:r>
              <a:rPr lang="zh-CN" altLang="en-US" sz="2800" dirty="0" smtClean="0">
                <a:solidFill>
                  <a:srgbClr val="FF0000"/>
                </a:solidFill>
                <a:latin typeface="华文琥珀" panose="02010800040101010101" pitchFamily="2" charset="-122"/>
                <a:ea typeface="华文琥珀" panose="02010800040101010101" pitchFamily="2" charset="-122"/>
              </a:rPr>
              <a:t>今年是</a:t>
            </a:r>
            <a:r>
              <a:rPr lang="en-US" altLang="zh-CN" sz="2800" dirty="0" smtClean="0">
                <a:solidFill>
                  <a:srgbClr val="FF0000"/>
                </a:solidFill>
                <a:latin typeface="华文琥珀" panose="02010800040101010101" pitchFamily="2" charset="-122"/>
                <a:ea typeface="华文琥珀" panose="02010800040101010101" pitchFamily="2" charset="-122"/>
              </a:rPr>
              <a:t>】</a:t>
            </a:r>
            <a:r>
              <a:rPr lang="zh-CN" altLang="en-US" sz="2000" b="1" dirty="0" smtClean="0">
                <a:solidFill>
                  <a:srgbClr val="FF0000"/>
                </a:solidFill>
                <a:latin typeface="微软雅黑" panose="020B0503020204020204" pitchFamily="34" charset="-122"/>
                <a:ea typeface="微软雅黑" panose="020B0503020204020204" pitchFamily="34" charset="-122"/>
              </a:rPr>
              <a:t>决战决胜脱贫攻坚、全面建成小康社会之年，也是“十三五”收官之年</a:t>
            </a:r>
            <a:r>
              <a:rPr lang="zh-CN" altLang="en-US" sz="2000" dirty="0" smtClean="0">
                <a:latin typeface="微软雅黑" panose="020B0503020204020204" pitchFamily="34" charset="-122"/>
                <a:ea typeface="微软雅黑" panose="020B0503020204020204" pitchFamily="34" charset="-122"/>
              </a:rPr>
              <a:t>。对中国来说，全面建成惠及</a:t>
            </a:r>
            <a:r>
              <a:rPr lang="en-US" altLang="zh-CN" sz="2000" dirty="0" smtClean="0">
                <a:latin typeface="微软雅黑" panose="020B0503020204020204" pitchFamily="34" charset="-122"/>
                <a:ea typeface="微软雅黑" panose="020B0503020204020204" pitchFamily="34" charset="-122"/>
              </a:rPr>
              <a:t>14</a:t>
            </a:r>
            <a:r>
              <a:rPr lang="zh-CN" altLang="en-US" sz="2000" dirty="0" smtClean="0">
                <a:latin typeface="微软雅黑" panose="020B0503020204020204" pitchFamily="34" charset="-122"/>
                <a:ea typeface="微软雅黑" panose="020B0503020204020204" pitchFamily="34" charset="-122"/>
              </a:rPr>
              <a:t>亿人口的小康社会，同样到了一鼓作气向终点冲刺的历史关头。</a:t>
            </a:r>
            <a:endParaRPr lang="en-US" altLang="zh-CN" sz="2000" dirty="0" smtClean="0">
              <a:latin typeface="微软雅黑" panose="020B0503020204020204" pitchFamily="34" charset="-122"/>
              <a:ea typeface="微软雅黑" panose="020B0503020204020204" pitchFamily="34" charset="-122"/>
            </a:endParaRPr>
          </a:p>
          <a:p>
            <a:pPr>
              <a:spcBef>
                <a:spcPts val="600"/>
              </a:spcBef>
            </a:pPr>
            <a:r>
              <a:rPr lang="zh-CN" altLang="en-US" sz="2000" dirty="0" smtClean="0">
                <a:latin typeface="微软雅黑" panose="020B0503020204020204" pitchFamily="34" charset="-122"/>
                <a:ea typeface="微软雅黑" panose="020B0503020204020204" pitchFamily="34" charset="-122"/>
              </a:rPr>
              <a:t>     从政治担当看，这是十八大立下的“军令状”。从历史节点看，这是“两个一百年”的第一个百年。</a:t>
            </a:r>
            <a:endParaRPr lang="zh-CN" altLang="en-US" sz="2000" dirty="0">
              <a:latin typeface="微软雅黑" panose="020B0503020204020204" pitchFamily="34" charset="-122"/>
              <a:ea typeface="微软雅黑" panose="020B0503020204020204" pitchFamily="34" charset="-122"/>
            </a:endParaRPr>
          </a:p>
        </p:txBody>
      </p:sp>
      <p:sp>
        <p:nvSpPr>
          <p:cNvPr id="20" name="圆角矩形 19"/>
          <p:cNvSpPr/>
          <p:nvPr/>
        </p:nvSpPr>
        <p:spPr>
          <a:xfrm>
            <a:off x="1580276" y="3355606"/>
            <a:ext cx="3171217" cy="40679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历史关头，年份殊为关键</a:t>
            </a:r>
            <a:endParaRPr lang="zh-CN" altLang="en-US" sz="2000" b="1" dirty="0">
              <a:latin typeface="微软雅黑" panose="020B0503020204020204" pitchFamily="34" charset="-122"/>
              <a:ea typeface="微软雅黑" panose="020B0503020204020204" pitchFamily="34" charset="-122"/>
            </a:endParaRPr>
          </a:p>
        </p:txBody>
      </p:sp>
      <p:sp>
        <p:nvSpPr>
          <p:cNvPr id="21" name="圆角矩形 20"/>
          <p:cNvSpPr/>
          <p:nvPr/>
        </p:nvSpPr>
        <p:spPr>
          <a:xfrm>
            <a:off x="1751079" y="3994262"/>
            <a:ext cx="9147218" cy="1181911"/>
          </a:xfrm>
          <a:prstGeom prst="roundRect">
            <a:avLst>
              <a:gd name="adj" fmla="val 18152"/>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tx1"/>
                </a:solidFill>
                <a:latin typeface="微软雅黑" panose="020B0503020204020204" pitchFamily="34" charset="-122"/>
                <a:ea typeface="微软雅黑" panose="020B0503020204020204" pitchFamily="34" charset="-122"/>
              </a:rPr>
              <a:t>从千年目光看，“小康”概念出自</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礼记•礼运</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，是中华民族自古以来追求的理想社会状态。从现在起距离</a:t>
            </a:r>
            <a:r>
              <a:rPr lang="en-US" altLang="zh-CN" sz="2000" dirty="0">
                <a:solidFill>
                  <a:schemeClr val="tx1"/>
                </a:solidFill>
                <a:latin typeface="微软雅黑" panose="020B0503020204020204" pitchFamily="34" charset="-122"/>
                <a:ea typeface="微软雅黑" panose="020B0503020204020204" pitchFamily="34" charset="-122"/>
              </a:rPr>
              <a:t>12</a:t>
            </a:r>
            <a:r>
              <a:rPr lang="zh-CN" altLang="en-US" sz="2000" dirty="0">
                <a:solidFill>
                  <a:schemeClr val="tx1"/>
                </a:solidFill>
                <a:latin typeface="微软雅黑" panose="020B0503020204020204" pitchFamily="34" charset="-122"/>
                <a:ea typeface="微软雅黑" panose="020B0503020204020204" pitchFamily="34" charset="-122"/>
              </a:rPr>
              <a:t>月</a:t>
            </a:r>
            <a:r>
              <a:rPr lang="en-US" altLang="zh-CN" sz="2000" dirty="0">
                <a:solidFill>
                  <a:schemeClr val="tx1"/>
                </a:solidFill>
                <a:latin typeface="微软雅黑" panose="020B0503020204020204" pitchFamily="34" charset="-122"/>
                <a:ea typeface="微软雅黑" panose="020B0503020204020204" pitchFamily="34" charset="-122"/>
              </a:rPr>
              <a:t>31</a:t>
            </a:r>
            <a:r>
              <a:rPr lang="zh-CN" altLang="en-US" sz="2000" dirty="0">
                <a:solidFill>
                  <a:schemeClr val="tx1"/>
                </a:solidFill>
                <a:latin typeface="微软雅黑" panose="020B0503020204020204" pitchFamily="34" charset="-122"/>
                <a:ea typeface="微软雅黑" panose="020B0503020204020204" pitchFamily="34" charset="-122"/>
              </a:rPr>
              <a:t>日还有</a:t>
            </a:r>
            <a:r>
              <a:rPr lang="en-US" altLang="zh-CN" sz="2000" dirty="0">
                <a:solidFill>
                  <a:schemeClr val="tx1"/>
                </a:solidFill>
                <a:latin typeface="微软雅黑" panose="020B0503020204020204" pitchFamily="34" charset="-122"/>
                <a:ea typeface="微软雅黑" panose="020B0503020204020204" pitchFamily="34" charset="-122"/>
              </a:rPr>
              <a:t>200</a:t>
            </a:r>
            <a:r>
              <a:rPr lang="zh-CN" altLang="en-US" sz="2000" dirty="0">
                <a:solidFill>
                  <a:schemeClr val="tx1"/>
                </a:solidFill>
                <a:latin typeface="微软雅黑" panose="020B0503020204020204" pitchFamily="34" charset="-122"/>
                <a:ea typeface="微软雅黑" panose="020B0503020204020204" pitchFamily="34" charset="-122"/>
              </a:rPr>
              <a:t>多天，充分利用时间，才能掌握主动权，下一阶段怎么干，正是两会重头议题，今年两会使命非凡</a:t>
            </a:r>
            <a:r>
              <a:rPr lang="zh-CN" altLang="en-US" sz="2000" dirty="0" smtClean="0">
                <a:solidFill>
                  <a:schemeClr val="tx1"/>
                </a:solidFill>
                <a:latin typeface="微软雅黑" panose="020B0503020204020204" pitchFamily="34" charset="-122"/>
                <a:ea typeface="微软雅黑" panose="020B0503020204020204" pitchFamily="34" charset="-122"/>
              </a:rPr>
              <a:t>。</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859344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02557" y="1838228"/>
            <a:ext cx="5316717" cy="461665"/>
          </a:xfrm>
          <a:prstGeom prst="rect">
            <a:avLst/>
          </a:prstGeom>
          <a:noFill/>
        </p:spPr>
        <p:txBody>
          <a:bodyPr wrap="squar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关注点二</a:t>
            </a:r>
            <a:r>
              <a:rPr lang="zh-CN" altLang="en-US" sz="2400" dirty="0">
                <a:latin typeface="微软雅黑" panose="020B0503020204020204" pitchFamily="34" charset="-122"/>
                <a:ea typeface="微软雅黑" panose="020B0503020204020204" pitchFamily="34" charset="-122"/>
              </a:rPr>
              <a:t>：稳定和扩大就业</a:t>
            </a:r>
            <a:endParaRPr lang="en-US" altLang="zh-CN" sz="2400" dirty="0" smtClean="0">
              <a:latin typeface="微软雅黑" panose="020B0503020204020204" pitchFamily="34" charset="-122"/>
              <a:ea typeface="微软雅黑" panose="020B0503020204020204" pitchFamily="34" charset="-122"/>
            </a:endParaRPr>
          </a:p>
        </p:txBody>
      </p:sp>
      <p:sp>
        <p:nvSpPr>
          <p:cNvPr id="3" name="文本框 2"/>
          <p:cNvSpPr txBox="1"/>
          <p:nvPr/>
        </p:nvSpPr>
        <p:spPr>
          <a:xfrm>
            <a:off x="1602557" y="2350005"/>
            <a:ext cx="9445657" cy="707886"/>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2020</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政府工作报告</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提出：</a:t>
            </a:r>
            <a:r>
              <a:rPr lang="zh-CN" altLang="en-US" sz="2000" dirty="0">
                <a:latin typeface="微软雅黑" panose="020B0503020204020204" pitchFamily="34" charset="-122"/>
                <a:ea typeface="微软雅黑" panose="020B0503020204020204" pitchFamily="34" charset="-122"/>
              </a:rPr>
              <a:t>千方百计稳定和扩大</a:t>
            </a:r>
            <a:r>
              <a:rPr lang="zh-CN" altLang="en-US" sz="2000" dirty="0" smtClean="0">
                <a:latin typeface="微软雅黑" panose="020B0503020204020204" pitchFamily="34" charset="-122"/>
                <a:ea typeface="微软雅黑" panose="020B0503020204020204" pitchFamily="34" charset="-122"/>
              </a:rPr>
              <a:t>就业。</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就业这一“关键词”在报告竟然</a:t>
            </a:r>
            <a:r>
              <a:rPr lang="zh-CN" altLang="en-US" sz="2000" dirty="0">
                <a:latin typeface="微软雅黑" panose="020B0503020204020204" pitchFamily="34" charset="-122"/>
                <a:ea typeface="微软雅黑" panose="020B0503020204020204" pitchFamily="34" charset="-122"/>
              </a:rPr>
              <a:t>出现了</a:t>
            </a:r>
            <a:r>
              <a:rPr lang="en-US" altLang="zh-CN" sz="2000" dirty="0">
                <a:latin typeface="微软雅黑" panose="020B0503020204020204" pitchFamily="34" charset="-122"/>
                <a:ea typeface="微软雅黑" panose="020B0503020204020204" pitchFamily="34" charset="-122"/>
              </a:rPr>
              <a:t>39</a:t>
            </a:r>
            <a:r>
              <a:rPr lang="zh-CN" altLang="en-US" sz="2000" dirty="0">
                <a:latin typeface="微软雅黑" panose="020B0503020204020204" pitchFamily="34" charset="-122"/>
                <a:ea typeface="微软雅黑" panose="020B0503020204020204" pitchFamily="34" charset="-122"/>
              </a:rPr>
              <a:t>次之多。</a:t>
            </a:r>
          </a:p>
        </p:txBody>
      </p:sp>
      <p:sp>
        <p:nvSpPr>
          <p:cNvPr id="11" name="圆角矩形 10"/>
          <p:cNvSpPr/>
          <p:nvPr/>
        </p:nvSpPr>
        <p:spPr>
          <a:xfrm>
            <a:off x="3007153" y="3251908"/>
            <a:ext cx="8191890" cy="2499742"/>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anose="05000000000000000000" pitchFamily="2" charset="2"/>
              <a:buChar char="u"/>
            </a:pPr>
            <a:r>
              <a:rPr lang="zh-CN" altLang="en-US" sz="2000" dirty="0">
                <a:solidFill>
                  <a:schemeClr val="tx1"/>
                </a:solidFill>
                <a:latin typeface="微软雅黑" panose="020B0503020204020204" pitchFamily="34" charset="-122"/>
                <a:ea typeface="微软雅黑" panose="020B0503020204020204" pitchFamily="34" charset="-122"/>
              </a:rPr>
              <a:t>对低收入人员实行社</a:t>
            </a:r>
            <a:r>
              <a:rPr lang="zh-CN" altLang="en-US" sz="2000" dirty="0" smtClean="0">
                <a:solidFill>
                  <a:schemeClr val="tx1"/>
                </a:solidFill>
                <a:latin typeface="微软雅黑" panose="020B0503020204020204" pitchFamily="34" charset="-122"/>
                <a:ea typeface="微软雅黑" panose="020B0503020204020204" pitchFamily="34" charset="-122"/>
              </a:rPr>
              <a:t>保费自愿缓</a:t>
            </a:r>
            <a:r>
              <a:rPr lang="zh-CN" altLang="en-US" sz="2000" dirty="0">
                <a:solidFill>
                  <a:schemeClr val="tx1"/>
                </a:solidFill>
                <a:latin typeface="微软雅黑" panose="020B0503020204020204" pitchFamily="34" charset="-122"/>
                <a:ea typeface="微软雅黑" panose="020B0503020204020204" pitchFamily="34" charset="-122"/>
              </a:rPr>
              <a:t>缴政策，</a:t>
            </a:r>
            <a:r>
              <a:rPr lang="zh-CN" altLang="en-US" sz="2000" dirty="0">
                <a:solidFill>
                  <a:srgbClr val="C00000"/>
                </a:solidFill>
                <a:latin typeface="微软雅黑" panose="020B0503020204020204" pitchFamily="34" charset="-122"/>
                <a:ea typeface="微软雅黑" panose="020B0503020204020204" pitchFamily="34" charset="-122"/>
              </a:rPr>
              <a:t>涉及就业的行政事业性收费全部</a:t>
            </a:r>
            <a:r>
              <a:rPr lang="zh-CN" altLang="en-US" sz="2000" dirty="0" smtClean="0">
                <a:solidFill>
                  <a:srgbClr val="C00000"/>
                </a:solidFill>
                <a:latin typeface="微软雅黑" panose="020B0503020204020204" pitchFamily="34" charset="-122"/>
                <a:ea typeface="微软雅黑" panose="020B0503020204020204" pitchFamily="34" charset="-122"/>
              </a:rPr>
              <a:t>取消；</a:t>
            </a:r>
            <a:endParaRPr lang="en-US" altLang="zh-CN" sz="2000" dirty="0" smtClean="0">
              <a:solidFill>
                <a:srgbClr val="C0000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000" dirty="0" smtClean="0">
                <a:solidFill>
                  <a:srgbClr val="C00000"/>
                </a:solidFill>
                <a:latin typeface="微软雅黑" panose="020B0503020204020204" pitchFamily="34" charset="-122"/>
                <a:ea typeface="微软雅黑" panose="020B0503020204020204" pitchFamily="34" charset="-122"/>
              </a:rPr>
              <a:t>资助</a:t>
            </a:r>
            <a:r>
              <a:rPr lang="zh-CN" altLang="en-US" sz="2000" dirty="0">
                <a:solidFill>
                  <a:srgbClr val="C00000"/>
                </a:solidFill>
                <a:latin typeface="微软雅黑" panose="020B0503020204020204" pitchFamily="34" charset="-122"/>
                <a:ea typeface="微软雅黑" panose="020B0503020204020204" pitchFamily="34" charset="-122"/>
              </a:rPr>
              <a:t>以训稳岗拓岗</a:t>
            </a:r>
            <a:r>
              <a:rPr lang="zh-CN" altLang="en-US" sz="2000" dirty="0">
                <a:solidFill>
                  <a:schemeClr val="tx1"/>
                </a:solidFill>
                <a:latin typeface="微软雅黑" panose="020B0503020204020204" pitchFamily="34" charset="-122"/>
                <a:ea typeface="微软雅黑" panose="020B0503020204020204" pitchFamily="34" charset="-122"/>
              </a:rPr>
              <a:t>，加强面向市场的技能</a:t>
            </a:r>
            <a:r>
              <a:rPr lang="zh-CN" altLang="en-US" sz="2000" dirty="0" smtClean="0">
                <a:solidFill>
                  <a:schemeClr val="tx1"/>
                </a:solidFill>
                <a:latin typeface="微软雅黑" panose="020B0503020204020204" pitchFamily="34" charset="-122"/>
                <a:ea typeface="微软雅黑" panose="020B0503020204020204" pitchFamily="34" charset="-122"/>
              </a:rPr>
              <a:t>培训，今</a:t>
            </a:r>
            <a:r>
              <a:rPr lang="zh-CN" altLang="en-US" sz="2000" dirty="0">
                <a:solidFill>
                  <a:schemeClr val="tx1"/>
                </a:solidFill>
                <a:latin typeface="微软雅黑" panose="020B0503020204020204" pitchFamily="34" charset="-122"/>
                <a:ea typeface="微软雅黑" panose="020B0503020204020204" pitchFamily="34" charset="-122"/>
              </a:rPr>
              <a:t>明两年职业技能培训</a:t>
            </a:r>
            <a:r>
              <a:rPr lang="en-US" altLang="zh-CN" sz="2000" dirty="0">
                <a:solidFill>
                  <a:schemeClr val="tx1"/>
                </a:solidFill>
                <a:latin typeface="微软雅黑" panose="020B0503020204020204" pitchFamily="34" charset="-122"/>
                <a:ea typeface="微软雅黑" panose="020B0503020204020204" pitchFamily="34" charset="-122"/>
              </a:rPr>
              <a:t>3500</a:t>
            </a:r>
            <a:r>
              <a:rPr lang="zh-CN" altLang="en-US" sz="2000" dirty="0">
                <a:solidFill>
                  <a:schemeClr val="tx1"/>
                </a:solidFill>
                <a:latin typeface="微软雅黑" panose="020B0503020204020204" pitchFamily="34" charset="-122"/>
                <a:ea typeface="微软雅黑" panose="020B0503020204020204" pitchFamily="34" charset="-122"/>
              </a:rPr>
              <a:t>万人次</a:t>
            </a:r>
            <a:r>
              <a:rPr lang="zh-CN" altLang="en-US" sz="2000" dirty="0" smtClean="0">
                <a:solidFill>
                  <a:schemeClr val="tx1"/>
                </a:solidFill>
                <a:latin typeface="微软雅黑" panose="020B0503020204020204" pitchFamily="34" charset="-122"/>
                <a:ea typeface="微软雅黑" panose="020B0503020204020204" pitchFamily="34" charset="-122"/>
              </a:rPr>
              <a:t>以上；鼓励</a:t>
            </a:r>
            <a:r>
              <a:rPr lang="zh-CN" altLang="en-US" sz="2000" dirty="0">
                <a:solidFill>
                  <a:schemeClr val="tx1"/>
                </a:solidFill>
                <a:latin typeface="微软雅黑" panose="020B0503020204020204" pitchFamily="34" charset="-122"/>
                <a:ea typeface="微软雅黑" panose="020B0503020204020204" pitchFamily="34" charset="-122"/>
              </a:rPr>
              <a:t>以工代训，共建共享生产性实训</a:t>
            </a:r>
            <a:r>
              <a:rPr lang="zh-CN" altLang="en-US" sz="2000" dirty="0" smtClean="0">
                <a:solidFill>
                  <a:schemeClr val="tx1"/>
                </a:solidFill>
                <a:latin typeface="微软雅黑" panose="020B0503020204020204" pitchFamily="34" charset="-122"/>
                <a:ea typeface="微软雅黑" panose="020B0503020204020204" pitchFamily="34" charset="-122"/>
              </a:rPr>
              <a:t>基地；</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000" dirty="0">
                <a:solidFill>
                  <a:srgbClr val="C00000"/>
                </a:solidFill>
                <a:latin typeface="微软雅黑" panose="020B0503020204020204" pitchFamily="34" charset="-122"/>
                <a:ea typeface="微软雅黑" panose="020B0503020204020204" pitchFamily="34" charset="-122"/>
              </a:rPr>
              <a:t>高职院校扩招</a:t>
            </a:r>
            <a:r>
              <a:rPr lang="en-US" altLang="zh-CN" sz="2000" dirty="0">
                <a:solidFill>
                  <a:srgbClr val="C00000"/>
                </a:solidFill>
                <a:latin typeface="微软雅黑" panose="020B0503020204020204" pitchFamily="34" charset="-122"/>
                <a:ea typeface="微软雅黑" panose="020B0503020204020204" pitchFamily="34" charset="-122"/>
              </a:rPr>
              <a:t>200</a:t>
            </a:r>
            <a:r>
              <a:rPr lang="zh-CN" altLang="en-US" sz="2000" dirty="0">
                <a:solidFill>
                  <a:srgbClr val="C00000"/>
                </a:solidFill>
                <a:latin typeface="微软雅黑" panose="020B0503020204020204" pitchFamily="34" charset="-122"/>
                <a:ea typeface="微软雅黑" panose="020B0503020204020204" pitchFamily="34" charset="-122"/>
              </a:rPr>
              <a:t>万人</a:t>
            </a:r>
            <a:r>
              <a:rPr lang="zh-CN" altLang="en-US" sz="2000" dirty="0">
                <a:solidFill>
                  <a:schemeClr val="tx1"/>
                </a:solidFill>
                <a:latin typeface="微软雅黑" panose="020B0503020204020204" pitchFamily="34" charset="-122"/>
                <a:ea typeface="微软雅黑" panose="020B0503020204020204" pitchFamily="34" charset="-122"/>
              </a:rPr>
              <a:t>，要使更多劳动者长技能、好</a:t>
            </a:r>
            <a:r>
              <a:rPr lang="zh-CN" altLang="en-US" sz="2000" dirty="0" smtClean="0">
                <a:solidFill>
                  <a:schemeClr val="tx1"/>
                </a:solidFill>
                <a:latin typeface="微软雅黑" panose="020B0503020204020204" pitchFamily="34" charset="-122"/>
                <a:ea typeface="微软雅黑" panose="020B0503020204020204" pitchFamily="34" charset="-122"/>
              </a:rPr>
              <a:t>就业。</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1800521" y="3769664"/>
            <a:ext cx="1348034" cy="1464231"/>
          </a:xfrm>
          <a:prstGeom prst="roundRect">
            <a:avLst/>
          </a:prstGeom>
          <a:solidFill>
            <a:srgbClr val="C00000"/>
          </a:solidFill>
          <a:ln>
            <a:solidFill>
              <a:srgbClr val="C00000"/>
            </a:solidFill>
          </a:ln>
        </p:spPr>
        <p:txBody>
          <a:bodyPr wrap="square">
            <a:spAutoFit/>
          </a:bodyPr>
          <a:lstStyle/>
          <a:p>
            <a:pPr algn="ctr"/>
            <a:r>
              <a:rPr lang="zh-CN" altLang="en-US" sz="4000" dirty="0" smtClean="0">
                <a:solidFill>
                  <a:schemeClr val="bg1"/>
                </a:solidFill>
                <a:latin typeface="方正姚体" panose="02010601030101010101" pitchFamily="2" charset="-122"/>
                <a:ea typeface="方正姚体" panose="02010601030101010101" pitchFamily="2" charset="-122"/>
              </a:rPr>
              <a:t>保障就业</a:t>
            </a:r>
            <a:endParaRPr lang="zh-CN" altLang="en-US" sz="4000" dirty="0">
              <a:solidFill>
                <a:schemeClr val="bg1"/>
              </a:solidFill>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190054458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7143" y="1497466"/>
            <a:ext cx="5316717" cy="461665"/>
          </a:xfrm>
          <a:prstGeom prst="rect">
            <a:avLst/>
          </a:prstGeom>
          <a:noFill/>
        </p:spPr>
        <p:txBody>
          <a:bodyPr wrap="squar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关注点三</a:t>
            </a:r>
            <a:r>
              <a:rPr lang="zh-CN" altLang="en-US" sz="2400" dirty="0">
                <a:latin typeface="微软雅黑" panose="020B0503020204020204" pitchFamily="34" charset="-122"/>
                <a:ea typeface="微软雅黑" panose="020B0503020204020204" pitchFamily="34" charset="-122"/>
              </a:rPr>
              <a:t>：增强发展新动能</a:t>
            </a:r>
            <a:endParaRPr lang="en-US" altLang="zh-CN" sz="2400" dirty="0" smtClean="0">
              <a:latin typeface="微软雅黑" panose="020B0503020204020204" pitchFamily="34" charset="-122"/>
              <a:ea typeface="微软雅黑" panose="020B0503020204020204" pitchFamily="34" charset="-122"/>
            </a:endParaRPr>
          </a:p>
        </p:txBody>
      </p:sp>
      <p:sp>
        <p:nvSpPr>
          <p:cNvPr id="3" name="文本框 2"/>
          <p:cNvSpPr txBox="1"/>
          <p:nvPr/>
        </p:nvSpPr>
        <p:spPr>
          <a:xfrm>
            <a:off x="1527143" y="2009243"/>
            <a:ext cx="9445657" cy="707886"/>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2020</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政府工作报告</a:t>
            </a:r>
            <a:r>
              <a:rPr lang="en-US" altLang="zh-CN"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提出：困难挑战越大，越要深化改革，破除体制机制障碍，激发内生发展动力</a:t>
            </a:r>
          </a:p>
        </p:txBody>
      </p:sp>
      <p:sp>
        <p:nvSpPr>
          <p:cNvPr id="11" name="圆角矩形 10"/>
          <p:cNvSpPr/>
          <p:nvPr/>
        </p:nvSpPr>
        <p:spPr>
          <a:xfrm>
            <a:off x="2988299" y="2659463"/>
            <a:ext cx="8191890" cy="3548424"/>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anose="05000000000000000000" pitchFamily="2" charset="2"/>
              <a:buChar char="u"/>
            </a:pPr>
            <a:r>
              <a:rPr lang="zh-CN" altLang="en-US" sz="2000" b="1" dirty="0" smtClean="0">
                <a:solidFill>
                  <a:srgbClr val="C00000"/>
                </a:solidFill>
                <a:latin typeface="微软雅黑" panose="020B0503020204020204" pitchFamily="34" charset="-122"/>
                <a:ea typeface="微软雅黑" panose="020B0503020204020204" pitchFamily="34" charset="-122"/>
              </a:rPr>
              <a:t>深化“放管服”改革</a:t>
            </a:r>
            <a:endParaRPr lang="en-US" altLang="zh-CN" sz="2000" b="1" dirty="0" smtClean="0">
              <a:solidFill>
                <a:srgbClr val="C0000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000" b="1" dirty="0" smtClean="0">
                <a:solidFill>
                  <a:srgbClr val="C00000"/>
                </a:solidFill>
                <a:latin typeface="微软雅黑" panose="020B0503020204020204" pitchFamily="34" charset="-122"/>
                <a:ea typeface="微软雅黑" panose="020B0503020204020204" pitchFamily="34" charset="-122"/>
              </a:rPr>
              <a:t>推动制造业升级和新兴产业发展</a:t>
            </a:r>
            <a:r>
              <a:rPr lang="zh-CN" altLang="en-US" sz="2000" dirty="0" smtClean="0">
                <a:solidFill>
                  <a:schemeClr val="tx1"/>
                </a:solidFill>
                <a:latin typeface="微软雅黑" panose="020B0503020204020204" pitchFamily="34" charset="-122"/>
                <a:ea typeface="微软雅黑" panose="020B0503020204020204" pitchFamily="34" charset="-122"/>
              </a:rPr>
              <a:t>。发展</a:t>
            </a:r>
            <a:r>
              <a:rPr lang="zh-CN" altLang="en-US" sz="2000" b="1" dirty="0" smtClean="0">
                <a:solidFill>
                  <a:schemeClr val="tx1"/>
                </a:solidFill>
                <a:latin typeface="微软雅黑" panose="020B0503020204020204" pitchFamily="34" charset="-122"/>
                <a:ea typeface="微软雅黑" panose="020B0503020204020204" pitchFamily="34" charset="-122"/>
              </a:rPr>
              <a:t>工业互联网</a:t>
            </a:r>
            <a:r>
              <a:rPr lang="zh-CN" altLang="en-US" sz="2000" dirty="0" smtClean="0">
                <a:solidFill>
                  <a:schemeClr val="tx1"/>
                </a:solidFill>
                <a:latin typeface="微软雅黑" panose="020B0503020204020204" pitchFamily="34" charset="-122"/>
                <a:ea typeface="微软雅黑" panose="020B0503020204020204" pitchFamily="34" charset="-122"/>
              </a:rPr>
              <a:t>，推进</a:t>
            </a:r>
            <a:r>
              <a:rPr lang="zh-CN" altLang="en-US" sz="2000" b="1" dirty="0" smtClean="0">
                <a:solidFill>
                  <a:schemeClr val="tx1"/>
                </a:solidFill>
                <a:latin typeface="微软雅黑" panose="020B0503020204020204" pitchFamily="34" charset="-122"/>
                <a:ea typeface="微软雅黑" panose="020B0503020204020204" pitchFamily="34" charset="-122"/>
              </a:rPr>
              <a:t>智能制造</a:t>
            </a:r>
            <a:r>
              <a:rPr lang="zh-CN" altLang="en-US" sz="2000" dirty="0" smtClean="0">
                <a:solidFill>
                  <a:schemeClr val="tx1"/>
                </a:solidFill>
                <a:latin typeface="微软雅黑" panose="020B0503020204020204" pitchFamily="34" charset="-122"/>
                <a:ea typeface="微软雅黑" panose="020B0503020204020204" pitchFamily="34" charset="-122"/>
              </a:rPr>
              <a:t>，培育</a:t>
            </a:r>
            <a:r>
              <a:rPr lang="zh-CN" altLang="en-US" sz="2000" b="1" dirty="0" smtClean="0">
                <a:solidFill>
                  <a:schemeClr val="tx1"/>
                </a:solidFill>
                <a:latin typeface="微软雅黑" panose="020B0503020204020204" pitchFamily="34" charset="-122"/>
                <a:ea typeface="微软雅黑" panose="020B0503020204020204" pitchFamily="34" charset="-122"/>
              </a:rPr>
              <a:t>新兴产业集群</a:t>
            </a:r>
            <a:r>
              <a:rPr lang="zh-CN" altLang="en-US" sz="2000" dirty="0" smtClean="0">
                <a:solidFill>
                  <a:schemeClr val="tx1"/>
                </a:solidFill>
                <a:latin typeface="微软雅黑" panose="020B0503020204020204" pitchFamily="34" charset="-122"/>
                <a:ea typeface="微软雅黑" panose="020B0503020204020204" pitchFamily="34" charset="-122"/>
              </a:rPr>
              <a:t>。发展</a:t>
            </a:r>
            <a:r>
              <a:rPr lang="zh-CN" altLang="en-US" sz="2000" b="1" dirty="0" smtClean="0">
                <a:solidFill>
                  <a:srgbClr val="C00000"/>
                </a:solidFill>
                <a:latin typeface="微软雅黑" panose="020B0503020204020204" pitchFamily="34" charset="-122"/>
                <a:ea typeface="微软雅黑" panose="020B0503020204020204" pitchFamily="34" charset="-122"/>
              </a:rPr>
              <a:t>研发设计</a:t>
            </a:r>
            <a:r>
              <a:rPr lang="zh-CN" altLang="en-US" sz="2000" dirty="0" smtClean="0">
                <a:solidFill>
                  <a:schemeClr val="tx1"/>
                </a:solidFill>
                <a:latin typeface="微软雅黑" panose="020B0503020204020204" pitchFamily="34" charset="-122"/>
                <a:ea typeface="微软雅黑" panose="020B0503020204020204" pitchFamily="34" charset="-122"/>
              </a:rPr>
              <a:t>、</a:t>
            </a:r>
            <a:r>
              <a:rPr lang="zh-CN" altLang="en-US" sz="2000" b="1" dirty="0" smtClean="0">
                <a:solidFill>
                  <a:schemeClr val="tx1"/>
                </a:solidFill>
                <a:latin typeface="微软雅黑" panose="020B0503020204020204" pitchFamily="34" charset="-122"/>
                <a:ea typeface="微软雅黑" panose="020B0503020204020204" pitchFamily="34" charset="-122"/>
              </a:rPr>
              <a:t>现代物流、检验检测认证</a:t>
            </a:r>
            <a:r>
              <a:rPr lang="zh-CN" altLang="en-US" sz="2000" dirty="0" smtClean="0">
                <a:solidFill>
                  <a:schemeClr val="tx1"/>
                </a:solidFill>
                <a:latin typeface="微软雅黑" panose="020B0503020204020204" pitchFamily="34" charset="-122"/>
                <a:ea typeface="微软雅黑" panose="020B0503020204020204" pitchFamily="34" charset="-122"/>
              </a:rPr>
              <a:t>等生产性服务业，全面推进</a:t>
            </a:r>
            <a:r>
              <a:rPr lang="zh-CN" altLang="en-US" sz="2000" b="1" dirty="0" smtClean="0">
                <a:solidFill>
                  <a:schemeClr val="tx1"/>
                </a:solidFill>
                <a:latin typeface="微软雅黑" panose="020B0503020204020204" pitchFamily="34" charset="-122"/>
                <a:ea typeface="微软雅黑" panose="020B0503020204020204" pitchFamily="34" charset="-122"/>
              </a:rPr>
              <a:t>“互联网</a:t>
            </a:r>
            <a:r>
              <a:rPr lang="en-US" altLang="zh-CN" sz="2000" b="1" dirty="0" smtClean="0">
                <a:solidFill>
                  <a:schemeClr val="tx1"/>
                </a:solidFill>
                <a:latin typeface="微软雅黑" panose="020B0503020204020204" pitchFamily="34" charset="-122"/>
                <a:ea typeface="微软雅黑" panose="020B0503020204020204" pitchFamily="34" charset="-122"/>
              </a:rPr>
              <a:t>+”</a:t>
            </a:r>
            <a:r>
              <a:rPr lang="zh-CN" altLang="en-US" sz="2000" b="1" dirty="0" smtClean="0">
                <a:solidFill>
                  <a:schemeClr val="tx1"/>
                </a:solidFill>
                <a:latin typeface="微软雅黑" panose="020B0503020204020204" pitchFamily="34" charset="-122"/>
                <a:ea typeface="微软雅黑" panose="020B0503020204020204" pitchFamily="34" charset="-122"/>
              </a:rPr>
              <a:t>，打造数字经济新优势。</a:t>
            </a:r>
            <a:endParaRPr lang="en-US" altLang="zh-CN" sz="2000" b="1"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000" b="1" dirty="0">
                <a:solidFill>
                  <a:srgbClr val="C00000"/>
                </a:solidFill>
                <a:latin typeface="微软雅黑" panose="020B0503020204020204" pitchFamily="34" charset="-122"/>
                <a:ea typeface="微软雅黑" panose="020B0503020204020204" pitchFamily="34" charset="-122"/>
              </a:rPr>
              <a:t>提高科技创新支撑能力</a:t>
            </a:r>
            <a:r>
              <a:rPr lang="zh-CN" altLang="en-US" sz="2000" dirty="0">
                <a:solidFill>
                  <a:schemeClr val="tx1"/>
                </a:solidFill>
                <a:latin typeface="微软雅黑" panose="020B0503020204020204" pitchFamily="34" charset="-122"/>
                <a:ea typeface="微软雅黑" panose="020B0503020204020204" pitchFamily="34" charset="-122"/>
              </a:rPr>
              <a:t>。改革科技成果转化机制，畅通创新链，</a:t>
            </a:r>
            <a:r>
              <a:rPr lang="zh-CN" altLang="en-US" sz="2000" b="1" dirty="0">
                <a:solidFill>
                  <a:srgbClr val="002060"/>
                </a:solidFill>
                <a:latin typeface="微软雅黑" panose="020B0503020204020204" pitchFamily="34" charset="-122"/>
                <a:ea typeface="微软雅黑" panose="020B0503020204020204" pitchFamily="34" charset="-122"/>
              </a:rPr>
              <a:t>营造鼓励创新、宽容失败的科研环境</a:t>
            </a:r>
            <a:r>
              <a:rPr lang="zh-CN" altLang="en-US" sz="2000" dirty="0">
                <a:solidFill>
                  <a:srgbClr val="002060"/>
                </a:solidFill>
                <a:latin typeface="微软雅黑" panose="020B0503020204020204" pitchFamily="34" charset="-122"/>
                <a:ea typeface="微软雅黑" panose="020B0503020204020204" pitchFamily="34" charset="-122"/>
              </a:rPr>
              <a:t>。</a:t>
            </a:r>
            <a:r>
              <a:rPr lang="zh-CN" altLang="en-US" sz="2000" b="1" dirty="0">
                <a:solidFill>
                  <a:srgbClr val="002060"/>
                </a:solidFill>
                <a:latin typeface="微软雅黑" panose="020B0503020204020204" pitchFamily="34" charset="-122"/>
                <a:ea typeface="微软雅黑" panose="020B0503020204020204" pitchFamily="34" charset="-122"/>
              </a:rPr>
              <a:t>实行重点项目</a:t>
            </a:r>
            <a:r>
              <a:rPr lang="zh-CN" altLang="en-US" sz="2000" dirty="0">
                <a:solidFill>
                  <a:srgbClr val="002060"/>
                </a:solidFill>
                <a:latin typeface="微软雅黑" panose="020B0503020204020204" pitchFamily="34" charset="-122"/>
                <a:ea typeface="微软雅黑" panose="020B0503020204020204" pitchFamily="34" charset="-122"/>
              </a:rPr>
              <a:t>攻关“</a:t>
            </a:r>
            <a:r>
              <a:rPr lang="zh-CN" altLang="en-US" sz="2000" b="1" dirty="0">
                <a:solidFill>
                  <a:srgbClr val="002060"/>
                </a:solidFill>
                <a:latin typeface="微软雅黑" panose="020B0503020204020204" pitchFamily="34" charset="-122"/>
                <a:ea typeface="微软雅黑" panose="020B0503020204020204" pitchFamily="34" charset="-122"/>
              </a:rPr>
              <a:t>揭榜挂帅</a:t>
            </a:r>
            <a:r>
              <a:rPr lang="zh-CN" altLang="en-US" sz="2000" dirty="0">
                <a:solidFill>
                  <a:srgbClr val="002060"/>
                </a:solidFill>
                <a:latin typeface="微软雅黑" panose="020B0503020204020204" pitchFamily="34" charset="-122"/>
                <a:ea typeface="微软雅黑" panose="020B0503020204020204" pitchFamily="34" charset="-122"/>
              </a:rPr>
              <a:t>”，</a:t>
            </a:r>
            <a:r>
              <a:rPr lang="zh-CN" altLang="en-US" sz="2000" b="1" dirty="0">
                <a:solidFill>
                  <a:srgbClr val="002060"/>
                </a:solidFill>
                <a:latin typeface="微软雅黑" panose="020B0503020204020204" pitchFamily="34" charset="-122"/>
                <a:ea typeface="微软雅黑" panose="020B0503020204020204" pitchFamily="34" charset="-122"/>
              </a:rPr>
              <a:t>谁能干就让谁</a:t>
            </a:r>
            <a:r>
              <a:rPr lang="zh-CN" altLang="en-US" sz="2000" b="1" dirty="0" smtClean="0">
                <a:solidFill>
                  <a:srgbClr val="002060"/>
                </a:solidFill>
                <a:latin typeface="微软雅黑" panose="020B0503020204020204" pitchFamily="34" charset="-122"/>
                <a:ea typeface="微软雅黑" panose="020B0503020204020204" pitchFamily="34" charset="-122"/>
              </a:rPr>
              <a:t>干</a:t>
            </a:r>
            <a:r>
              <a:rPr lang="zh-CN" altLang="en-US" sz="2000" dirty="0" smtClean="0">
                <a:solidFill>
                  <a:schemeClr val="tx1"/>
                </a:solidFill>
                <a:latin typeface="微软雅黑" panose="020B0503020204020204" pitchFamily="34" charset="-122"/>
                <a:ea typeface="微软雅黑" panose="020B0503020204020204" pitchFamily="34" charset="-122"/>
              </a:rPr>
              <a:t>。</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000" b="1" dirty="0">
                <a:solidFill>
                  <a:srgbClr val="C00000"/>
                </a:solidFill>
                <a:latin typeface="微软雅黑" panose="020B0503020204020204" pitchFamily="34" charset="-122"/>
                <a:ea typeface="微软雅黑" panose="020B0503020204020204" pitchFamily="34" charset="-122"/>
              </a:rPr>
              <a:t>深入推进大众创业万众创新</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新建一批双创示范基地</a:t>
            </a:r>
          </a:p>
        </p:txBody>
      </p:sp>
      <p:sp>
        <p:nvSpPr>
          <p:cNvPr id="12" name="圆角矩形 11"/>
          <p:cNvSpPr/>
          <p:nvPr/>
        </p:nvSpPr>
        <p:spPr>
          <a:xfrm>
            <a:off x="1866507" y="3769664"/>
            <a:ext cx="1244338" cy="1328023"/>
          </a:xfrm>
          <a:prstGeom prst="roundRect">
            <a:avLst/>
          </a:prstGeom>
          <a:solidFill>
            <a:srgbClr val="C00000"/>
          </a:solidFill>
          <a:ln>
            <a:solidFill>
              <a:srgbClr val="C00000"/>
            </a:solidFill>
          </a:ln>
        </p:spPr>
        <p:txBody>
          <a:bodyPr wrap="square">
            <a:spAutoFit/>
          </a:bodyPr>
          <a:lstStyle/>
          <a:p>
            <a:pPr algn="ctr"/>
            <a:r>
              <a:rPr lang="zh-CN" altLang="en-US" sz="3600" dirty="0" smtClean="0">
                <a:solidFill>
                  <a:schemeClr val="bg1"/>
                </a:solidFill>
                <a:latin typeface="方正姚体" panose="02010601030101010101" pitchFamily="2" charset="-122"/>
                <a:ea typeface="方正姚体" panose="02010601030101010101" pitchFamily="2" charset="-122"/>
              </a:rPr>
              <a:t>增强</a:t>
            </a:r>
            <a:endParaRPr lang="en-US" altLang="zh-CN" sz="3600" dirty="0" smtClean="0">
              <a:solidFill>
                <a:schemeClr val="bg1"/>
              </a:solidFill>
              <a:latin typeface="方正姚体" panose="02010601030101010101" pitchFamily="2" charset="-122"/>
              <a:ea typeface="方正姚体" panose="02010601030101010101" pitchFamily="2" charset="-122"/>
            </a:endParaRPr>
          </a:p>
          <a:p>
            <a:pPr algn="ctr"/>
            <a:r>
              <a:rPr lang="zh-CN" altLang="en-US" sz="3600" dirty="0" smtClean="0">
                <a:solidFill>
                  <a:schemeClr val="bg1"/>
                </a:solidFill>
                <a:latin typeface="方正姚体" panose="02010601030101010101" pitchFamily="2" charset="-122"/>
                <a:ea typeface="方正姚体" panose="02010601030101010101" pitchFamily="2" charset="-122"/>
              </a:rPr>
              <a:t>动能</a:t>
            </a:r>
            <a:endParaRPr lang="zh-CN" altLang="en-US" sz="3600" dirty="0">
              <a:solidFill>
                <a:schemeClr val="bg1"/>
              </a:solidFill>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158593671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7143" y="1497466"/>
            <a:ext cx="5316717" cy="461665"/>
          </a:xfrm>
          <a:prstGeom prst="rect">
            <a:avLst/>
          </a:prstGeom>
          <a:noFill/>
        </p:spPr>
        <p:txBody>
          <a:bodyPr wrap="squar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关注点四</a:t>
            </a:r>
            <a:r>
              <a:rPr lang="zh-CN" altLang="en-US" sz="2400" dirty="0">
                <a:latin typeface="微软雅黑" panose="020B0503020204020204" pitchFamily="34" charset="-122"/>
                <a:ea typeface="微软雅黑" panose="020B0503020204020204" pitchFamily="34" charset="-122"/>
              </a:rPr>
              <a:t>：保障和改善民生</a:t>
            </a:r>
            <a:endParaRPr lang="en-US" altLang="zh-CN" sz="2400" dirty="0" smtClean="0">
              <a:latin typeface="微软雅黑" panose="020B0503020204020204" pitchFamily="34" charset="-122"/>
              <a:ea typeface="微软雅黑" panose="020B0503020204020204" pitchFamily="34" charset="-122"/>
            </a:endParaRPr>
          </a:p>
        </p:txBody>
      </p:sp>
      <p:sp>
        <p:nvSpPr>
          <p:cNvPr id="3" name="文本框 2"/>
          <p:cNvSpPr txBox="1"/>
          <p:nvPr/>
        </p:nvSpPr>
        <p:spPr>
          <a:xfrm>
            <a:off x="1527143" y="2009243"/>
            <a:ext cx="9445657" cy="707886"/>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2020</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政府工作报告</a:t>
            </a:r>
            <a:r>
              <a:rPr lang="en-US" altLang="zh-CN"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提出：基本民生的</a:t>
            </a:r>
            <a:r>
              <a:rPr lang="zh-CN" altLang="en-US" sz="2000" dirty="0">
                <a:solidFill>
                  <a:srgbClr val="C00000"/>
                </a:solidFill>
                <a:latin typeface="微软雅黑" panose="020B0503020204020204" pitchFamily="34" charset="-122"/>
                <a:ea typeface="微软雅黑" panose="020B0503020204020204" pitchFamily="34" charset="-122"/>
              </a:rPr>
              <a:t>底线要坚决兜牢</a:t>
            </a:r>
            <a:r>
              <a:rPr lang="zh-CN" altLang="en-US" sz="2000" dirty="0">
                <a:latin typeface="微软雅黑" panose="020B0503020204020204" pitchFamily="34" charset="-122"/>
                <a:ea typeface="微软雅黑" panose="020B0503020204020204" pitchFamily="34" charset="-122"/>
              </a:rPr>
              <a:t>，群众关切的</a:t>
            </a:r>
            <a:r>
              <a:rPr lang="zh-CN" altLang="en-US" sz="2000" dirty="0">
                <a:solidFill>
                  <a:srgbClr val="C00000"/>
                </a:solidFill>
                <a:latin typeface="微软雅黑" panose="020B0503020204020204" pitchFamily="34" charset="-122"/>
                <a:ea typeface="微软雅黑" panose="020B0503020204020204" pitchFamily="34" charset="-122"/>
              </a:rPr>
              <a:t>事情要努力办</a:t>
            </a:r>
            <a:r>
              <a:rPr lang="zh-CN" altLang="en-US" sz="2000" dirty="0" smtClean="0">
                <a:solidFill>
                  <a:srgbClr val="C00000"/>
                </a:solidFill>
                <a:latin typeface="微软雅黑" panose="020B0503020204020204" pitchFamily="34" charset="-122"/>
                <a:ea typeface="微软雅黑" panose="020B0503020204020204" pitchFamily="34" charset="-122"/>
              </a:rPr>
              <a:t>好。</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2988299" y="2659463"/>
            <a:ext cx="8191890" cy="3548424"/>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anose="05000000000000000000" pitchFamily="2" charset="2"/>
              <a:buChar char="u"/>
            </a:pPr>
            <a:r>
              <a:rPr lang="zh-CN" altLang="en-US" sz="2000" dirty="0">
                <a:solidFill>
                  <a:schemeClr val="tx1"/>
                </a:solidFill>
                <a:latin typeface="微软雅黑" panose="020B0503020204020204" pitchFamily="34" charset="-122"/>
                <a:ea typeface="微软雅黑" panose="020B0503020204020204" pitchFamily="34" charset="-122"/>
              </a:rPr>
              <a:t>加强公共卫生体系</a:t>
            </a:r>
            <a:r>
              <a:rPr lang="zh-CN" altLang="en-US" sz="2000" dirty="0" smtClean="0">
                <a:solidFill>
                  <a:schemeClr val="tx1"/>
                </a:solidFill>
                <a:latin typeface="微软雅黑" panose="020B0503020204020204" pitchFamily="34" charset="-122"/>
                <a:ea typeface="微软雅黑" panose="020B0503020204020204" pitchFamily="34" charset="-122"/>
              </a:rPr>
              <a:t>建设，加快</a:t>
            </a:r>
            <a:r>
              <a:rPr lang="zh-CN" altLang="en-US" sz="2000" dirty="0">
                <a:solidFill>
                  <a:schemeClr val="tx1"/>
                </a:solidFill>
                <a:latin typeface="微软雅黑" panose="020B0503020204020204" pitchFamily="34" charset="-122"/>
                <a:ea typeface="微软雅黑" panose="020B0503020204020204" pitchFamily="34" charset="-122"/>
              </a:rPr>
              <a:t>公共卫生人才队伍</a:t>
            </a:r>
            <a:r>
              <a:rPr lang="zh-CN" altLang="en-US" sz="2000" dirty="0" smtClean="0">
                <a:solidFill>
                  <a:schemeClr val="tx1"/>
                </a:solidFill>
                <a:latin typeface="微软雅黑" panose="020B0503020204020204" pitchFamily="34" charset="-122"/>
                <a:ea typeface="微软雅黑" panose="020B0503020204020204" pitchFamily="34" charset="-122"/>
              </a:rPr>
              <a:t>建设。</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000" dirty="0">
                <a:solidFill>
                  <a:schemeClr val="tx1"/>
                </a:solidFill>
                <a:latin typeface="微软雅黑" panose="020B0503020204020204" pitchFamily="34" charset="-122"/>
                <a:ea typeface="微软雅黑" panose="020B0503020204020204" pitchFamily="34" charset="-122"/>
              </a:rPr>
              <a:t>提高基本医疗服务水平</a:t>
            </a:r>
            <a:r>
              <a:rPr lang="zh-CN" altLang="en-US" sz="2000" dirty="0">
                <a:solidFill>
                  <a:srgbClr val="C00000"/>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严格食品药品监管，确保安全</a:t>
            </a:r>
            <a:endParaRPr lang="en-US" altLang="zh-CN" sz="2000" b="1"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000" b="1" dirty="0">
                <a:solidFill>
                  <a:srgbClr val="C00000"/>
                </a:solidFill>
                <a:latin typeface="微软雅黑" panose="020B0503020204020204" pitchFamily="34" charset="-122"/>
                <a:ea typeface="微软雅黑" panose="020B0503020204020204" pitchFamily="34" charset="-122"/>
              </a:rPr>
              <a:t>推动教育公平发展和质量提升</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坚持立德树人</a:t>
            </a:r>
            <a:r>
              <a:rPr lang="zh-CN" altLang="en-US" sz="2000" dirty="0">
                <a:solidFill>
                  <a:schemeClr val="tx1"/>
                </a:solidFill>
                <a:latin typeface="微软雅黑" panose="020B0503020204020204" pitchFamily="34" charset="-122"/>
                <a:ea typeface="微软雅黑" panose="020B0503020204020204" pitchFamily="34" charset="-122"/>
              </a:rPr>
              <a:t>。扩大高校面向农村和贫困地区招生</a:t>
            </a:r>
            <a:r>
              <a:rPr lang="zh-CN" altLang="en-US" sz="2000" dirty="0" smtClean="0">
                <a:solidFill>
                  <a:schemeClr val="tx1"/>
                </a:solidFill>
                <a:latin typeface="微软雅黑" panose="020B0503020204020204" pitchFamily="34" charset="-122"/>
                <a:ea typeface="微软雅黑" panose="020B0503020204020204" pitchFamily="34" charset="-122"/>
              </a:rPr>
              <a:t>规模。</a:t>
            </a:r>
            <a:r>
              <a:rPr lang="zh-CN" altLang="en-US" sz="2000" b="1" dirty="0" smtClean="0">
                <a:solidFill>
                  <a:schemeClr val="tx1"/>
                </a:solidFill>
                <a:latin typeface="微软雅黑" panose="020B0503020204020204" pitchFamily="34" charset="-122"/>
                <a:ea typeface="微软雅黑" panose="020B0503020204020204" pitchFamily="34" charset="-122"/>
              </a:rPr>
              <a:t>发展</a:t>
            </a:r>
            <a:r>
              <a:rPr lang="zh-CN" altLang="en-US" sz="2000" b="1" dirty="0">
                <a:solidFill>
                  <a:schemeClr val="tx1"/>
                </a:solidFill>
                <a:latin typeface="微软雅黑" panose="020B0503020204020204" pitchFamily="34" charset="-122"/>
                <a:ea typeface="微软雅黑" panose="020B0503020204020204" pitchFamily="34" charset="-122"/>
              </a:rPr>
              <a:t>职业教育</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加强教师队伍建设。推进教育信息化</a:t>
            </a:r>
            <a:r>
              <a:rPr lang="zh-CN" altLang="en-US" sz="2000" b="1" dirty="0" smtClean="0">
                <a:solidFill>
                  <a:schemeClr val="tx1"/>
                </a:solidFill>
                <a:latin typeface="微软雅黑" panose="020B0503020204020204" pitchFamily="34" charset="-122"/>
                <a:ea typeface="微软雅黑" panose="020B0503020204020204" pitchFamily="34" charset="-122"/>
              </a:rPr>
              <a:t>。</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000" dirty="0">
                <a:solidFill>
                  <a:schemeClr val="tx1"/>
                </a:solidFill>
                <a:latin typeface="微软雅黑" panose="020B0503020204020204" pitchFamily="34" charset="-122"/>
                <a:ea typeface="微软雅黑" panose="020B0503020204020204" pitchFamily="34" charset="-122"/>
              </a:rPr>
              <a:t>丰富群众精神文化生活。</a:t>
            </a:r>
            <a:r>
              <a:rPr lang="zh-CN" altLang="en-US" sz="2000" b="1" dirty="0">
                <a:solidFill>
                  <a:srgbClr val="C00000"/>
                </a:solidFill>
                <a:latin typeface="微软雅黑" panose="020B0503020204020204" pitchFamily="34" charset="-122"/>
                <a:ea typeface="微软雅黑" panose="020B0503020204020204" pitchFamily="34" charset="-122"/>
              </a:rPr>
              <a:t>加强公共文化服务</a:t>
            </a:r>
            <a:r>
              <a:rPr lang="zh-CN" altLang="en-US" sz="2000" dirty="0">
                <a:solidFill>
                  <a:schemeClr val="tx1"/>
                </a:solidFill>
                <a:latin typeface="微软雅黑" panose="020B0503020204020204" pitchFamily="34" charset="-122"/>
                <a:ea typeface="微软雅黑" panose="020B0503020204020204" pitchFamily="34" charset="-122"/>
              </a:rPr>
              <a:t>，倡导全民健身和全民</a:t>
            </a:r>
            <a:r>
              <a:rPr lang="zh-CN" altLang="en-US" sz="2000" dirty="0" smtClean="0">
                <a:solidFill>
                  <a:schemeClr val="tx1"/>
                </a:solidFill>
                <a:latin typeface="微软雅黑" panose="020B0503020204020204" pitchFamily="34" charset="-122"/>
                <a:ea typeface="微软雅黑" panose="020B0503020204020204" pitchFamily="34" charset="-122"/>
              </a:rPr>
              <a:t>阅读。</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1866507" y="3769664"/>
            <a:ext cx="1244338" cy="1316415"/>
          </a:xfrm>
          <a:prstGeom prst="roundRect">
            <a:avLst/>
          </a:prstGeom>
          <a:solidFill>
            <a:srgbClr val="C00000"/>
          </a:solidFill>
          <a:ln>
            <a:solidFill>
              <a:srgbClr val="C00000"/>
            </a:solidFill>
          </a:ln>
        </p:spPr>
        <p:txBody>
          <a:bodyPr wrap="square">
            <a:spAutoFit/>
          </a:bodyPr>
          <a:lstStyle/>
          <a:p>
            <a:pPr algn="ctr"/>
            <a:r>
              <a:rPr lang="zh-CN" altLang="en-US" sz="3600" dirty="0" smtClean="0">
                <a:solidFill>
                  <a:schemeClr val="bg1"/>
                </a:solidFill>
                <a:latin typeface="方正姚体" panose="02010601030101010101" pitchFamily="2" charset="-122"/>
                <a:ea typeface="方正姚体" panose="02010601030101010101" pitchFamily="2" charset="-122"/>
              </a:rPr>
              <a:t>保障民生</a:t>
            </a:r>
            <a:endParaRPr lang="zh-CN" altLang="en-US" sz="3600" dirty="0">
              <a:solidFill>
                <a:schemeClr val="bg1"/>
              </a:solidFill>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199625352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7143" y="1497466"/>
            <a:ext cx="5316717" cy="461665"/>
          </a:xfrm>
          <a:prstGeom prst="rect">
            <a:avLst/>
          </a:prstGeom>
          <a:noFill/>
        </p:spPr>
        <p:txBody>
          <a:bodyPr wrap="squar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关注点五</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以保促稳、稳中求进</a:t>
            </a:r>
            <a:endParaRPr lang="en-US" altLang="zh-CN" sz="2400" dirty="0" smtClean="0">
              <a:latin typeface="微软雅黑" panose="020B0503020204020204" pitchFamily="34" charset="-122"/>
              <a:ea typeface="微软雅黑" panose="020B0503020204020204" pitchFamily="34" charset="-122"/>
            </a:endParaRPr>
          </a:p>
        </p:txBody>
      </p:sp>
      <p:sp>
        <p:nvSpPr>
          <p:cNvPr id="3" name="文本框 2"/>
          <p:cNvSpPr txBox="1"/>
          <p:nvPr/>
        </p:nvSpPr>
        <p:spPr>
          <a:xfrm>
            <a:off x="1527143" y="2009243"/>
            <a:ext cx="9445657" cy="707886"/>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2020</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政府工作报告</a:t>
            </a:r>
            <a:r>
              <a:rPr lang="en-US" altLang="zh-CN"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提出：集中精力抓好“六稳”、“六保”。“六保”是今年“六稳”工作的着力点，守住“六保”底线，就能稳住经济基本盘。</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2969446" y="3026004"/>
            <a:ext cx="8191890" cy="3125321"/>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anose="05000000000000000000" pitchFamily="2" charset="2"/>
              <a:buChar char="u"/>
            </a:pPr>
            <a:r>
              <a:rPr lang="zh-CN" altLang="en-US" sz="2000" dirty="0">
                <a:solidFill>
                  <a:schemeClr val="tx1"/>
                </a:solidFill>
              </a:rPr>
              <a:t>全面落实党中央决策部署，坚持稳中求进工作总基调，坚持新发展理念，扎实做好</a:t>
            </a:r>
            <a:r>
              <a:rPr lang="zh-CN" altLang="en-US" sz="2000" b="1" dirty="0">
                <a:solidFill>
                  <a:srgbClr val="C00000"/>
                </a:solidFill>
                <a:latin typeface="微软雅黑" panose="020B0503020204020204" pitchFamily="34" charset="-122"/>
                <a:ea typeface="微软雅黑" panose="020B0503020204020204" pitchFamily="34" charset="-122"/>
              </a:rPr>
              <a:t>稳就业、</a:t>
            </a:r>
            <a:r>
              <a:rPr lang="zh-CN" altLang="en-US" sz="2000" b="1" dirty="0">
                <a:solidFill>
                  <a:schemeClr val="tx1"/>
                </a:solidFill>
                <a:latin typeface="微软雅黑" panose="020B0503020204020204" pitchFamily="34" charset="-122"/>
                <a:ea typeface="微软雅黑" panose="020B0503020204020204" pitchFamily="34" charset="-122"/>
              </a:rPr>
              <a:t>稳金融、稳外贸、稳外资、稳投资</a:t>
            </a:r>
            <a:r>
              <a:rPr lang="zh-CN" altLang="en-US" sz="2000" b="1" dirty="0">
                <a:solidFill>
                  <a:srgbClr val="C00000"/>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稳预期</a:t>
            </a:r>
            <a:r>
              <a:rPr lang="zh-CN" altLang="en-US" sz="2000" dirty="0">
                <a:solidFill>
                  <a:schemeClr val="tx1"/>
                </a:solidFill>
              </a:rPr>
              <a:t>工作，全面落实</a:t>
            </a:r>
            <a:r>
              <a:rPr lang="zh-CN" altLang="en-US" sz="2000" b="1" dirty="0">
                <a:solidFill>
                  <a:srgbClr val="C00000"/>
                </a:solidFill>
              </a:rPr>
              <a:t>保居民就业、</a:t>
            </a:r>
            <a:r>
              <a:rPr lang="zh-CN" altLang="en-US" sz="2000" b="1" dirty="0">
                <a:solidFill>
                  <a:schemeClr val="tx1"/>
                </a:solidFill>
              </a:rPr>
              <a:t>保基本民生、保市场主体、保粮食能源安全、保产业链供应链稳定、保基层运转</a:t>
            </a:r>
            <a:r>
              <a:rPr lang="zh-CN" altLang="en-US" sz="2000" b="1" dirty="0" smtClean="0">
                <a:solidFill>
                  <a:schemeClr val="tx1"/>
                </a:solidFill>
              </a:rPr>
              <a:t>任务</a:t>
            </a:r>
            <a:r>
              <a:rPr lang="zh-CN" altLang="en-US" sz="2000" b="1" dirty="0" smtClean="0">
                <a:solidFill>
                  <a:srgbClr val="C00000"/>
                </a:solidFill>
              </a:rPr>
              <a:t>。</a:t>
            </a:r>
            <a:endParaRPr lang="en-US" altLang="zh-CN" sz="2000" b="1" dirty="0" smtClean="0">
              <a:solidFill>
                <a:srgbClr val="C00000"/>
              </a:solidFill>
            </a:endParaRPr>
          </a:p>
          <a:p>
            <a:pPr marL="342900" indent="-342900">
              <a:lnSpc>
                <a:spcPct val="150000"/>
              </a:lnSpc>
              <a:buFont typeface="Wingdings" panose="05000000000000000000" pitchFamily="2" charset="2"/>
              <a:buChar char="u"/>
            </a:pPr>
            <a:r>
              <a:rPr lang="zh-CN" altLang="en-US" sz="2000" b="1" dirty="0">
                <a:solidFill>
                  <a:schemeClr val="tx1"/>
                </a:solidFill>
                <a:latin typeface="微软雅黑" panose="020B0503020204020204" pitchFamily="34" charset="-122"/>
                <a:ea typeface="微软雅黑" panose="020B0503020204020204" pitchFamily="34" charset="-122"/>
              </a:rPr>
              <a:t>守住“六保”底线，就能稳住经济基本盘；以保促稳、稳中求进，就能为全面建成小康社会夯实基础。</a:t>
            </a:r>
          </a:p>
        </p:txBody>
      </p:sp>
      <p:sp>
        <p:nvSpPr>
          <p:cNvPr id="12" name="圆角矩形 11"/>
          <p:cNvSpPr/>
          <p:nvPr/>
        </p:nvSpPr>
        <p:spPr>
          <a:xfrm>
            <a:off x="1866507" y="3769664"/>
            <a:ext cx="1244338" cy="1316415"/>
          </a:xfrm>
          <a:prstGeom prst="roundRect">
            <a:avLst/>
          </a:prstGeom>
          <a:solidFill>
            <a:srgbClr val="C00000"/>
          </a:solidFill>
          <a:ln>
            <a:solidFill>
              <a:srgbClr val="C00000"/>
            </a:solidFill>
          </a:ln>
        </p:spPr>
        <p:txBody>
          <a:bodyPr wrap="square">
            <a:spAutoFit/>
          </a:bodyPr>
          <a:lstStyle/>
          <a:p>
            <a:pPr algn="ctr"/>
            <a:r>
              <a:rPr lang="zh-CN" altLang="en-US" sz="3600" dirty="0" smtClean="0">
                <a:solidFill>
                  <a:schemeClr val="bg1"/>
                </a:solidFill>
                <a:latin typeface="方正姚体" panose="02010601030101010101" pitchFamily="2" charset="-122"/>
                <a:ea typeface="方正姚体" panose="02010601030101010101" pitchFamily="2" charset="-122"/>
              </a:rPr>
              <a:t>六稳六保</a:t>
            </a:r>
            <a:endParaRPr lang="zh-CN" altLang="en-US" sz="3600" dirty="0">
              <a:solidFill>
                <a:schemeClr val="bg1"/>
              </a:solidFill>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415394336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02557" y="1675710"/>
            <a:ext cx="5316717" cy="461665"/>
          </a:xfrm>
          <a:prstGeom prst="rect">
            <a:avLst/>
          </a:prstGeom>
          <a:noFill/>
        </p:spPr>
        <p:txBody>
          <a:bodyPr wrap="squar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关注点六</a:t>
            </a:r>
            <a:r>
              <a:rPr lang="zh-CN" altLang="en-US" sz="2400" dirty="0">
                <a:latin typeface="微软雅黑" panose="020B0503020204020204" pitchFamily="34" charset="-122"/>
                <a:ea typeface="微软雅黑" panose="020B0503020204020204" pitchFamily="34" charset="-122"/>
              </a:rPr>
              <a:t>：特殊转移支付机制</a:t>
            </a:r>
            <a:endParaRPr lang="en-US" altLang="zh-CN" sz="2400" dirty="0" smtClean="0">
              <a:latin typeface="微软雅黑" panose="020B0503020204020204" pitchFamily="34" charset="-122"/>
              <a:ea typeface="微软雅黑" panose="020B0503020204020204" pitchFamily="34" charset="-122"/>
            </a:endParaRPr>
          </a:p>
        </p:txBody>
      </p:sp>
      <p:sp>
        <p:nvSpPr>
          <p:cNvPr id="3" name="文本框 2"/>
          <p:cNvSpPr txBox="1"/>
          <p:nvPr/>
        </p:nvSpPr>
        <p:spPr>
          <a:xfrm>
            <a:off x="1527143" y="2264232"/>
            <a:ext cx="7739405" cy="400110"/>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2020</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政府工作报告</a:t>
            </a:r>
            <a:r>
              <a:rPr lang="en-US" altLang="zh-CN"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提出：积极的财政政策要更加积极有为</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2997726" y="3054285"/>
            <a:ext cx="8191890" cy="3097042"/>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今年赤字率拟按</a:t>
            </a:r>
            <a:r>
              <a:rPr lang="en-US" altLang="zh-CN" sz="2000" dirty="0">
                <a:solidFill>
                  <a:schemeClr val="tx1"/>
                </a:solidFill>
                <a:latin typeface="微软雅黑" panose="020B0503020204020204" pitchFamily="34" charset="-122"/>
                <a:ea typeface="微软雅黑" panose="020B0503020204020204" pitchFamily="34" charset="-122"/>
              </a:rPr>
              <a:t>3.6%</a:t>
            </a:r>
            <a:r>
              <a:rPr lang="zh-CN" altLang="en-US" sz="2000" dirty="0">
                <a:solidFill>
                  <a:schemeClr val="tx1"/>
                </a:solidFill>
                <a:latin typeface="微软雅黑" panose="020B0503020204020204" pitchFamily="34" charset="-122"/>
                <a:ea typeface="微软雅黑" panose="020B0503020204020204" pitchFamily="34" charset="-122"/>
              </a:rPr>
              <a:t>以上安排，</a:t>
            </a:r>
            <a:r>
              <a:rPr lang="zh-CN" altLang="en-US" sz="2000" dirty="0">
                <a:solidFill>
                  <a:srgbClr val="C00000"/>
                </a:solidFill>
                <a:latin typeface="微软雅黑" panose="020B0503020204020204" pitchFamily="34" charset="-122"/>
                <a:ea typeface="微软雅黑" panose="020B0503020204020204" pitchFamily="34" charset="-122"/>
              </a:rPr>
              <a:t>财政赤字规模</a:t>
            </a:r>
            <a:r>
              <a:rPr lang="zh-CN" altLang="en-US" sz="2000" dirty="0">
                <a:solidFill>
                  <a:schemeClr val="tx1"/>
                </a:solidFill>
                <a:latin typeface="微软雅黑" panose="020B0503020204020204" pitchFamily="34" charset="-122"/>
                <a:ea typeface="微软雅黑" panose="020B0503020204020204" pitchFamily="34" charset="-122"/>
              </a:rPr>
              <a:t>比去年</a:t>
            </a:r>
            <a:r>
              <a:rPr lang="zh-CN" altLang="en-US" sz="2000" b="1" dirty="0">
                <a:solidFill>
                  <a:srgbClr val="C00000"/>
                </a:solidFill>
                <a:latin typeface="微软雅黑" panose="020B0503020204020204" pitchFamily="34" charset="-122"/>
                <a:ea typeface="微软雅黑" panose="020B0503020204020204" pitchFamily="34" charset="-122"/>
              </a:rPr>
              <a:t>增加</a:t>
            </a:r>
            <a:r>
              <a:rPr lang="en-US" altLang="zh-CN" sz="2000" b="1" dirty="0">
                <a:solidFill>
                  <a:srgbClr val="C00000"/>
                </a:solidFill>
                <a:latin typeface="微软雅黑" panose="020B0503020204020204" pitchFamily="34" charset="-122"/>
                <a:ea typeface="微软雅黑" panose="020B0503020204020204" pitchFamily="34" charset="-122"/>
              </a:rPr>
              <a:t>1</a:t>
            </a:r>
            <a:r>
              <a:rPr lang="zh-CN" altLang="en-US" sz="2000" b="1" dirty="0">
                <a:solidFill>
                  <a:srgbClr val="C00000"/>
                </a:solidFill>
                <a:latin typeface="微软雅黑" panose="020B0503020204020204" pitchFamily="34" charset="-122"/>
                <a:ea typeface="微软雅黑" panose="020B0503020204020204" pitchFamily="34" charset="-122"/>
              </a:rPr>
              <a:t>万亿元</a:t>
            </a:r>
            <a:r>
              <a:rPr lang="zh-CN" altLang="en-US" sz="2000" dirty="0">
                <a:solidFill>
                  <a:schemeClr val="tx1"/>
                </a:solidFill>
                <a:latin typeface="微软雅黑" panose="020B0503020204020204" pitchFamily="34" charset="-122"/>
                <a:ea typeface="微软雅黑" panose="020B0503020204020204" pitchFamily="34" charset="-122"/>
              </a:rPr>
              <a:t>，同时发行</a:t>
            </a:r>
            <a:r>
              <a:rPr lang="en-US" altLang="zh-CN" sz="2000" b="1" dirty="0">
                <a:solidFill>
                  <a:srgbClr val="C00000"/>
                </a:solidFill>
                <a:latin typeface="微软雅黑" panose="020B0503020204020204" pitchFamily="34" charset="-122"/>
                <a:ea typeface="微软雅黑" panose="020B0503020204020204" pitchFamily="34" charset="-122"/>
              </a:rPr>
              <a:t>1</a:t>
            </a:r>
            <a:r>
              <a:rPr lang="zh-CN" altLang="en-US" sz="2000" b="1" dirty="0">
                <a:solidFill>
                  <a:srgbClr val="C00000"/>
                </a:solidFill>
                <a:latin typeface="微软雅黑" panose="020B0503020204020204" pitchFamily="34" charset="-122"/>
                <a:ea typeface="微软雅黑" panose="020B0503020204020204" pitchFamily="34" charset="-122"/>
              </a:rPr>
              <a:t>万亿元抗疫特别国债</a:t>
            </a:r>
            <a:r>
              <a:rPr lang="zh-CN" altLang="en-US" sz="2000" dirty="0">
                <a:solidFill>
                  <a:schemeClr val="tx1"/>
                </a:solidFill>
                <a:latin typeface="微软雅黑" panose="020B0503020204020204" pitchFamily="34" charset="-122"/>
                <a:ea typeface="微软雅黑" panose="020B0503020204020204" pitchFamily="34" charset="-122"/>
              </a:rPr>
              <a:t>。这是特殊时期的特殊举措。上述</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万亿元全部转给地方，</a:t>
            </a:r>
            <a:r>
              <a:rPr lang="zh-CN" altLang="en-US" sz="2000" b="1" dirty="0">
                <a:solidFill>
                  <a:srgbClr val="C00000"/>
                </a:solidFill>
                <a:latin typeface="微软雅黑" panose="020B0503020204020204" pitchFamily="34" charset="-122"/>
                <a:ea typeface="微软雅黑" panose="020B0503020204020204" pitchFamily="34" charset="-122"/>
              </a:rPr>
              <a:t>建立特殊转移支付机制</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资金直达市县基层、直接惠企利民</a:t>
            </a:r>
            <a:r>
              <a:rPr lang="zh-CN" altLang="en-US" sz="2000" dirty="0">
                <a:solidFill>
                  <a:schemeClr val="tx1"/>
                </a:solidFill>
                <a:latin typeface="微软雅黑" panose="020B0503020204020204" pitchFamily="34" charset="-122"/>
                <a:ea typeface="微软雅黑" panose="020B0503020204020204" pitchFamily="34" charset="-122"/>
              </a:rPr>
              <a:t>，主要用于</a:t>
            </a:r>
            <a:r>
              <a:rPr lang="zh-CN" altLang="en-US" sz="2000" b="1" dirty="0">
                <a:solidFill>
                  <a:srgbClr val="C00000"/>
                </a:solidFill>
                <a:latin typeface="微软雅黑" panose="020B0503020204020204" pitchFamily="34" charset="-122"/>
                <a:ea typeface="微软雅黑" panose="020B0503020204020204" pitchFamily="34" charset="-122"/>
              </a:rPr>
              <a:t>保就业、保基本民生、保市场主体</a:t>
            </a:r>
            <a:r>
              <a:rPr lang="zh-CN" altLang="en-US" sz="2000" dirty="0">
                <a:solidFill>
                  <a:schemeClr val="tx1"/>
                </a:solidFill>
                <a:latin typeface="微软雅黑" panose="020B0503020204020204" pitchFamily="34" charset="-122"/>
                <a:ea typeface="微软雅黑" panose="020B0503020204020204" pitchFamily="34" charset="-122"/>
              </a:rPr>
              <a:t>，包括支持减税降费、减租降息、扩大消费和投资等，强化公共财政属性，决不允许截留挪用</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1866507" y="3769664"/>
            <a:ext cx="1244338" cy="1316415"/>
          </a:xfrm>
          <a:prstGeom prst="roundRect">
            <a:avLst/>
          </a:prstGeom>
          <a:solidFill>
            <a:srgbClr val="C00000"/>
          </a:solidFill>
          <a:ln>
            <a:solidFill>
              <a:srgbClr val="C00000"/>
            </a:solidFill>
          </a:ln>
        </p:spPr>
        <p:txBody>
          <a:bodyPr wrap="square">
            <a:spAutoFit/>
          </a:bodyPr>
          <a:lstStyle/>
          <a:p>
            <a:pPr algn="ctr"/>
            <a:r>
              <a:rPr lang="zh-CN" altLang="en-US" sz="3600" dirty="0" smtClean="0">
                <a:solidFill>
                  <a:schemeClr val="bg1"/>
                </a:solidFill>
                <a:latin typeface="方正姚体" panose="02010601030101010101" pitchFamily="2" charset="-122"/>
                <a:ea typeface="方正姚体" panose="02010601030101010101" pitchFamily="2" charset="-122"/>
              </a:rPr>
              <a:t>转移支付</a:t>
            </a:r>
            <a:endParaRPr lang="zh-CN" altLang="en-US" sz="3600" dirty="0">
              <a:solidFill>
                <a:schemeClr val="bg1"/>
              </a:solidFill>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18101844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545996" y="1574275"/>
            <a:ext cx="3695307" cy="57503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政府报告中十大关键数字</a:t>
            </a:r>
            <a:endParaRPr lang="zh-CN" altLang="en-US" sz="2400"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80768" y="2460397"/>
            <a:ext cx="5580668" cy="3368763"/>
            <a:chOff x="1121790" y="2460398"/>
            <a:chExt cx="5580668" cy="3368763"/>
          </a:xfrm>
        </p:grpSpPr>
        <p:sp>
          <p:nvSpPr>
            <p:cNvPr id="12" name="矩形 11"/>
            <p:cNvSpPr/>
            <p:nvPr/>
          </p:nvSpPr>
          <p:spPr>
            <a:xfrm>
              <a:off x="2699208" y="4677205"/>
              <a:ext cx="4003250" cy="369332"/>
            </a:xfrm>
            <a:prstGeom prst="rect">
              <a:avLst/>
            </a:prstGeom>
          </p:spPr>
          <p:txBody>
            <a:bodyPr wrap="square">
              <a:spAutoFit/>
            </a:bodyPr>
            <a:lstStyle/>
            <a:p>
              <a:r>
                <a:rPr lang="en-US" altLang="zh-CN" b="1" dirty="0">
                  <a:solidFill>
                    <a:srgbClr val="333333"/>
                  </a:solidFill>
                  <a:latin typeface="微软雅黑" panose="020B0503020204020204" pitchFamily="34" charset="-122"/>
                  <a:ea typeface="微软雅黑" panose="020B0503020204020204" pitchFamily="34" charset="-122"/>
                </a:rPr>
                <a:t>【</a:t>
              </a:r>
              <a:r>
                <a:rPr lang="zh-CN" altLang="en-US" b="1" dirty="0">
                  <a:solidFill>
                    <a:srgbClr val="333333"/>
                  </a:solidFill>
                  <a:latin typeface="微软雅黑" panose="020B0503020204020204" pitchFamily="34" charset="-122"/>
                  <a:ea typeface="微软雅黑" panose="020B0503020204020204" pitchFamily="34" charset="-122"/>
                </a:rPr>
                <a:t>原文</a:t>
              </a:r>
              <a:r>
                <a:rPr lang="en-US" altLang="zh-CN" b="1" dirty="0" smtClean="0">
                  <a:solidFill>
                    <a:srgbClr val="333333"/>
                  </a:solidFill>
                  <a:latin typeface="微软雅黑" panose="020B0503020204020204" pitchFamily="34" charset="-122"/>
                  <a:ea typeface="微软雅黑" panose="020B0503020204020204" pitchFamily="34" charset="-122"/>
                </a:rPr>
                <a:t>】</a:t>
              </a:r>
              <a:r>
                <a:rPr lang="zh-CN" altLang="en-US" dirty="0" smtClean="0">
                  <a:solidFill>
                    <a:srgbClr val="333333"/>
                  </a:solidFill>
                  <a:latin typeface="微软雅黑" panose="020B0503020204020204" pitchFamily="34" charset="-122"/>
                  <a:ea typeface="微软雅黑" panose="020B0503020204020204" pitchFamily="34" charset="-122"/>
                </a:rPr>
                <a:t>居民</a:t>
              </a:r>
              <a:r>
                <a:rPr lang="zh-CN" altLang="en-US" dirty="0">
                  <a:solidFill>
                    <a:srgbClr val="333333"/>
                  </a:solidFill>
                  <a:latin typeface="微软雅黑" panose="020B0503020204020204" pitchFamily="34" charset="-122"/>
                  <a:ea typeface="微软雅黑" panose="020B0503020204020204" pitchFamily="34" charset="-122"/>
                </a:rPr>
                <a:t>消费价格涨幅</a:t>
              </a:r>
              <a:r>
                <a:rPr lang="en-US" altLang="zh-CN" dirty="0">
                  <a:solidFill>
                    <a:srgbClr val="333333"/>
                  </a:solidFill>
                  <a:latin typeface="微软雅黑" panose="020B0503020204020204" pitchFamily="34" charset="-122"/>
                  <a:ea typeface="微软雅黑" panose="020B0503020204020204" pitchFamily="34" charset="-122"/>
                </a:rPr>
                <a:t>3.5%</a:t>
              </a:r>
              <a:r>
                <a:rPr lang="zh-CN" altLang="en-US" dirty="0" smtClean="0">
                  <a:solidFill>
                    <a:srgbClr val="333333"/>
                  </a:solidFill>
                  <a:latin typeface="微软雅黑" panose="020B0503020204020204" pitchFamily="34" charset="-122"/>
                  <a:ea typeface="微软雅黑" panose="020B0503020204020204" pitchFamily="34" charset="-122"/>
                </a:rPr>
                <a:t>左右</a:t>
              </a:r>
              <a:endParaRPr lang="zh-CN" altLang="en-US" b="0" i="0" dirty="0">
                <a:solidFill>
                  <a:srgbClr val="333333"/>
                </a:solidFill>
                <a:effectLst/>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121790" y="2460398"/>
              <a:ext cx="5508397" cy="3368763"/>
              <a:chOff x="1404594" y="2422690"/>
              <a:chExt cx="5508397" cy="3368763"/>
            </a:xfrm>
          </p:grpSpPr>
          <p:sp>
            <p:nvSpPr>
              <p:cNvPr id="3" name="圆角矩形 2"/>
              <p:cNvSpPr/>
              <p:nvPr/>
            </p:nvSpPr>
            <p:spPr>
              <a:xfrm>
                <a:off x="1404594" y="2422690"/>
                <a:ext cx="1461154" cy="505174"/>
              </a:xfrm>
              <a:prstGeom prst="round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900</a:t>
                </a:r>
                <a:r>
                  <a:rPr lang="zh-CN" altLang="en-US" sz="2000" dirty="0" smtClean="0">
                    <a:solidFill>
                      <a:schemeClr val="bg1"/>
                    </a:solidFill>
                    <a:latin typeface="微软雅黑" panose="020B0503020204020204" pitchFamily="34" charset="-122"/>
                    <a:ea typeface="微软雅黑" panose="020B0503020204020204" pitchFamily="34" charset="-122"/>
                  </a:rPr>
                  <a:t>万以上</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2982012" y="2486988"/>
                <a:ext cx="3930979" cy="369332"/>
              </a:xfrm>
              <a:prstGeom prst="rect">
                <a:avLst/>
              </a:prstGeom>
            </p:spPr>
            <p:txBody>
              <a:bodyPr wrap="square">
                <a:spAutoFit/>
              </a:bodyPr>
              <a:lstStyle/>
              <a:p>
                <a:r>
                  <a:rPr lang="en-US" altLang="zh-CN" b="1" dirty="0">
                    <a:solidFill>
                      <a:srgbClr val="333333"/>
                    </a:solidFill>
                    <a:latin typeface="微软雅黑" panose="020B0503020204020204" pitchFamily="34" charset="-122"/>
                    <a:ea typeface="微软雅黑" panose="020B0503020204020204" pitchFamily="34" charset="-122"/>
                  </a:rPr>
                  <a:t>【</a:t>
                </a:r>
                <a:r>
                  <a:rPr lang="zh-CN" altLang="en-US" b="1" dirty="0">
                    <a:solidFill>
                      <a:srgbClr val="333333"/>
                    </a:solidFill>
                    <a:latin typeface="微软雅黑" panose="020B0503020204020204" pitchFamily="34" charset="-122"/>
                    <a:ea typeface="微软雅黑" panose="020B0503020204020204" pitchFamily="34" charset="-122"/>
                  </a:rPr>
                  <a:t>原文</a:t>
                </a:r>
                <a:r>
                  <a:rPr lang="en-US" altLang="zh-CN" b="1" dirty="0">
                    <a:solidFill>
                      <a:srgbClr val="333333"/>
                    </a:solidFill>
                    <a:latin typeface="微软雅黑" panose="020B0503020204020204" pitchFamily="34" charset="-122"/>
                    <a:ea typeface="微软雅黑" panose="020B0503020204020204" pitchFamily="34" charset="-122"/>
                  </a:rPr>
                  <a:t>】</a:t>
                </a:r>
                <a:r>
                  <a:rPr lang="zh-CN" altLang="en-US" dirty="0">
                    <a:solidFill>
                      <a:srgbClr val="333333"/>
                    </a:solidFill>
                    <a:latin typeface="微软雅黑" panose="020B0503020204020204" pitchFamily="34" charset="-122"/>
                    <a:ea typeface="微软雅黑" panose="020B0503020204020204" pitchFamily="34" charset="-122"/>
                  </a:rPr>
                  <a:t>城镇新增就业</a:t>
                </a:r>
                <a:r>
                  <a:rPr lang="en-US" altLang="zh-CN" dirty="0">
                    <a:solidFill>
                      <a:srgbClr val="333333"/>
                    </a:solidFill>
                    <a:latin typeface="微软雅黑" panose="020B0503020204020204" pitchFamily="34" charset="-122"/>
                    <a:ea typeface="微软雅黑" panose="020B0503020204020204" pitchFamily="34" charset="-122"/>
                  </a:rPr>
                  <a:t>900</a:t>
                </a:r>
                <a:r>
                  <a:rPr lang="zh-CN" altLang="en-US" dirty="0">
                    <a:solidFill>
                      <a:srgbClr val="333333"/>
                    </a:solidFill>
                    <a:latin typeface="微软雅黑" panose="020B0503020204020204" pitchFamily="34" charset="-122"/>
                    <a:ea typeface="微软雅黑" panose="020B0503020204020204" pitchFamily="34" charset="-122"/>
                  </a:rPr>
                  <a:t>万人</a:t>
                </a:r>
                <a:r>
                  <a:rPr lang="zh-CN" altLang="en-US" dirty="0" smtClean="0">
                    <a:solidFill>
                      <a:srgbClr val="333333"/>
                    </a:solidFill>
                    <a:latin typeface="微软雅黑" panose="020B0503020204020204" pitchFamily="34" charset="-122"/>
                    <a:ea typeface="微软雅黑" panose="020B0503020204020204" pitchFamily="34" charset="-122"/>
                  </a:rPr>
                  <a:t>以上</a:t>
                </a:r>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404594" y="3131634"/>
                <a:ext cx="1461154" cy="49575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C00000"/>
                    </a:solidFill>
                    <a:latin typeface="微软雅黑" panose="020B0503020204020204" pitchFamily="34" charset="-122"/>
                    <a:ea typeface="微软雅黑" panose="020B0503020204020204" pitchFamily="34" charset="-122"/>
                  </a:rPr>
                  <a:t>8000</a:t>
                </a:r>
                <a:r>
                  <a:rPr lang="zh-CN" altLang="en-US" sz="2000" dirty="0">
                    <a:solidFill>
                      <a:srgbClr val="C00000"/>
                    </a:solidFill>
                    <a:latin typeface="微软雅黑" panose="020B0503020204020204" pitchFamily="34" charset="-122"/>
                    <a:ea typeface="微软雅黑" panose="020B0503020204020204" pitchFamily="34" charset="-122"/>
                  </a:rPr>
                  <a:t>万亩</a:t>
                </a:r>
              </a:p>
            </p:txBody>
          </p:sp>
          <p:sp>
            <p:nvSpPr>
              <p:cNvPr id="7" name="矩形 6"/>
              <p:cNvSpPr/>
              <p:nvPr/>
            </p:nvSpPr>
            <p:spPr>
              <a:xfrm>
                <a:off x="2982012" y="3198728"/>
                <a:ext cx="3739299" cy="369332"/>
              </a:xfrm>
              <a:prstGeom prst="rect">
                <a:avLst/>
              </a:prstGeom>
            </p:spPr>
            <p:txBody>
              <a:bodyPr wrap="square">
                <a:spAutoFit/>
              </a:bodyPr>
              <a:lstStyle/>
              <a:p>
                <a:r>
                  <a:rPr lang="en-US" altLang="zh-CN" b="1" dirty="0">
                    <a:solidFill>
                      <a:srgbClr val="333333"/>
                    </a:solidFill>
                    <a:latin typeface="微软雅黑" panose="020B0503020204020204" pitchFamily="34" charset="-122"/>
                    <a:ea typeface="微软雅黑" panose="020B0503020204020204" pitchFamily="34" charset="-122"/>
                  </a:rPr>
                  <a:t>【</a:t>
                </a:r>
                <a:r>
                  <a:rPr lang="zh-CN" altLang="en-US" b="1" dirty="0">
                    <a:solidFill>
                      <a:srgbClr val="333333"/>
                    </a:solidFill>
                    <a:latin typeface="微软雅黑" panose="020B0503020204020204" pitchFamily="34" charset="-122"/>
                    <a:ea typeface="微软雅黑" panose="020B0503020204020204" pitchFamily="34" charset="-122"/>
                  </a:rPr>
                  <a:t>原文</a:t>
                </a:r>
                <a:r>
                  <a:rPr lang="en-US" altLang="zh-CN" b="1" dirty="0" smtClean="0">
                    <a:solidFill>
                      <a:srgbClr val="333333"/>
                    </a:solidFill>
                    <a:latin typeface="微软雅黑" panose="020B0503020204020204" pitchFamily="34" charset="-122"/>
                    <a:ea typeface="微软雅黑" panose="020B0503020204020204" pitchFamily="34" charset="-122"/>
                  </a:rPr>
                  <a:t>】</a:t>
                </a:r>
                <a:r>
                  <a:rPr lang="zh-CN" altLang="en-US" dirty="0" smtClean="0">
                    <a:solidFill>
                      <a:srgbClr val="333333"/>
                    </a:solidFill>
                    <a:latin typeface="微软雅黑" panose="020B0503020204020204" pitchFamily="34" charset="-122"/>
                    <a:ea typeface="微软雅黑" panose="020B0503020204020204" pitchFamily="34" charset="-122"/>
                  </a:rPr>
                  <a:t>新建</a:t>
                </a:r>
                <a:r>
                  <a:rPr lang="zh-CN" altLang="en-US" dirty="0">
                    <a:solidFill>
                      <a:srgbClr val="333333"/>
                    </a:solidFill>
                    <a:latin typeface="微软雅黑" panose="020B0503020204020204" pitchFamily="34" charset="-122"/>
                    <a:ea typeface="微软雅黑" panose="020B0503020204020204" pitchFamily="34" charset="-122"/>
                  </a:rPr>
                  <a:t>高标准农田</a:t>
                </a:r>
                <a:r>
                  <a:rPr lang="en-US" altLang="zh-CN" dirty="0">
                    <a:solidFill>
                      <a:srgbClr val="333333"/>
                    </a:solidFill>
                    <a:latin typeface="微软雅黑" panose="020B0503020204020204" pitchFamily="34" charset="-122"/>
                    <a:ea typeface="微软雅黑" panose="020B0503020204020204" pitchFamily="34" charset="-122"/>
                  </a:rPr>
                  <a:t>8000</a:t>
                </a:r>
                <a:r>
                  <a:rPr lang="zh-CN" altLang="en-US" dirty="0">
                    <a:solidFill>
                      <a:srgbClr val="333333"/>
                    </a:solidFill>
                    <a:latin typeface="微软雅黑" panose="020B0503020204020204" pitchFamily="34" charset="-122"/>
                    <a:ea typeface="微软雅黑" panose="020B0503020204020204" pitchFamily="34" charset="-122"/>
                  </a:rPr>
                  <a:t>万亩</a:t>
                </a:r>
                <a:endParaRPr lang="zh-CN" altLang="en-US" b="0" i="0" dirty="0">
                  <a:solidFill>
                    <a:srgbClr val="333333"/>
                  </a:solidFill>
                  <a:effectLst/>
                  <a:latin typeface="微软雅黑" panose="020B0503020204020204" pitchFamily="34" charset="-122"/>
                  <a:ea typeface="微软雅黑" panose="020B0503020204020204" pitchFamily="34" charset="-122"/>
                </a:endParaRPr>
              </a:p>
            </p:txBody>
          </p:sp>
          <p:sp>
            <p:nvSpPr>
              <p:cNvPr id="8" name="圆角矩形 7"/>
              <p:cNvSpPr/>
              <p:nvPr/>
            </p:nvSpPr>
            <p:spPr>
              <a:xfrm>
                <a:off x="1404594" y="3831154"/>
                <a:ext cx="1461154" cy="495750"/>
              </a:xfrm>
              <a:prstGeom prst="round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2</a:t>
                </a:r>
                <a:r>
                  <a:rPr lang="zh-CN" altLang="en-US" sz="2000" dirty="0">
                    <a:solidFill>
                      <a:schemeClr val="bg1"/>
                    </a:solidFill>
                    <a:latin typeface="微软雅黑" panose="020B0503020204020204" pitchFamily="34" charset="-122"/>
                    <a:ea typeface="微软雅黑" panose="020B0503020204020204" pitchFamily="34" charset="-122"/>
                  </a:rPr>
                  <a:t>万亿元</a:t>
                </a:r>
              </a:p>
            </p:txBody>
          </p:sp>
          <p:sp>
            <p:nvSpPr>
              <p:cNvPr id="9" name="矩形 8"/>
              <p:cNvSpPr/>
              <p:nvPr/>
            </p:nvSpPr>
            <p:spPr>
              <a:xfrm>
                <a:off x="2966301" y="3787467"/>
                <a:ext cx="3946690" cy="646331"/>
              </a:xfrm>
              <a:prstGeom prst="rect">
                <a:avLst/>
              </a:prstGeom>
            </p:spPr>
            <p:txBody>
              <a:bodyPr wrap="square">
                <a:spAutoFit/>
              </a:bodyPr>
              <a:lstStyle/>
              <a:p>
                <a:r>
                  <a:rPr lang="en-US" altLang="zh-CN" b="1" dirty="0">
                    <a:solidFill>
                      <a:srgbClr val="333333"/>
                    </a:solidFill>
                    <a:latin typeface="微软雅黑" panose="020B0503020204020204" pitchFamily="34" charset="-122"/>
                    <a:ea typeface="微软雅黑" panose="020B0503020204020204" pitchFamily="34" charset="-122"/>
                  </a:rPr>
                  <a:t>【</a:t>
                </a:r>
                <a:r>
                  <a:rPr lang="zh-CN" altLang="en-US" b="1" dirty="0">
                    <a:solidFill>
                      <a:srgbClr val="333333"/>
                    </a:solidFill>
                    <a:latin typeface="微软雅黑" panose="020B0503020204020204" pitchFamily="34" charset="-122"/>
                    <a:ea typeface="微软雅黑" panose="020B0503020204020204" pitchFamily="34" charset="-122"/>
                  </a:rPr>
                  <a:t>原文</a:t>
                </a:r>
                <a:r>
                  <a:rPr lang="en-US" altLang="zh-CN" b="1" dirty="0">
                    <a:solidFill>
                      <a:srgbClr val="333333"/>
                    </a:solidFill>
                    <a:latin typeface="微软雅黑" panose="020B0503020204020204" pitchFamily="34" charset="-122"/>
                    <a:ea typeface="微软雅黑" panose="020B0503020204020204" pitchFamily="34" charset="-122"/>
                  </a:rPr>
                  <a:t>】</a:t>
                </a:r>
                <a:r>
                  <a:rPr lang="zh-CN" altLang="en-US" dirty="0">
                    <a:solidFill>
                      <a:srgbClr val="333333"/>
                    </a:solidFill>
                    <a:latin typeface="微软雅黑" panose="020B0503020204020204" pitchFamily="34" charset="-122"/>
                    <a:ea typeface="微软雅黑" panose="020B0503020204020204" pitchFamily="34" charset="-122"/>
                  </a:rPr>
                  <a:t>发行</a:t>
                </a:r>
                <a:r>
                  <a:rPr lang="en-US" altLang="zh-CN" dirty="0">
                    <a:solidFill>
                      <a:srgbClr val="333333"/>
                    </a:solidFill>
                    <a:latin typeface="微软雅黑" panose="020B0503020204020204" pitchFamily="34" charset="-122"/>
                    <a:ea typeface="微软雅黑" panose="020B0503020204020204" pitchFamily="34" charset="-122"/>
                  </a:rPr>
                  <a:t>1</a:t>
                </a:r>
                <a:r>
                  <a:rPr lang="zh-CN" altLang="en-US" dirty="0">
                    <a:solidFill>
                      <a:srgbClr val="333333"/>
                    </a:solidFill>
                    <a:latin typeface="微软雅黑" panose="020B0503020204020204" pitchFamily="34" charset="-122"/>
                    <a:ea typeface="微软雅黑" panose="020B0503020204020204" pitchFamily="34" charset="-122"/>
                  </a:rPr>
                  <a:t>万亿元抗疫特别国债；财政赤字规模比去年增加</a:t>
                </a:r>
                <a:r>
                  <a:rPr lang="en-US" altLang="zh-CN" dirty="0">
                    <a:solidFill>
                      <a:srgbClr val="333333"/>
                    </a:solidFill>
                    <a:latin typeface="微软雅黑" panose="020B0503020204020204" pitchFamily="34" charset="-122"/>
                    <a:ea typeface="微软雅黑" panose="020B0503020204020204" pitchFamily="34" charset="-122"/>
                  </a:rPr>
                  <a:t>1</a:t>
                </a:r>
                <a:r>
                  <a:rPr lang="zh-CN" altLang="en-US" dirty="0">
                    <a:solidFill>
                      <a:srgbClr val="333333"/>
                    </a:solidFill>
                    <a:latin typeface="微软雅黑" panose="020B0503020204020204" pitchFamily="34" charset="-122"/>
                    <a:ea typeface="微软雅黑" panose="020B0503020204020204" pitchFamily="34" charset="-122"/>
                  </a:rPr>
                  <a:t>万亿元。</a:t>
                </a:r>
              </a:p>
            </p:txBody>
          </p:sp>
          <p:sp>
            <p:nvSpPr>
              <p:cNvPr id="10" name="圆角矩形 9"/>
              <p:cNvSpPr/>
              <p:nvPr/>
            </p:nvSpPr>
            <p:spPr>
              <a:xfrm>
                <a:off x="1404594" y="4605850"/>
                <a:ext cx="1461154" cy="45247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C00000"/>
                    </a:solidFill>
                    <a:latin typeface="微软雅黑" panose="020B0503020204020204" pitchFamily="34" charset="-122"/>
                    <a:ea typeface="微软雅黑" panose="020B0503020204020204" pitchFamily="34" charset="-122"/>
                  </a:rPr>
                  <a:t>3.5%</a:t>
                </a:r>
                <a:r>
                  <a:rPr lang="zh-CN" altLang="en-US" sz="2000" dirty="0">
                    <a:solidFill>
                      <a:srgbClr val="C00000"/>
                    </a:solidFill>
                    <a:latin typeface="微软雅黑" panose="020B0503020204020204" pitchFamily="34" charset="-122"/>
                    <a:ea typeface="微软雅黑" panose="020B0503020204020204" pitchFamily="34" charset="-122"/>
                  </a:rPr>
                  <a:t>左右</a:t>
                </a:r>
              </a:p>
            </p:txBody>
          </p:sp>
          <p:sp>
            <p:nvSpPr>
              <p:cNvPr id="11" name="圆角矩形 10"/>
              <p:cNvSpPr/>
              <p:nvPr/>
            </p:nvSpPr>
            <p:spPr>
              <a:xfrm>
                <a:off x="1404594" y="5356142"/>
                <a:ext cx="1461154" cy="43531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C00000"/>
                    </a:solidFill>
                    <a:latin typeface="微软雅黑" panose="020B0503020204020204" pitchFamily="34" charset="-122"/>
                    <a:ea typeface="微软雅黑" panose="020B0503020204020204" pitchFamily="34" charset="-122"/>
                  </a:rPr>
                  <a:t>5000</a:t>
                </a:r>
                <a:r>
                  <a:rPr lang="zh-CN" altLang="en-US" sz="2000" dirty="0" smtClean="0">
                    <a:solidFill>
                      <a:srgbClr val="C00000"/>
                    </a:solidFill>
                    <a:latin typeface="微软雅黑" panose="020B0503020204020204" pitchFamily="34" charset="-122"/>
                    <a:ea typeface="微软雅黑" panose="020B0503020204020204" pitchFamily="34" charset="-122"/>
                  </a:rPr>
                  <a:t>亿</a:t>
                </a:r>
                <a:r>
                  <a:rPr lang="zh-CN" altLang="en-US" sz="2000" dirty="0">
                    <a:solidFill>
                      <a:srgbClr val="C00000"/>
                    </a:solidFill>
                    <a:latin typeface="微软雅黑" panose="020B0503020204020204" pitchFamily="34" charset="-122"/>
                    <a:ea typeface="微软雅黑" panose="020B0503020204020204" pitchFamily="34" charset="-122"/>
                  </a:rPr>
                  <a:t>元</a:t>
                </a:r>
              </a:p>
            </p:txBody>
          </p:sp>
          <p:sp>
            <p:nvSpPr>
              <p:cNvPr id="13" name="矩形 12"/>
              <p:cNvSpPr/>
              <p:nvPr/>
            </p:nvSpPr>
            <p:spPr>
              <a:xfrm>
                <a:off x="2966301" y="5384631"/>
                <a:ext cx="3946690" cy="369332"/>
              </a:xfrm>
              <a:prstGeom prst="rect">
                <a:avLst/>
              </a:prstGeom>
            </p:spPr>
            <p:txBody>
              <a:bodyPr wrap="square">
                <a:spAutoFit/>
              </a:bodyPr>
              <a:lstStyle/>
              <a:p>
                <a:r>
                  <a:rPr lang="en-US" altLang="zh-CN" b="1" dirty="0">
                    <a:solidFill>
                      <a:srgbClr val="333333"/>
                    </a:solidFill>
                    <a:latin typeface="微软雅黑" panose="020B0503020204020204" pitchFamily="34" charset="-122"/>
                    <a:ea typeface="微软雅黑" panose="020B0503020204020204" pitchFamily="34" charset="-122"/>
                  </a:rPr>
                  <a:t>【</a:t>
                </a:r>
                <a:r>
                  <a:rPr lang="zh-CN" altLang="en-US" b="1" dirty="0">
                    <a:solidFill>
                      <a:srgbClr val="333333"/>
                    </a:solidFill>
                    <a:latin typeface="微软雅黑" panose="020B0503020204020204" pitchFamily="34" charset="-122"/>
                    <a:ea typeface="微软雅黑" panose="020B0503020204020204" pitchFamily="34" charset="-122"/>
                  </a:rPr>
                  <a:t>原文</a:t>
                </a:r>
                <a:r>
                  <a:rPr lang="en-US" altLang="zh-CN" b="1" dirty="0" smtClean="0">
                    <a:solidFill>
                      <a:srgbClr val="333333"/>
                    </a:solidFill>
                    <a:latin typeface="微软雅黑" panose="020B0503020204020204" pitchFamily="34" charset="-122"/>
                    <a:ea typeface="微软雅黑" panose="020B0503020204020204" pitchFamily="34" charset="-122"/>
                  </a:rPr>
                  <a:t>】</a:t>
                </a:r>
                <a:r>
                  <a:rPr lang="zh-CN" altLang="en-US" dirty="0" smtClean="0">
                    <a:solidFill>
                      <a:srgbClr val="333333"/>
                    </a:solidFill>
                    <a:latin typeface="微软雅黑" panose="020B0503020204020204" pitchFamily="34" charset="-122"/>
                    <a:ea typeface="微软雅黑" panose="020B0503020204020204" pitchFamily="34" charset="-122"/>
                  </a:rPr>
                  <a:t>新增</a:t>
                </a:r>
                <a:r>
                  <a:rPr lang="zh-CN" altLang="en-US" dirty="0">
                    <a:solidFill>
                      <a:srgbClr val="333333"/>
                    </a:solidFill>
                    <a:latin typeface="微软雅黑" panose="020B0503020204020204" pitchFamily="34" charset="-122"/>
                    <a:ea typeface="微软雅黑" panose="020B0503020204020204" pitchFamily="34" charset="-122"/>
                  </a:rPr>
                  <a:t>减税降费约</a:t>
                </a:r>
                <a:r>
                  <a:rPr lang="en-US" altLang="zh-CN" dirty="0">
                    <a:solidFill>
                      <a:srgbClr val="333333"/>
                    </a:solidFill>
                    <a:latin typeface="微软雅黑" panose="020B0503020204020204" pitchFamily="34" charset="-122"/>
                    <a:ea typeface="微软雅黑" panose="020B0503020204020204" pitchFamily="34" charset="-122"/>
                  </a:rPr>
                  <a:t>5000</a:t>
                </a:r>
                <a:r>
                  <a:rPr lang="zh-CN" altLang="en-US" dirty="0">
                    <a:solidFill>
                      <a:srgbClr val="333333"/>
                    </a:solidFill>
                    <a:latin typeface="微软雅黑" panose="020B0503020204020204" pitchFamily="34" charset="-122"/>
                    <a:ea typeface="微软雅黑" panose="020B0503020204020204" pitchFamily="34" charset="-122"/>
                  </a:rPr>
                  <a:t>亿</a:t>
                </a:r>
                <a:r>
                  <a:rPr lang="zh-CN" altLang="en-US" dirty="0" smtClean="0">
                    <a:solidFill>
                      <a:srgbClr val="333333"/>
                    </a:solidFill>
                    <a:latin typeface="微软雅黑" panose="020B0503020204020204" pitchFamily="34" charset="-122"/>
                    <a:ea typeface="微软雅黑" panose="020B0503020204020204" pitchFamily="34" charset="-122"/>
                  </a:rPr>
                  <a:t>元</a:t>
                </a:r>
                <a:endParaRPr lang="zh-CN" altLang="en-US" b="0" i="0" dirty="0">
                  <a:solidFill>
                    <a:srgbClr val="333333"/>
                  </a:solidFill>
                  <a:effectLst/>
                  <a:latin typeface="微软雅黑" panose="020B0503020204020204" pitchFamily="34" charset="-122"/>
                  <a:ea typeface="微软雅黑" panose="020B0503020204020204" pitchFamily="34" charset="-122"/>
                </a:endParaRPr>
              </a:p>
            </p:txBody>
          </p:sp>
        </p:grpSp>
      </p:grpSp>
      <p:sp>
        <p:nvSpPr>
          <p:cNvPr id="14" name="圆角矩形 13"/>
          <p:cNvSpPr/>
          <p:nvPr/>
        </p:nvSpPr>
        <p:spPr>
          <a:xfrm>
            <a:off x="6004917" y="2460397"/>
            <a:ext cx="1398767" cy="495751"/>
          </a:xfrm>
          <a:prstGeom prst="round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200</a:t>
            </a:r>
            <a:r>
              <a:rPr lang="zh-CN" altLang="en-US" sz="2000" dirty="0" smtClean="0">
                <a:solidFill>
                  <a:schemeClr val="bg1"/>
                </a:solidFill>
                <a:latin typeface="微软雅黑" panose="020B0503020204020204" pitchFamily="34" charset="-122"/>
                <a:ea typeface="微软雅黑" panose="020B0503020204020204" pitchFamily="34" charset="-122"/>
              </a:rPr>
              <a:t>万</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7419435" y="2523606"/>
            <a:ext cx="4571195" cy="369332"/>
          </a:xfrm>
          <a:prstGeom prst="rect">
            <a:avLst/>
          </a:prstGeom>
        </p:spPr>
        <p:txBody>
          <a:bodyPr wrap="square">
            <a:spAutoFit/>
          </a:bodyPr>
          <a:lstStyle/>
          <a:p>
            <a:r>
              <a:rPr lang="en-US" altLang="zh-CN" b="1" dirty="0">
                <a:solidFill>
                  <a:srgbClr val="333333"/>
                </a:solidFill>
                <a:latin typeface="微软雅黑" panose="020B0503020204020204" pitchFamily="34" charset="-122"/>
                <a:ea typeface="微软雅黑" panose="020B0503020204020204" pitchFamily="34" charset="-122"/>
              </a:rPr>
              <a:t>【</a:t>
            </a:r>
            <a:r>
              <a:rPr lang="zh-CN" altLang="en-US" b="1" dirty="0">
                <a:solidFill>
                  <a:srgbClr val="333333"/>
                </a:solidFill>
                <a:latin typeface="微软雅黑" panose="020B0503020204020204" pitchFamily="34" charset="-122"/>
                <a:ea typeface="微软雅黑" panose="020B0503020204020204" pitchFamily="34" charset="-122"/>
              </a:rPr>
              <a:t>原文</a:t>
            </a:r>
            <a:r>
              <a:rPr lang="en-US" altLang="zh-CN" b="1" dirty="0" smtClean="0">
                <a:solidFill>
                  <a:srgbClr val="333333"/>
                </a:solidFill>
                <a:latin typeface="微软雅黑" panose="020B0503020204020204" pitchFamily="34" charset="-122"/>
                <a:ea typeface="微软雅黑" panose="020B0503020204020204" pitchFamily="34" charset="-122"/>
              </a:rPr>
              <a:t>】</a:t>
            </a:r>
            <a:r>
              <a:rPr lang="zh-CN" altLang="en-US" dirty="0" smtClean="0">
                <a:solidFill>
                  <a:srgbClr val="333333"/>
                </a:solidFill>
                <a:latin typeface="微软雅黑" panose="020B0503020204020204" pitchFamily="34" charset="-122"/>
                <a:ea typeface="微软雅黑" panose="020B0503020204020204" pitchFamily="34" charset="-122"/>
              </a:rPr>
              <a:t>今明两年高职院校扩招</a:t>
            </a:r>
            <a:r>
              <a:rPr lang="en-US" altLang="zh-CN" dirty="0" smtClean="0">
                <a:solidFill>
                  <a:srgbClr val="333333"/>
                </a:solidFill>
                <a:latin typeface="微软雅黑" panose="020B0503020204020204" pitchFamily="34" charset="-122"/>
                <a:ea typeface="微软雅黑" panose="020B0503020204020204" pitchFamily="34" charset="-122"/>
              </a:rPr>
              <a:t>200</a:t>
            </a:r>
            <a:r>
              <a:rPr lang="zh-CN" altLang="en-US" dirty="0" smtClean="0">
                <a:solidFill>
                  <a:srgbClr val="333333"/>
                </a:solidFill>
                <a:latin typeface="微软雅黑" panose="020B0503020204020204" pitchFamily="34" charset="-122"/>
                <a:ea typeface="微软雅黑" panose="020B0503020204020204" pitchFamily="34" charset="-122"/>
              </a:rPr>
              <a:t>万</a:t>
            </a:r>
            <a:endParaRPr lang="zh-CN" altLang="en-US" i="0" dirty="0">
              <a:solidFill>
                <a:srgbClr val="333333"/>
              </a:solidFill>
              <a:effectLst/>
              <a:latin typeface="微软雅黑" panose="020B0503020204020204" pitchFamily="34" charset="-122"/>
              <a:ea typeface="微软雅黑" panose="020B0503020204020204" pitchFamily="34" charset="-122"/>
            </a:endParaRPr>
          </a:p>
        </p:txBody>
      </p:sp>
      <p:sp>
        <p:nvSpPr>
          <p:cNvPr id="18" name="圆角矩形 17"/>
          <p:cNvSpPr/>
          <p:nvPr/>
        </p:nvSpPr>
        <p:spPr>
          <a:xfrm>
            <a:off x="5989165" y="3196234"/>
            <a:ext cx="1414517" cy="46885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C00000"/>
                </a:solidFill>
                <a:latin typeface="微软雅黑" panose="020B0503020204020204" pitchFamily="34" charset="-122"/>
                <a:ea typeface="微软雅黑" panose="020B0503020204020204" pitchFamily="34" charset="-122"/>
              </a:rPr>
              <a:t>3.9</a:t>
            </a:r>
            <a:r>
              <a:rPr lang="zh-CN" altLang="en-US" sz="2000" dirty="0">
                <a:solidFill>
                  <a:srgbClr val="C00000"/>
                </a:solidFill>
                <a:latin typeface="微软雅黑" panose="020B0503020204020204" pitchFamily="34" charset="-122"/>
                <a:ea typeface="微软雅黑" panose="020B0503020204020204" pitchFamily="34" charset="-122"/>
              </a:rPr>
              <a:t>万个</a:t>
            </a:r>
          </a:p>
        </p:txBody>
      </p:sp>
      <p:sp>
        <p:nvSpPr>
          <p:cNvPr id="19" name="矩形 18"/>
          <p:cNvSpPr/>
          <p:nvPr/>
        </p:nvSpPr>
        <p:spPr>
          <a:xfrm>
            <a:off x="7425733" y="3167590"/>
            <a:ext cx="4438880" cy="369332"/>
          </a:xfrm>
          <a:prstGeom prst="rect">
            <a:avLst/>
          </a:prstGeom>
        </p:spPr>
        <p:txBody>
          <a:bodyPr wrap="square">
            <a:spAutoFit/>
          </a:bodyPr>
          <a:lstStyle/>
          <a:p>
            <a:r>
              <a:rPr lang="en-US" altLang="zh-CN" b="1" dirty="0">
                <a:solidFill>
                  <a:srgbClr val="333333"/>
                </a:solidFill>
                <a:latin typeface="微软雅黑" panose="020B0503020204020204" pitchFamily="34" charset="-122"/>
                <a:ea typeface="微软雅黑" panose="020B0503020204020204" pitchFamily="34" charset="-122"/>
              </a:rPr>
              <a:t>【</a:t>
            </a:r>
            <a:r>
              <a:rPr lang="zh-CN" altLang="en-US" b="1" dirty="0">
                <a:solidFill>
                  <a:srgbClr val="333333"/>
                </a:solidFill>
                <a:latin typeface="微软雅黑" panose="020B0503020204020204" pitchFamily="34" charset="-122"/>
                <a:ea typeface="微软雅黑" panose="020B0503020204020204" pitchFamily="34" charset="-122"/>
              </a:rPr>
              <a:t>原文</a:t>
            </a:r>
            <a:r>
              <a:rPr lang="en-US" altLang="zh-CN" b="1" dirty="0" smtClean="0">
                <a:solidFill>
                  <a:srgbClr val="333333"/>
                </a:solidFill>
                <a:latin typeface="微软雅黑" panose="020B0503020204020204" pitchFamily="34" charset="-122"/>
                <a:ea typeface="微软雅黑" panose="020B0503020204020204" pitchFamily="34" charset="-122"/>
              </a:rPr>
              <a:t>】</a:t>
            </a:r>
            <a:r>
              <a:rPr lang="zh-CN" altLang="en-US" dirty="0" smtClean="0">
                <a:solidFill>
                  <a:srgbClr val="333333"/>
                </a:solidFill>
                <a:latin typeface="微软雅黑" panose="020B0503020204020204" pitchFamily="34" charset="-122"/>
                <a:ea typeface="微软雅黑" panose="020B0503020204020204" pitchFamily="34" charset="-122"/>
              </a:rPr>
              <a:t>新</a:t>
            </a:r>
            <a:r>
              <a:rPr lang="zh-CN" altLang="en-US" dirty="0">
                <a:solidFill>
                  <a:srgbClr val="333333"/>
                </a:solidFill>
                <a:latin typeface="微软雅黑" panose="020B0503020204020204" pitchFamily="34" charset="-122"/>
                <a:ea typeface="微软雅黑" panose="020B0503020204020204" pitchFamily="34" charset="-122"/>
              </a:rPr>
              <a:t>开工改造城镇老旧小区</a:t>
            </a:r>
            <a:r>
              <a:rPr lang="en-US" altLang="zh-CN" dirty="0">
                <a:solidFill>
                  <a:srgbClr val="333333"/>
                </a:solidFill>
                <a:latin typeface="微软雅黑" panose="020B0503020204020204" pitchFamily="34" charset="-122"/>
                <a:ea typeface="微软雅黑" panose="020B0503020204020204" pitchFamily="34" charset="-122"/>
              </a:rPr>
              <a:t>3.9</a:t>
            </a:r>
            <a:r>
              <a:rPr lang="zh-CN" altLang="en-US" dirty="0">
                <a:solidFill>
                  <a:srgbClr val="333333"/>
                </a:solidFill>
                <a:latin typeface="微软雅黑" panose="020B0503020204020204" pitchFamily="34" charset="-122"/>
                <a:ea typeface="微软雅黑" panose="020B0503020204020204" pitchFamily="34" charset="-122"/>
              </a:rPr>
              <a:t>万个</a:t>
            </a:r>
            <a:endParaRPr lang="zh-CN" altLang="en-US" b="0" i="0" dirty="0">
              <a:solidFill>
                <a:srgbClr val="333333"/>
              </a:solidFill>
              <a:effectLst/>
              <a:latin typeface="微软雅黑" panose="020B0503020204020204" pitchFamily="34" charset="-122"/>
              <a:ea typeface="微软雅黑" panose="020B0503020204020204" pitchFamily="34" charset="-122"/>
            </a:endParaRPr>
          </a:p>
        </p:txBody>
      </p:sp>
      <p:sp>
        <p:nvSpPr>
          <p:cNvPr id="20" name="圆角矩形 19"/>
          <p:cNvSpPr/>
          <p:nvPr/>
        </p:nvSpPr>
        <p:spPr>
          <a:xfrm>
            <a:off x="6020667" y="4613994"/>
            <a:ext cx="1398767" cy="49575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C00000"/>
                </a:solidFill>
                <a:latin typeface="微软雅黑" panose="020B0503020204020204" pitchFamily="34" charset="-122"/>
                <a:ea typeface="微软雅黑" panose="020B0503020204020204" pitchFamily="34" charset="-122"/>
              </a:rPr>
              <a:t>1000</a:t>
            </a:r>
            <a:r>
              <a:rPr lang="zh-CN" altLang="en-US" sz="2000" dirty="0">
                <a:solidFill>
                  <a:srgbClr val="C00000"/>
                </a:solidFill>
                <a:latin typeface="微软雅黑" panose="020B0503020204020204" pitchFamily="34" charset="-122"/>
                <a:ea typeface="微软雅黑" panose="020B0503020204020204" pitchFamily="34" charset="-122"/>
              </a:rPr>
              <a:t>亿元</a:t>
            </a:r>
          </a:p>
        </p:txBody>
      </p:sp>
      <p:sp>
        <p:nvSpPr>
          <p:cNvPr id="22" name="矩形 21"/>
          <p:cNvSpPr/>
          <p:nvPr/>
        </p:nvSpPr>
        <p:spPr>
          <a:xfrm>
            <a:off x="7428887" y="4655617"/>
            <a:ext cx="4634201" cy="369332"/>
          </a:xfrm>
          <a:prstGeom prst="rect">
            <a:avLst/>
          </a:prstGeom>
        </p:spPr>
        <p:txBody>
          <a:bodyPr wrap="square">
            <a:spAutoFit/>
          </a:bodyPr>
          <a:lstStyle/>
          <a:p>
            <a:r>
              <a:rPr lang="en-US" altLang="zh-CN" b="1" dirty="0">
                <a:solidFill>
                  <a:srgbClr val="333333"/>
                </a:solidFill>
                <a:latin typeface="微软雅黑" panose="020B0503020204020204" pitchFamily="34" charset="-122"/>
                <a:ea typeface="微软雅黑" panose="020B0503020204020204" pitchFamily="34" charset="-122"/>
              </a:rPr>
              <a:t>【</a:t>
            </a:r>
            <a:r>
              <a:rPr lang="zh-CN" altLang="en-US" b="1" dirty="0">
                <a:solidFill>
                  <a:srgbClr val="333333"/>
                </a:solidFill>
                <a:latin typeface="微软雅黑" panose="020B0503020204020204" pitchFamily="34" charset="-122"/>
                <a:ea typeface="微软雅黑" panose="020B0503020204020204" pitchFamily="34" charset="-122"/>
              </a:rPr>
              <a:t>原文</a:t>
            </a:r>
            <a:r>
              <a:rPr lang="en-US" altLang="zh-CN" b="1" dirty="0" smtClean="0">
                <a:solidFill>
                  <a:srgbClr val="333333"/>
                </a:solidFill>
                <a:latin typeface="微软雅黑" panose="020B0503020204020204" pitchFamily="34" charset="-122"/>
                <a:ea typeface="微软雅黑" panose="020B0503020204020204" pitchFamily="34" charset="-122"/>
              </a:rPr>
              <a:t>】</a:t>
            </a:r>
            <a:r>
              <a:rPr lang="zh-CN" altLang="en-US" dirty="0" smtClean="0">
                <a:solidFill>
                  <a:srgbClr val="333333"/>
                </a:solidFill>
                <a:latin typeface="微软雅黑" panose="020B0503020204020204" pitchFamily="34" charset="-122"/>
                <a:ea typeface="微软雅黑" panose="020B0503020204020204" pitchFamily="34" charset="-122"/>
              </a:rPr>
              <a:t>增加</a:t>
            </a:r>
            <a:r>
              <a:rPr lang="zh-CN" altLang="en-US" dirty="0">
                <a:solidFill>
                  <a:srgbClr val="333333"/>
                </a:solidFill>
                <a:latin typeface="微软雅黑" panose="020B0503020204020204" pitchFamily="34" charset="-122"/>
                <a:ea typeface="微软雅黑" panose="020B0503020204020204" pitchFamily="34" charset="-122"/>
              </a:rPr>
              <a:t>国家铁路建设资本金</a:t>
            </a:r>
            <a:r>
              <a:rPr lang="en-US" altLang="zh-CN" dirty="0">
                <a:solidFill>
                  <a:srgbClr val="333333"/>
                </a:solidFill>
                <a:latin typeface="微软雅黑" panose="020B0503020204020204" pitchFamily="34" charset="-122"/>
                <a:ea typeface="微软雅黑" panose="020B0503020204020204" pitchFamily="34" charset="-122"/>
              </a:rPr>
              <a:t>1000</a:t>
            </a:r>
            <a:r>
              <a:rPr lang="zh-CN" altLang="en-US" dirty="0">
                <a:solidFill>
                  <a:srgbClr val="333333"/>
                </a:solidFill>
                <a:latin typeface="微软雅黑" panose="020B0503020204020204" pitchFamily="34" charset="-122"/>
                <a:ea typeface="微软雅黑" panose="020B0503020204020204" pitchFamily="34" charset="-122"/>
              </a:rPr>
              <a:t>亿元</a:t>
            </a:r>
            <a:endParaRPr lang="zh-CN" altLang="en-US" b="0" i="0" dirty="0">
              <a:solidFill>
                <a:srgbClr val="333333"/>
              </a:solidFill>
              <a:effectLst/>
              <a:latin typeface="微软雅黑" panose="020B0503020204020204" pitchFamily="34" charset="-122"/>
              <a:ea typeface="微软雅黑" panose="020B0503020204020204" pitchFamily="34" charset="-122"/>
            </a:endParaRPr>
          </a:p>
        </p:txBody>
      </p:sp>
      <p:sp>
        <p:nvSpPr>
          <p:cNvPr id="23" name="圆角矩形 22"/>
          <p:cNvSpPr/>
          <p:nvPr/>
        </p:nvSpPr>
        <p:spPr>
          <a:xfrm>
            <a:off x="6020666" y="3901973"/>
            <a:ext cx="1398767" cy="495751"/>
          </a:xfrm>
          <a:prstGeom prst="round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3500</a:t>
            </a:r>
            <a:r>
              <a:rPr lang="zh-CN" altLang="en-US" sz="2000" dirty="0" smtClean="0">
                <a:solidFill>
                  <a:schemeClr val="bg1"/>
                </a:solidFill>
                <a:latin typeface="微软雅黑" panose="020B0503020204020204" pitchFamily="34" charset="-122"/>
                <a:ea typeface="微软雅黑" panose="020B0503020204020204" pitchFamily="34" charset="-122"/>
              </a:rPr>
              <a:t>万上</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7403682" y="3926680"/>
            <a:ext cx="4460931" cy="369332"/>
          </a:xfrm>
          <a:prstGeom prst="rect">
            <a:avLst/>
          </a:prstGeom>
        </p:spPr>
        <p:txBody>
          <a:bodyPr wrap="square">
            <a:spAutoFit/>
          </a:bodyPr>
          <a:lstStyle/>
          <a:p>
            <a:r>
              <a:rPr lang="en-US" altLang="zh-CN" b="1" dirty="0">
                <a:solidFill>
                  <a:srgbClr val="333333"/>
                </a:solidFill>
                <a:latin typeface="微软雅黑" panose="020B0503020204020204" pitchFamily="34" charset="-122"/>
                <a:ea typeface="微软雅黑" panose="020B0503020204020204" pitchFamily="34" charset="-122"/>
              </a:rPr>
              <a:t>【</a:t>
            </a:r>
            <a:r>
              <a:rPr lang="zh-CN" altLang="en-US" b="1" dirty="0">
                <a:solidFill>
                  <a:srgbClr val="333333"/>
                </a:solidFill>
                <a:latin typeface="微软雅黑" panose="020B0503020204020204" pitchFamily="34" charset="-122"/>
                <a:ea typeface="微软雅黑" panose="020B0503020204020204" pitchFamily="34" charset="-122"/>
              </a:rPr>
              <a:t>原文</a:t>
            </a:r>
            <a:r>
              <a:rPr lang="en-US" altLang="zh-CN" b="1" dirty="0" smtClean="0">
                <a:solidFill>
                  <a:srgbClr val="333333"/>
                </a:solidFill>
                <a:latin typeface="微软雅黑" panose="020B0503020204020204" pitchFamily="34" charset="-122"/>
                <a:ea typeface="微软雅黑" panose="020B0503020204020204" pitchFamily="34" charset="-122"/>
              </a:rPr>
              <a:t>】</a:t>
            </a:r>
            <a:r>
              <a:rPr lang="zh-CN" altLang="en-US" dirty="0" smtClean="0">
                <a:solidFill>
                  <a:srgbClr val="333333"/>
                </a:solidFill>
                <a:latin typeface="微软雅黑" panose="020B0503020204020204" pitchFamily="34" charset="-122"/>
                <a:ea typeface="微软雅黑" panose="020B0503020204020204" pitchFamily="34" charset="-122"/>
              </a:rPr>
              <a:t>职业技能培训</a:t>
            </a:r>
            <a:r>
              <a:rPr lang="en-US" altLang="zh-CN" dirty="0" smtClean="0">
                <a:solidFill>
                  <a:srgbClr val="333333"/>
                </a:solidFill>
                <a:latin typeface="微软雅黑" panose="020B0503020204020204" pitchFamily="34" charset="-122"/>
                <a:ea typeface="微软雅黑" panose="020B0503020204020204" pitchFamily="34" charset="-122"/>
              </a:rPr>
              <a:t>3500</a:t>
            </a:r>
            <a:r>
              <a:rPr lang="zh-CN" altLang="en-US" dirty="0" smtClean="0">
                <a:solidFill>
                  <a:srgbClr val="333333"/>
                </a:solidFill>
                <a:latin typeface="微软雅黑" panose="020B0503020204020204" pitchFamily="34" charset="-122"/>
                <a:ea typeface="微软雅黑" panose="020B0503020204020204" pitchFamily="34" charset="-122"/>
              </a:rPr>
              <a:t>万以上</a:t>
            </a:r>
            <a:endParaRPr lang="en-US" altLang="zh-CN" i="0" dirty="0">
              <a:solidFill>
                <a:srgbClr val="333333"/>
              </a:solidFill>
              <a:effectLst/>
              <a:latin typeface="微软雅黑" panose="020B0503020204020204" pitchFamily="34" charset="-122"/>
              <a:ea typeface="微软雅黑" panose="020B0503020204020204" pitchFamily="34" charset="-122"/>
            </a:endParaRPr>
          </a:p>
        </p:txBody>
      </p:sp>
      <p:sp>
        <p:nvSpPr>
          <p:cNvPr id="25" name="圆角矩形 24"/>
          <p:cNvSpPr/>
          <p:nvPr/>
        </p:nvSpPr>
        <p:spPr>
          <a:xfrm>
            <a:off x="6020668" y="5363842"/>
            <a:ext cx="1398767" cy="49575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C00000"/>
                </a:solidFill>
                <a:latin typeface="微软雅黑" panose="020B0503020204020204" pitchFamily="34" charset="-122"/>
                <a:ea typeface="微软雅黑" panose="020B0503020204020204" pitchFamily="34" charset="-122"/>
              </a:rPr>
              <a:t>100%</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6" name="矩形 25"/>
          <p:cNvSpPr/>
          <p:nvPr/>
        </p:nvSpPr>
        <p:spPr>
          <a:xfrm>
            <a:off x="7428887" y="5393849"/>
            <a:ext cx="4561742" cy="369332"/>
          </a:xfrm>
          <a:prstGeom prst="rect">
            <a:avLst/>
          </a:prstGeom>
        </p:spPr>
        <p:txBody>
          <a:bodyPr wrap="square">
            <a:spAutoFit/>
          </a:bodyPr>
          <a:lstStyle/>
          <a:p>
            <a:r>
              <a:rPr lang="en-US" altLang="zh-CN" b="1" dirty="0">
                <a:solidFill>
                  <a:srgbClr val="333333"/>
                </a:solidFill>
                <a:latin typeface="微软雅黑" panose="020B0503020204020204" pitchFamily="34" charset="-122"/>
                <a:ea typeface="微软雅黑" panose="020B0503020204020204" pitchFamily="34" charset="-122"/>
              </a:rPr>
              <a:t>【</a:t>
            </a:r>
            <a:r>
              <a:rPr lang="zh-CN" altLang="en-US" b="1" dirty="0">
                <a:solidFill>
                  <a:srgbClr val="333333"/>
                </a:solidFill>
                <a:latin typeface="微软雅黑" panose="020B0503020204020204" pitchFamily="34" charset="-122"/>
                <a:ea typeface="微软雅黑" panose="020B0503020204020204" pitchFamily="34" charset="-122"/>
              </a:rPr>
              <a:t>原文</a:t>
            </a:r>
            <a:r>
              <a:rPr lang="en-US" altLang="zh-CN" b="1" dirty="0" smtClean="0">
                <a:solidFill>
                  <a:srgbClr val="333333"/>
                </a:solidFill>
                <a:latin typeface="微软雅黑" panose="020B0503020204020204" pitchFamily="34" charset="-122"/>
                <a:ea typeface="微软雅黑" panose="020B0503020204020204" pitchFamily="34" charset="-122"/>
              </a:rPr>
              <a:t>】</a:t>
            </a:r>
            <a:r>
              <a:rPr lang="zh-CN" altLang="en-US" dirty="0" smtClean="0">
                <a:solidFill>
                  <a:srgbClr val="333333"/>
                </a:solidFill>
                <a:latin typeface="微软雅黑" panose="020B0503020204020204" pitchFamily="34" charset="-122"/>
                <a:ea typeface="微软雅黑" panose="020B0503020204020204" pitchFamily="34" charset="-122"/>
              </a:rPr>
              <a:t>现行</a:t>
            </a:r>
            <a:r>
              <a:rPr lang="zh-CN" altLang="en-US" dirty="0">
                <a:solidFill>
                  <a:srgbClr val="333333"/>
                </a:solidFill>
                <a:latin typeface="微软雅黑" panose="020B0503020204020204" pitchFamily="34" charset="-122"/>
                <a:ea typeface="微软雅黑" panose="020B0503020204020204" pitchFamily="34" charset="-122"/>
              </a:rPr>
              <a:t>标准下农村贫困人口全部</a:t>
            </a:r>
            <a:r>
              <a:rPr lang="zh-CN" altLang="en-US" dirty="0" smtClean="0">
                <a:solidFill>
                  <a:srgbClr val="333333"/>
                </a:solidFill>
                <a:latin typeface="微软雅黑" panose="020B0503020204020204" pitchFamily="34" charset="-122"/>
                <a:ea typeface="微软雅黑" panose="020B0503020204020204" pitchFamily="34" charset="-122"/>
              </a:rPr>
              <a:t>脱贫</a:t>
            </a:r>
            <a:endParaRPr lang="zh-CN" altLang="en-US" b="0" i="0" dirty="0">
              <a:solidFill>
                <a:srgbClr val="333333"/>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79960431"/>
      </p:ext>
    </p:extLst>
  </p:cSld>
  <p:clrMapOvr>
    <a:masterClrMapping/>
  </p:clrMapOvr>
  <p:transition spd="slow" advTm="3000">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102177" y="2149311"/>
            <a:ext cx="9040306" cy="1938992"/>
          </a:xfrm>
          <a:prstGeom prst="rect">
            <a:avLst/>
          </a:prstGeom>
          <a:noFill/>
        </p:spPr>
        <p:txBody>
          <a:bodyPr wrap="square" rtlCol="0">
            <a:spAutoFit/>
          </a:bodyPr>
          <a:lstStyle/>
          <a:p>
            <a:pPr algn="ctr">
              <a:lnSpc>
                <a:spcPct val="150000"/>
              </a:lnSpc>
            </a:pPr>
            <a:r>
              <a:rPr lang="zh-CN" altLang="en-US" sz="4000" b="1" dirty="0" smtClean="0">
                <a:solidFill>
                  <a:srgbClr val="C00000"/>
                </a:solidFill>
                <a:latin typeface="微软雅黑" panose="020B0503020204020204" pitchFamily="34" charset="-122"/>
                <a:ea typeface="微软雅黑" panose="020B0503020204020204" pitchFamily="34" charset="-122"/>
              </a:rPr>
              <a:t>继往开来，编制好“十四五”规划，</a:t>
            </a:r>
            <a:endParaRPr lang="en-US" altLang="zh-CN" sz="4000" b="1" dirty="0" smtClean="0">
              <a:solidFill>
                <a:srgbClr val="C00000"/>
              </a:solidFill>
              <a:latin typeface="微软雅黑" panose="020B0503020204020204" pitchFamily="34" charset="-122"/>
              <a:ea typeface="微软雅黑" panose="020B0503020204020204" pitchFamily="34" charset="-122"/>
            </a:endParaRPr>
          </a:p>
          <a:p>
            <a:pPr algn="ctr">
              <a:lnSpc>
                <a:spcPct val="150000"/>
              </a:lnSpc>
            </a:pPr>
            <a:r>
              <a:rPr lang="zh-CN" altLang="en-US" sz="4000" b="1" dirty="0" smtClean="0">
                <a:solidFill>
                  <a:srgbClr val="C00000"/>
                </a:solidFill>
                <a:latin typeface="微软雅黑" panose="020B0503020204020204" pitchFamily="34" charset="-122"/>
                <a:ea typeface="微软雅黑" panose="020B0503020204020204" pitchFamily="34" charset="-122"/>
              </a:rPr>
              <a:t>为开启第二个百年目标新征程擘画蓝图！</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33604157"/>
      </p:ext>
    </p:extLst>
  </p:cSld>
  <p:clrMapOvr>
    <a:masterClrMapping/>
  </p:clrMapOvr>
  <p:transition spd="slow" advTm="3000">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 xmlns:a16="http://schemas.microsoft.com/office/drawing/2014/main" id="{940DD5CE-EE43-4565-92B1-C175F3D39145}"/>
              </a:ext>
            </a:extLst>
          </p:cNvPr>
          <p:cNvPicPr>
            <a:picLocks noChangeAspect="1"/>
          </p:cNvPicPr>
          <p:nvPr/>
        </p:nvPicPr>
        <p:blipFill rotWithShape="1">
          <a:blip r:embed="rId2">
            <a:extLst>
              <a:ext uri="{28A0092B-C50C-407E-A947-70E740481C1C}">
                <a14:useLocalDpi xmlns:a14="http://schemas.microsoft.com/office/drawing/2010/main" val="0"/>
              </a:ext>
            </a:extLst>
          </a:blip>
          <a:srcRect t="11796" b="15861"/>
          <a:stretch/>
        </p:blipFill>
        <p:spPr>
          <a:xfrm>
            <a:off x="1613444" y="273050"/>
            <a:ext cx="8724900" cy="6311900"/>
          </a:xfrm>
          <a:prstGeom prst="rect">
            <a:avLst/>
          </a:prstGeom>
        </p:spPr>
      </p:pic>
      <p:sp>
        <p:nvSpPr>
          <p:cNvPr id="8" name="矩形 7">
            <a:extLst>
              <a:ext uri="{FF2B5EF4-FFF2-40B4-BE49-F238E27FC236}">
                <a16:creationId xmlns="" xmlns:a16="http://schemas.microsoft.com/office/drawing/2014/main" id="{953F478B-B0B0-4AF4-97C8-FA6F29E9F2F2}"/>
              </a:ext>
            </a:extLst>
          </p:cNvPr>
          <p:cNvSpPr/>
          <p:nvPr/>
        </p:nvSpPr>
        <p:spPr>
          <a:xfrm>
            <a:off x="3800255" y="2699165"/>
            <a:ext cx="4761172" cy="1569660"/>
          </a:xfrm>
          <a:prstGeom prst="rect">
            <a:avLst/>
          </a:prstGeom>
        </p:spPr>
        <p:txBody>
          <a:bodyPr wrap="square">
            <a:spAutoFit/>
          </a:bodyPr>
          <a:lstStyle/>
          <a:p>
            <a:pPr algn="ctr"/>
            <a:r>
              <a:rPr lang="zh-CN" altLang="en-US" sz="4800" b="1" dirty="0" smtClean="0">
                <a:solidFill>
                  <a:srgbClr val="FF0000"/>
                </a:solidFill>
                <a:cs typeface="+mn-ea"/>
                <a:sym typeface="+mn-lt"/>
              </a:rPr>
              <a:t>三、习近平全国两会讲话精神</a:t>
            </a:r>
            <a:endParaRPr lang="zh-CN" altLang="en-US" sz="4800" b="1" dirty="0">
              <a:solidFill>
                <a:srgbClr val="FF0000"/>
              </a:solidFill>
              <a:cs typeface="+mn-ea"/>
              <a:sym typeface="+mn-lt"/>
            </a:endParaRPr>
          </a:p>
        </p:txBody>
      </p:sp>
      <p:pic>
        <p:nvPicPr>
          <p:cNvPr id="6" name="图片 5">
            <a:extLst>
              <a:ext uri="{FF2B5EF4-FFF2-40B4-BE49-F238E27FC236}">
                <a16:creationId xmlns="" xmlns:a16="http://schemas.microsoft.com/office/drawing/2014/main" id="{B9BBB865-CB9E-4D21-A35F-35CF4A8C6F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335" y="1246408"/>
            <a:ext cx="923330" cy="923330"/>
          </a:xfrm>
          <a:prstGeom prst="rect">
            <a:avLst/>
          </a:prstGeom>
        </p:spPr>
      </p:pic>
    </p:spTree>
    <p:extLst>
      <p:ext uri="{BB962C8B-B14F-4D97-AF65-F5344CB8AC3E}">
        <p14:creationId xmlns:p14="http://schemas.microsoft.com/office/powerpoint/2010/main" val="3472329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gov.cn/govweb/c11602/202005/5515842/images/e6610facbf5d4d5ea24c7ab527377b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59" y="2165510"/>
            <a:ext cx="5345730" cy="2964451"/>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064576" y="1880052"/>
            <a:ext cx="5094422" cy="830997"/>
          </a:xfrm>
          <a:prstGeom prst="rect">
            <a:avLst/>
          </a:prstGeom>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心系</a:t>
            </a:r>
            <a:r>
              <a:rPr lang="zh-CN" altLang="en-US" sz="2400" b="1" dirty="0" smtClean="0">
                <a:solidFill>
                  <a:srgbClr val="C00000"/>
                </a:solidFill>
                <a:latin typeface="微软雅黑" panose="020B0503020204020204" pitchFamily="34" charset="-122"/>
                <a:ea typeface="微软雅黑" panose="020B0503020204020204" pitchFamily="34" charset="-122"/>
              </a:rPr>
              <a:t>人民</a:t>
            </a:r>
            <a:r>
              <a:rPr lang="en-US" altLang="zh-CN" sz="2400" dirty="0" smtClean="0">
                <a:solidFill>
                  <a:srgbClr val="333333"/>
                </a:solidFill>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保护人民生命安全和身体健康，我们可以不惜一切代价</a:t>
            </a:r>
            <a:r>
              <a:rPr lang="zh-CN" altLang="en-US" sz="2400" dirty="0">
                <a:solidFill>
                  <a:srgbClr val="333333"/>
                </a:solidFill>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3" name="矩形 2"/>
          <p:cNvSpPr/>
          <p:nvPr/>
        </p:nvSpPr>
        <p:spPr>
          <a:xfrm>
            <a:off x="6064576" y="3232236"/>
            <a:ext cx="5094422" cy="830997"/>
          </a:xfrm>
          <a:prstGeom prst="rect">
            <a:avLst/>
          </a:prstGeom>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造福人民</a:t>
            </a:r>
            <a:r>
              <a:rPr lang="en-US" altLang="zh-CN" sz="2400" dirty="0">
                <a:solidFill>
                  <a:srgbClr val="333333"/>
                </a:solidFill>
                <a:latin typeface="微软雅黑" panose="020B0503020204020204" pitchFamily="34" charset="-122"/>
                <a:ea typeface="微软雅黑" panose="020B0503020204020204" pitchFamily="34" charset="-122"/>
              </a:rPr>
              <a:t>——“</a:t>
            </a:r>
            <a:r>
              <a:rPr lang="zh-CN" altLang="en-US" sz="2400" dirty="0">
                <a:solidFill>
                  <a:srgbClr val="333333"/>
                </a:solidFill>
                <a:latin typeface="微软雅黑" panose="020B0503020204020204" pitchFamily="34" charset="-122"/>
                <a:ea typeface="微软雅黑" panose="020B0503020204020204" pitchFamily="34" charset="-122"/>
              </a:rPr>
              <a:t>共同富裕、全面小康，大家一起走这条路”</a:t>
            </a:r>
          </a:p>
        </p:txBody>
      </p:sp>
      <p:sp>
        <p:nvSpPr>
          <p:cNvPr id="4" name="矩形 3"/>
          <p:cNvSpPr/>
          <p:nvPr/>
        </p:nvSpPr>
        <p:spPr>
          <a:xfrm>
            <a:off x="6064576" y="4478074"/>
            <a:ext cx="5027966" cy="830997"/>
          </a:xfrm>
          <a:prstGeom prst="rect">
            <a:avLst/>
          </a:prstGeom>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依靠人民</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在危机中育新机、于变局中开新局”</a:t>
            </a:r>
          </a:p>
        </p:txBody>
      </p:sp>
    </p:spTree>
    <p:extLst>
      <p:ext uri="{BB962C8B-B14F-4D97-AF65-F5344CB8AC3E}">
        <p14:creationId xmlns:p14="http://schemas.microsoft.com/office/powerpoint/2010/main" val="3312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961871" y="1685925"/>
            <a:ext cx="6904318" cy="2103302"/>
          </a:xfrm>
          <a:prstGeom prst="rect">
            <a:avLst/>
          </a:prstGeom>
        </p:spPr>
      </p:pic>
      <p:pic>
        <p:nvPicPr>
          <p:cNvPr id="11" name="图片 10"/>
          <p:cNvPicPr>
            <a:picLocks noChangeAspect="1"/>
          </p:cNvPicPr>
          <p:nvPr/>
        </p:nvPicPr>
        <p:blipFill rotWithShape="1">
          <a:blip r:embed="rId4"/>
          <a:srcRect l="8862"/>
          <a:stretch/>
        </p:blipFill>
        <p:spPr>
          <a:xfrm>
            <a:off x="2538264" y="3839951"/>
            <a:ext cx="7131341" cy="1920310"/>
          </a:xfrm>
          <a:prstGeom prst="rect">
            <a:avLst/>
          </a:prstGeom>
        </p:spPr>
      </p:pic>
      <p:sp>
        <p:nvSpPr>
          <p:cNvPr id="13" name="文本框 12"/>
          <p:cNvSpPr txBox="1"/>
          <p:nvPr/>
        </p:nvSpPr>
        <p:spPr>
          <a:xfrm>
            <a:off x="2471001" y="1836754"/>
            <a:ext cx="685800" cy="523220"/>
          </a:xfrm>
          <a:prstGeom prst="rect">
            <a:avLst/>
          </a:prstGeom>
          <a:noFill/>
        </p:spPr>
        <p:txBody>
          <a:bodyPr wrap="square" rtlCol="0">
            <a:spAutoFit/>
          </a:bodyPr>
          <a:lstStyle/>
          <a:p>
            <a:r>
              <a:rPr lang="zh-CN" altLang="en-US" sz="2800" b="1" dirty="0" smtClean="0">
                <a:solidFill>
                  <a:srgbClr val="FF0000"/>
                </a:solidFill>
                <a:latin typeface="微软雅黑" panose="020B0503020204020204" pitchFamily="34" charset="-122"/>
                <a:ea typeface="微软雅黑" panose="020B0503020204020204" pitchFamily="34" charset="-122"/>
              </a:rPr>
              <a:t>①</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9205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967DCEEC-988A-4A3F-A0CF-A604C70783F4}"/>
              </a:ext>
            </a:extLst>
          </p:cNvPr>
          <p:cNvSpPr txBox="1"/>
          <p:nvPr/>
        </p:nvSpPr>
        <p:spPr>
          <a:xfrm>
            <a:off x="1580276" y="491949"/>
            <a:ext cx="2441694" cy="769441"/>
          </a:xfrm>
          <a:prstGeom prst="rect">
            <a:avLst/>
          </a:prstGeom>
          <a:noFill/>
        </p:spPr>
        <p:txBody>
          <a:bodyPr wrap="none" rtlCol="0">
            <a:spAutoFit/>
          </a:bodyPr>
          <a:lstStyle/>
          <a:p>
            <a:r>
              <a:rPr lang="zh-CN" altLang="en-US" sz="4400" b="1" dirty="0" smtClean="0">
                <a:solidFill>
                  <a:srgbClr val="FF0000"/>
                </a:solidFill>
                <a:latin typeface="微软雅黑" panose="020B0503020204020204" pitchFamily="34" charset="-122"/>
                <a:ea typeface="微软雅黑" panose="020B0503020204020204" pitchFamily="34" charset="-122"/>
                <a:cs typeface="+mn-ea"/>
                <a:sym typeface="+mn-lt"/>
              </a:rPr>
              <a:t>前言导读</a:t>
            </a:r>
            <a:endParaRPr lang="zh-CN" altLang="en-US" sz="4400" b="1"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929528" y="1560364"/>
            <a:ext cx="9033845"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因疫情会议延期：历史上首次因公共卫生事件导致两会延期</a:t>
            </a:r>
            <a:endParaRPr lang="zh-CN" altLang="en-US" sz="2400" b="1" dirty="0">
              <a:latin typeface="微软雅黑" panose="020B0503020204020204" pitchFamily="34" charset="-122"/>
              <a:ea typeface="微软雅黑" panose="020B0503020204020204" pitchFamily="34" charset="-122"/>
            </a:endParaRPr>
          </a:p>
        </p:txBody>
      </p:sp>
      <p:sp>
        <p:nvSpPr>
          <p:cNvPr id="7" name="矩形 6"/>
          <p:cNvSpPr/>
          <p:nvPr/>
        </p:nvSpPr>
        <p:spPr>
          <a:xfrm>
            <a:off x="3143250" y="3244334"/>
            <a:ext cx="3038475" cy="400110"/>
          </a:xfrm>
          <a:prstGeom prst="rect">
            <a:avLst/>
          </a:prstGeom>
          <a:noFill/>
        </p:spPr>
        <p:txBody>
          <a:bodyPr wrap="square"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sym typeface="+mn-lt"/>
              </a:rPr>
              <a:t>十三届全国人大三次</a:t>
            </a:r>
            <a:r>
              <a:rPr lang="zh-CN" altLang="en-US" sz="2000" b="1" dirty="0" smtClean="0">
                <a:solidFill>
                  <a:srgbClr val="FF0000"/>
                </a:solidFill>
                <a:latin typeface="微软雅黑" panose="020B0503020204020204" pitchFamily="34" charset="-122"/>
                <a:ea typeface="微软雅黑" panose="020B0503020204020204" pitchFamily="34" charset="-122"/>
                <a:sym typeface="+mn-lt"/>
              </a:rPr>
              <a:t>会议</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pic>
        <p:nvPicPr>
          <p:cNvPr id="8" name="Picture 4" descr="https://dss2.bdstatic.com/70cFvnSh_Q1YnxGkpoWK1HF6hhy/it/u=778780743,3906281415&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528" y="2395495"/>
            <a:ext cx="1213722" cy="1324060"/>
          </a:xfrm>
          <a:prstGeom prst="rect">
            <a:avLst/>
          </a:prstGeom>
          <a:solidFill>
            <a:srgbClr val="FFF6F7"/>
          </a:solidFill>
          <a:effectLst>
            <a:outerShdw dist="50800" dir="5400000" algn="ctr" rotWithShape="0">
              <a:srgbClr val="000000">
                <a:alpha val="0"/>
              </a:srgbClr>
            </a:outerShdw>
            <a:softEdge rad="0"/>
          </a:effectLst>
        </p:spPr>
      </p:pic>
      <p:sp>
        <p:nvSpPr>
          <p:cNvPr id="10" name="右箭头 9"/>
          <p:cNvSpPr/>
          <p:nvPr/>
        </p:nvSpPr>
        <p:spPr>
          <a:xfrm>
            <a:off x="7789540" y="3244334"/>
            <a:ext cx="821060" cy="419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pic>
        <p:nvPicPr>
          <p:cNvPr id="11" name="Picture 6" descr="https://timgsa.baidu.com/timg?image&amp;quality=80&amp;size=b9999_10000&amp;sec=1593058403436&amp;di=9b7a4a21ec7467b4d5530ab4b8470b58&amp;imgtype=0&amp;src=http%3A%2F%2Fimg.mp.sohu.com%2Fq_mini%2Cc_zoom%2Cw_640%2Fupload%2F20170803%2Fdbc162aa8fc54892992e290a2b5cdc94_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9528" y="3927997"/>
            <a:ext cx="1177163" cy="121444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p:cNvSpPr txBox="1"/>
          <p:nvPr/>
        </p:nvSpPr>
        <p:spPr>
          <a:xfrm>
            <a:off x="3227540" y="4226778"/>
            <a:ext cx="3211360" cy="400110"/>
          </a:xfrm>
          <a:prstGeom prst="rect">
            <a:avLst/>
          </a:prstGeom>
          <a:noFill/>
        </p:spPr>
        <p:txBody>
          <a:bodyPr wrap="square" rtlCol="0">
            <a:spAutoFit/>
          </a:bodyPr>
          <a:lstStyle/>
          <a:p>
            <a:r>
              <a:rPr lang="zh-CN" altLang="en-US" sz="2000" b="1" dirty="0" smtClean="0">
                <a:solidFill>
                  <a:srgbClr val="FF0000"/>
                </a:solidFill>
                <a:latin typeface="微软雅黑" panose="020B0503020204020204" pitchFamily="34" charset="-122"/>
                <a:ea typeface="微软雅黑" panose="020B0503020204020204" pitchFamily="34" charset="-122"/>
              </a:rPr>
              <a:t>全国政协十三届三次会议</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438900" y="3213556"/>
            <a:ext cx="1266825" cy="461665"/>
          </a:xfrm>
          <a:prstGeom prst="rect">
            <a:avLst/>
          </a:prstGeom>
          <a:solidFill>
            <a:srgbClr val="C00000"/>
          </a:solid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3</a:t>
            </a:r>
            <a:r>
              <a:rPr lang="zh-CN" altLang="en-US" sz="2400" dirty="0" smtClean="0">
                <a:solidFill>
                  <a:schemeClr val="bg1"/>
                </a:solidFill>
                <a:latin typeface="微软雅黑" panose="020B0503020204020204" pitchFamily="34" charset="-122"/>
                <a:ea typeface="微软雅黑" panose="020B0503020204020204" pitchFamily="34" charset="-122"/>
              </a:rPr>
              <a:t>月</a:t>
            </a:r>
            <a:r>
              <a:rPr lang="en-US" altLang="zh-CN" sz="2400" dirty="0" smtClean="0">
                <a:solidFill>
                  <a:schemeClr val="bg1"/>
                </a:solidFill>
                <a:latin typeface="微软雅黑" panose="020B0503020204020204" pitchFamily="34" charset="-122"/>
                <a:ea typeface="微软雅黑" panose="020B0503020204020204" pitchFamily="34" charset="-122"/>
              </a:rPr>
              <a:t>5</a:t>
            </a:r>
            <a:r>
              <a:rPr lang="zh-CN" altLang="en-US" sz="2400" dirty="0" smtClean="0">
                <a:solidFill>
                  <a:schemeClr val="bg1"/>
                </a:solidFill>
                <a:latin typeface="微软雅黑" panose="020B0503020204020204" pitchFamily="34" charset="-122"/>
                <a:ea typeface="微软雅黑" panose="020B0503020204020204" pitchFamily="34" charset="-122"/>
              </a:rPr>
              <a:t>日</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757282" y="3178059"/>
            <a:ext cx="1424943" cy="461665"/>
          </a:xfrm>
          <a:prstGeom prst="rect">
            <a:avLst/>
          </a:prstGeom>
          <a:solidFill>
            <a:srgbClr val="C00000"/>
          </a:solid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5</a:t>
            </a:r>
            <a:r>
              <a:rPr lang="zh-CN" altLang="en-US" sz="2400" dirty="0" smtClean="0">
                <a:solidFill>
                  <a:schemeClr val="bg1"/>
                </a:solidFill>
                <a:latin typeface="微软雅黑" panose="020B0503020204020204" pitchFamily="34" charset="-122"/>
                <a:ea typeface="微软雅黑" panose="020B0503020204020204" pitchFamily="34" charset="-122"/>
              </a:rPr>
              <a:t>月</a:t>
            </a:r>
            <a:r>
              <a:rPr lang="en-US" altLang="zh-CN" sz="2400" dirty="0" smtClean="0">
                <a:solidFill>
                  <a:schemeClr val="bg1"/>
                </a:solidFill>
                <a:latin typeface="微软雅黑" panose="020B0503020204020204" pitchFamily="34" charset="-122"/>
                <a:ea typeface="微软雅黑" panose="020B0503020204020204" pitchFamily="34" charset="-122"/>
              </a:rPr>
              <a:t>22</a:t>
            </a:r>
            <a:r>
              <a:rPr lang="zh-CN" altLang="en-US" sz="2400" dirty="0" smtClean="0">
                <a:solidFill>
                  <a:schemeClr val="bg1"/>
                </a:solidFill>
                <a:latin typeface="微软雅黑" panose="020B0503020204020204" pitchFamily="34" charset="-122"/>
                <a:ea typeface="微软雅黑" panose="020B0503020204020204" pitchFamily="34" charset="-122"/>
              </a:rPr>
              <a:t>日</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5" name="右箭头 14"/>
          <p:cNvSpPr/>
          <p:nvPr/>
        </p:nvSpPr>
        <p:spPr>
          <a:xfrm>
            <a:off x="7784062" y="4196001"/>
            <a:ext cx="821060" cy="419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6" name="文本框 15"/>
          <p:cNvSpPr txBox="1"/>
          <p:nvPr/>
        </p:nvSpPr>
        <p:spPr>
          <a:xfrm>
            <a:off x="6433422" y="4165223"/>
            <a:ext cx="1266825" cy="461665"/>
          </a:xfrm>
          <a:prstGeom prst="rect">
            <a:avLst/>
          </a:prstGeom>
          <a:solidFill>
            <a:srgbClr val="C00000"/>
          </a:solid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3</a:t>
            </a:r>
            <a:r>
              <a:rPr lang="zh-CN" altLang="en-US" sz="2400" dirty="0" smtClean="0">
                <a:solidFill>
                  <a:schemeClr val="bg1"/>
                </a:solidFill>
                <a:latin typeface="微软雅黑" panose="020B0503020204020204" pitchFamily="34" charset="-122"/>
                <a:ea typeface="微软雅黑" panose="020B0503020204020204" pitchFamily="34" charset="-122"/>
              </a:rPr>
              <a:t>月</a:t>
            </a:r>
            <a:r>
              <a:rPr lang="en-US" altLang="zh-CN" sz="2400" dirty="0" smtClean="0">
                <a:solidFill>
                  <a:schemeClr val="bg1"/>
                </a:solidFill>
                <a:latin typeface="微软雅黑" panose="020B0503020204020204" pitchFamily="34" charset="-122"/>
                <a:ea typeface="微软雅黑" panose="020B0503020204020204" pitchFamily="34" charset="-122"/>
              </a:rPr>
              <a:t>3</a:t>
            </a:r>
            <a:r>
              <a:rPr lang="zh-CN" altLang="en-US" sz="2400" dirty="0" smtClean="0">
                <a:solidFill>
                  <a:schemeClr val="bg1"/>
                </a:solidFill>
                <a:latin typeface="微软雅黑" panose="020B0503020204020204" pitchFamily="34" charset="-122"/>
                <a:ea typeface="微软雅黑" panose="020B0503020204020204" pitchFamily="34" charset="-122"/>
              </a:rPr>
              <a:t>日</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751804" y="4129726"/>
            <a:ext cx="1424943" cy="461665"/>
          </a:xfrm>
          <a:prstGeom prst="rect">
            <a:avLst/>
          </a:prstGeom>
          <a:solidFill>
            <a:srgbClr val="C00000"/>
          </a:solid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5</a:t>
            </a:r>
            <a:r>
              <a:rPr lang="zh-CN" altLang="en-US" sz="2400" dirty="0" smtClean="0">
                <a:solidFill>
                  <a:schemeClr val="bg1"/>
                </a:solidFill>
                <a:latin typeface="微软雅黑" panose="020B0503020204020204" pitchFamily="34" charset="-122"/>
                <a:ea typeface="微软雅黑" panose="020B0503020204020204" pitchFamily="34" charset="-122"/>
              </a:rPr>
              <a:t>月</a:t>
            </a:r>
            <a:r>
              <a:rPr lang="en-US" altLang="zh-CN" sz="2400" dirty="0" smtClean="0">
                <a:solidFill>
                  <a:schemeClr val="bg1"/>
                </a:solidFill>
                <a:latin typeface="微软雅黑" panose="020B0503020204020204" pitchFamily="34" charset="-122"/>
                <a:ea typeface="微软雅黑" panose="020B0503020204020204" pitchFamily="34" charset="-122"/>
              </a:rPr>
              <a:t>21</a:t>
            </a:r>
            <a:r>
              <a:rPr lang="zh-CN" altLang="en-US" sz="2400" dirty="0" smtClean="0">
                <a:solidFill>
                  <a:schemeClr val="bg1"/>
                </a:solidFill>
                <a:latin typeface="微软雅黑" panose="020B0503020204020204" pitchFamily="34" charset="-122"/>
                <a:ea typeface="微软雅黑" panose="020B0503020204020204" pitchFamily="34" charset="-122"/>
              </a:rPr>
              <a:t>日</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377422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r="6264"/>
          <a:stretch/>
        </p:blipFill>
        <p:spPr>
          <a:xfrm>
            <a:off x="586458" y="1518158"/>
            <a:ext cx="6128668" cy="2926334"/>
          </a:xfrm>
          <a:prstGeom prst="rect">
            <a:avLst/>
          </a:prstGeom>
        </p:spPr>
      </p:pic>
      <p:pic>
        <p:nvPicPr>
          <p:cNvPr id="3" name="图片 2"/>
          <p:cNvPicPr>
            <a:picLocks noChangeAspect="1"/>
          </p:cNvPicPr>
          <p:nvPr/>
        </p:nvPicPr>
        <p:blipFill>
          <a:blip r:embed="rId3"/>
          <a:stretch>
            <a:fillRect/>
          </a:stretch>
        </p:blipFill>
        <p:spPr>
          <a:xfrm>
            <a:off x="5562334" y="2506835"/>
            <a:ext cx="6134632" cy="3330229"/>
          </a:xfrm>
          <a:prstGeom prst="rect">
            <a:avLst/>
          </a:prstGeom>
        </p:spPr>
      </p:pic>
    </p:spTree>
    <p:extLst>
      <p:ext uri="{BB962C8B-B14F-4D97-AF65-F5344CB8AC3E}">
        <p14:creationId xmlns:p14="http://schemas.microsoft.com/office/powerpoint/2010/main" val="2219681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3149487" y="1922712"/>
            <a:ext cx="6066046" cy="3696020"/>
          </a:xfrm>
          <a:prstGeom prst="rect">
            <a:avLst/>
          </a:prstGeom>
        </p:spPr>
      </p:pic>
      <p:sp>
        <p:nvSpPr>
          <p:cNvPr id="5" name="文本框 4"/>
          <p:cNvSpPr txBox="1"/>
          <p:nvPr/>
        </p:nvSpPr>
        <p:spPr>
          <a:xfrm>
            <a:off x="2919709" y="1847297"/>
            <a:ext cx="685800" cy="523220"/>
          </a:xfrm>
          <a:prstGeom prst="rect">
            <a:avLst/>
          </a:prstGeom>
          <a:noFill/>
        </p:spPr>
        <p:txBody>
          <a:bodyPr wrap="square" rtlCol="0">
            <a:spAutoFit/>
          </a:bodyPr>
          <a:lstStyle/>
          <a:p>
            <a:r>
              <a:rPr lang="zh-CN" altLang="en-US" sz="2800" b="1" dirty="0" smtClean="0">
                <a:solidFill>
                  <a:srgbClr val="FF0000"/>
                </a:solidFill>
                <a:latin typeface="微软雅黑" panose="020B0503020204020204" pitchFamily="34" charset="-122"/>
                <a:ea typeface="微软雅黑" panose="020B0503020204020204" pitchFamily="34" charset="-122"/>
              </a:rPr>
              <a:t>②</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44085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l="4644" r="7303"/>
          <a:stretch/>
        </p:blipFill>
        <p:spPr>
          <a:xfrm>
            <a:off x="361951" y="2068700"/>
            <a:ext cx="5676900" cy="3215919"/>
          </a:xfrm>
          <a:prstGeom prst="rect">
            <a:avLst/>
          </a:prstGeom>
        </p:spPr>
      </p:pic>
      <p:pic>
        <p:nvPicPr>
          <p:cNvPr id="3" name="图片 2"/>
          <p:cNvPicPr>
            <a:picLocks noChangeAspect="1"/>
          </p:cNvPicPr>
          <p:nvPr/>
        </p:nvPicPr>
        <p:blipFill rotWithShape="1">
          <a:blip r:embed="rId4"/>
          <a:srcRect l="3607" r="5380"/>
          <a:stretch/>
        </p:blipFill>
        <p:spPr>
          <a:xfrm>
            <a:off x="6038851" y="2297320"/>
            <a:ext cx="5638800" cy="2987299"/>
          </a:xfrm>
          <a:prstGeom prst="rect">
            <a:avLst/>
          </a:prstGeom>
        </p:spPr>
      </p:pic>
    </p:spTree>
    <p:extLst>
      <p:ext uri="{BB962C8B-B14F-4D97-AF65-F5344CB8AC3E}">
        <p14:creationId xmlns:p14="http://schemas.microsoft.com/office/powerpoint/2010/main" val="3198868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3719" r="4328"/>
          <a:stretch/>
        </p:blipFill>
        <p:spPr>
          <a:xfrm>
            <a:off x="1257300" y="1487712"/>
            <a:ext cx="5753100" cy="2149026"/>
          </a:xfrm>
          <a:prstGeom prst="rect">
            <a:avLst/>
          </a:prstGeom>
        </p:spPr>
      </p:pic>
      <p:sp>
        <p:nvSpPr>
          <p:cNvPr id="5" name="文本框 4"/>
          <p:cNvSpPr txBox="1"/>
          <p:nvPr/>
        </p:nvSpPr>
        <p:spPr>
          <a:xfrm>
            <a:off x="862694" y="1487712"/>
            <a:ext cx="685800" cy="523220"/>
          </a:xfrm>
          <a:prstGeom prst="rect">
            <a:avLst/>
          </a:prstGeom>
          <a:noFill/>
        </p:spPr>
        <p:txBody>
          <a:bodyPr wrap="square" rtlCol="0">
            <a:spAutoFit/>
          </a:bodyPr>
          <a:lstStyle/>
          <a:p>
            <a:r>
              <a:rPr lang="zh-CN" altLang="en-US" sz="2800" b="1" dirty="0" smtClean="0">
                <a:solidFill>
                  <a:srgbClr val="FF0000"/>
                </a:solidFill>
                <a:latin typeface="微软雅黑" panose="020B0503020204020204" pitchFamily="34" charset="-122"/>
                <a:ea typeface="微软雅黑" panose="020B0503020204020204" pitchFamily="34" charset="-122"/>
              </a:rPr>
              <a:t>③</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4"/>
          <a:srcRect l="3421" r="3675"/>
          <a:stretch/>
        </p:blipFill>
        <p:spPr>
          <a:xfrm>
            <a:off x="5467349" y="2946909"/>
            <a:ext cx="5543551" cy="3147333"/>
          </a:xfrm>
          <a:prstGeom prst="rect">
            <a:avLst/>
          </a:prstGeom>
        </p:spPr>
      </p:pic>
      <p:sp>
        <p:nvSpPr>
          <p:cNvPr id="7" name="AutoShape 2" descr="http://cpc.people.com.cn/NMediaFile/2020/0529/MAIN202005291328594410229437420.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 name="图片 8"/>
          <p:cNvPicPr>
            <a:picLocks noChangeAspect="1"/>
          </p:cNvPicPr>
          <p:nvPr/>
        </p:nvPicPr>
        <p:blipFill>
          <a:blip r:embed="rId5"/>
          <a:stretch>
            <a:fillRect/>
          </a:stretch>
        </p:blipFill>
        <p:spPr>
          <a:xfrm>
            <a:off x="1380892" y="3743325"/>
            <a:ext cx="3707823" cy="2350917"/>
          </a:xfrm>
          <a:prstGeom prst="rect">
            <a:avLst/>
          </a:prstGeom>
        </p:spPr>
      </p:pic>
    </p:spTree>
    <p:extLst>
      <p:ext uri="{BB962C8B-B14F-4D97-AF65-F5344CB8AC3E}">
        <p14:creationId xmlns:p14="http://schemas.microsoft.com/office/powerpoint/2010/main" val="2316258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http://cpc.people.com.cn/NMediaFile/2020/0529/MAIN202005291328594410229437420.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 name="图片 1"/>
          <p:cNvPicPr>
            <a:picLocks noChangeAspect="1"/>
          </p:cNvPicPr>
          <p:nvPr/>
        </p:nvPicPr>
        <p:blipFill>
          <a:blip r:embed="rId3"/>
          <a:stretch>
            <a:fillRect/>
          </a:stretch>
        </p:blipFill>
        <p:spPr>
          <a:xfrm>
            <a:off x="2000251" y="1731506"/>
            <a:ext cx="7294496" cy="4001443"/>
          </a:xfrm>
          <a:prstGeom prst="rect">
            <a:avLst/>
          </a:prstGeom>
        </p:spPr>
      </p:pic>
    </p:spTree>
    <p:extLst>
      <p:ext uri="{BB962C8B-B14F-4D97-AF65-F5344CB8AC3E}">
        <p14:creationId xmlns:p14="http://schemas.microsoft.com/office/powerpoint/2010/main" val="2642808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http://cpc.people.com.cn/NMediaFile/2020/0529/MAIN202005291328594410229437420.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 name="图片 2"/>
          <p:cNvPicPr>
            <a:picLocks noChangeAspect="1"/>
          </p:cNvPicPr>
          <p:nvPr/>
        </p:nvPicPr>
        <p:blipFill rotWithShape="1">
          <a:blip r:embed="rId3"/>
          <a:srcRect l="2808" r="3774"/>
          <a:stretch/>
        </p:blipFill>
        <p:spPr>
          <a:xfrm>
            <a:off x="519794" y="1487712"/>
            <a:ext cx="5524500" cy="2248095"/>
          </a:xfrm>
          <a:prstGeom prst="rect">
            <a:avLst/>
          </a:prstGeom>
        </p:spPr>
      </p:pic>
      <p:sp>
        <p:nvSpPr>
          <p:cNvPr id="5" name="文本框 4"/>
          <p:cNvSpPr txBox="1"/>
          <p:nvPr/>
        </p:nvSpPr>
        <p:spPr>
          <a:xfrm>
            <a:off x="176894" y="1487712"/>
            <a:ext cx="685800" cy="523220"/>
          </a:xfrm>
          <a:prstGeom prst="rect">
            <a:avLst/>
          </a:prstGeom>
          <a:noFill/>
        </p:spPr>
        <p:txBody>
          <a:bodyPr wrap="square" rtlCol="0">
            <a:spAutoFit/>
          </a:bodyPr>
          <a:lstStyle/>
          <a:p>
            <a:r>
              <a:rPr lang="zh-CN" altLang="en-US" sz="2800" b="1" dirty="0" smtClean="0">
                <a:solidFill>
                  <a:srgbClr val="FF0000"/>
                </a:solidFill>
                <a:latin typeface="微软雅黑" panose="020B0503020204020204" pitchFamily="34" charset="-122"/>
                <a:ea typeface="微软雅黑" panose="020B0503020204020204" pitchFamily="34" charset="-122"/>
              </a:rPr>
              <a:t>④</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4"/>
          <a:srcRect l="3483" r="2735"/>
          <a:stretch/>
        </p:blipFill>
        <p:spPr>
          <a:xfrm>
            <a:off x="6277408" y="1655429"/>
            <a:ext cx="5495925" cy="1356478"/>
          </a:xfrm>
          <a:prstGeom prst="rect">
            <a:avLst/>
          </a:prstGeom>
        </p:spPr>
      </p:pic>
      <p:pic>
        <p:nvPicPr>
          <p:cNvPr id="6" name="图片 5"/>
          <p:cNvPicPr>
            <a:picLocks noChangeAspect="1"/>
          </p:cNvPicPr>
          <p:nvPr/>
        </p:nvPicPr>
        <p:blipFill rotWithShape="1">
          <a:blip r:embed="rId5"/>
          <a:srcRect l="2473" r="3665"/>
          <a:stretch/>
        </p:blipFill>
        <p:spPr>
          <a:xfrm>
            <a:off x="514350" y="3869917"/>
            <a:ext cx="5543550" cy="2057578"/>
          </a:xfrm>
          <a:prstGeom prst="rect">
            <a:avLst/>
          </a:prstGeom>
        </p:spPr>
      </p:pic>
      <p:pic>
        <p:nvPicPr>
          <p:cNvPr id="8" name="图片 7"/>
          <p:cNvPicPr>
            <a:picLocks noChangeAspect="1"/>
          </p:cNvPicPr>
          <p:nvPr/>
        </p:nvPicPr>
        <p:blipFill>
          <a:blip r:embed="rId6"/>
          <a:stretch>
            <a:fillRect/>
          </a:stretch>
        </p:blipFill>
        <p:spPr>
          <a:xfrm>
            <a:off x="6167622" y="3313608"/>
            <a:ext cx="5715495" cy="2613887"/>
          </a:xfrm>
          <a:prstGeom prst="rect">
            <a:avLst/>
          </a:prstGeom>
        </p:spPr>
      </p:pic>
    </p:spTree>
    <p:extLst>
      <p:ext uri="{BB962C8B-B14F-4D97-AF65-F5344CB8AC3E}">
        <p14:creationId xmlns:p14="http://schemas.microsoft.com/office/powerpoint/2010/main" val="1609509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http://cpc.people.com.cn/NMediaFile/2020/0529/MAIN202005291328594410229437420.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 name="图片 1"/>
          <p:cNvPicPr>
            <a:picLocks noChangeAspect="1"/>
          </p:cNvPicPr>
          <p:nvPr/>
        </p:nvPicPr>
        <p:blipFill>
          <a:blip r:embed="rId3"/>
          <a:stretch>
            <a:fillRect/>
          </a:stretch>
        </p:blipFill>
        <p:spPr>
          <a:xfrm>
            <a:off x="702738" y="2415004"/>
            <a:ext cx="4747671" cy="2834886"/>
          </a:xfrm>
          <a:prstGeom prst="rect">
            <a:avLst/>
          </a:prstGeom>
        </p:spPr>
      </p:pic>
      <p:sp>
        <p:nvSpPr>
          <p:cNvPr id="9" name="矩形 8"/>
          <p:cNvSpPr/>
          <p:nvPr/>
        </p:nvSpPr>
        <p:spPr>
          <a:xfrm>
            <a:off x="702738" y="1586984"/>
            <a:ext cx="5929828" cy="523220"/>
          </a:xfrm>
          <a:prstGeom prst="rect">
            <a:avLst/>
          </a:prstGeom>
        </p:spPr>
        <p:txBody>
          <a:bodyPr wrap="none">
            <a:spAutoFit/>
          </a:bodyPr>
          <a:lstStyle/>
          <a:p>
            <a:pPr algn="ctr"/>
            <a:r>
              <a:rPr lang="zh-CN" altLang="en-US" sz="2800" b="1" dirty="0">
                <a:solidFill>
                  <a:srgbClr val="000000"/>
                </a:solidFill>
                <a:latin typeface="微软雅黑" panose="020B0503020204020204" pitchFamily="34" charset="-122"/>
                <a:ea typeface="微软雅黑" panose="020B0503020204020204" pitchFamily="34" charset="-122"/>
              </a:rPr>
              <a:t>十个“一”，读懂习近平的两会时间</a:t>
            </a:r>
            <a:endParaRPr lang="zh-CN" altLang="en-US" sz="2800" b="1" i="0" dirty="0">
              <a:solidFill>
                <a:srgbClr val="000000"/>
              </a:solidFill>
              <a:effectLst/>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4"/>
          <a:stretch>
            <a:fillRect/>
          </a:stretch>
        </p:blipFill>
        <p:spPr>
          <a:xfrm>
            <a:off x="5872910" y="2415004"/>
            <a:ext cx="5088048" cy="2834886"/>
          </a:xfrm>
          <a:prstGeom prst="rect">
            <a:avLst/>
          </a:prstGeom>
        </p:spPr>
      </p:pic>
    </p:spTree>
    <p:extLst>
      <p:ext uri="{BB962C8B-B14F-4D97-AF65-F5344CB8AC3E}">
        <p14:creationId xmlns:p14="http://schemas.microsoft.com/office/powerpoint/2010/main" val="3300384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http://cpc.people.com.cn/NMediaFile/2020/0529/MAIN202005291328594410229437420.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矩形 8"/>
          <p:cNvSpPr/>
          <p:nvPr/>
        </p:nvSpPr>
        <p:spPr>
          <a:xfrm>
            <a:off x="702738" y="1586984"/>
            <a:ext cx="5929828" cy="523220"/>
          </a:xfrm>
          <a:prstGeom prst="rect">
            <a:avLst/>
          </a:prstGeom>
        </p:spPr>
        <p:txBody>
          <a:bodyPr wrap="none">
            <a:spAutoFit/>
          </a:bodyPr>
          <a:lstStyle/>
          <a:p>
            <a:pPr algn="ctr"/>
            <a:r>
              <a:rPr lang="zh-CN" altLang="en-US" sz="2800" b="1" dirty="0">
                <a:solidFill>
                  <a:srgbClr val="000000"/>
                </a:solidFill>
                <a:latin typeface="微软雅黑" panose="020B0503020204020204" pitchFamily="34" charset="-122"/>
                <a:ea typeface="微软雅黑" panose="020B0503020204020204" pitchFamily="34" charset="-122"/>
              </a:rPr>
              <a:t>十个“一”，读懂习近平的两会时间</a:t>
            </a:r>
            <a:endParaRPr lang="zh-CN" altLang="en-US" sz="2800" b="1" i="0" dirty="0">
              <a:solidFill>
                <a:srgbClr val="000000"/>
              </a:solidFill>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569297" y="2415004"/>
            <a:ext cx="5050658" cy="2834886"/>
          </a:xfrm>
          <a:prstGeom prst="rect">
            <a:avLst/>
          </a:prstGeom>
        </p:spPr>
      </p:pic>
      <p:pic>
        <p:nvPicPr>
          <p:cNvPr id="4" name="图片 3"/>
          <p:cNvPicPr>
            <a:picLocks noChangeAspect="1"/>
          </p:cNvPicPr>
          <p:nvPr/>
        </p:nvPicPr>
        <p:blipFill>
          <a:blip r:embed="rId4"/>
          <a:stretch>
            <a:fillRect/>
          </a:stretch>
        </p:blipFill>
        <p:spPr>
          <a:xfrm>
            <a:off x="5962445" y="2415004"/>
            <a:ext cx="4895903" cy="2834886"/>
          </a:xfrm>
          <a:prstGeom prst="rect">
            <a:avLst/>
          </a:prstGeom>
        </p:spPr>
      </p:pic>
    </p:spTree>
    <p:extLst>
      <p:ext uri="{BB962C8B-B14F-4D97-AF65-F5344CB8AC3E}">
        <p14:creationId xmlns:p14="http://schemas.microsoft.com/office/powerpoint/2010/main" val="2252874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http://cpc.people.com.cn/NMediaFile/2020/0529/MAIN202005291328594410229437420.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矩形 8"/>
          <p:cNvSpPr/>
          <p:nvPr/>
        </p:nvSpPr>
        <p:spPr>
          <a:xfrm>
            <a:off x="702738" y="1586984"/>
            <a:ext cx="5929828" cy="523220"/>
          </a:xfrm>
          <a:prstGeom prst="rect">
            <a:avLst/>
          </a:prstGeom>
        </p:spPr>
        <p:txBody>
          <a:bodyPr wrap="none">
            <a:spAutoFit/>
          </a:bodyPr>
          <a:lstStyle/>
          <a:p>
            <a:pPr algn="ctr"/>
            <a:r>
              <a:rPr lang="zh-CN" altLang="en-US" sz="2800" b="1" dirty="0">
                <a:solidFill>
                  <a:srgbClr val="000000"/>
                </a:solidFill>
                <a:latin typeface="微软雅黑" panose="020B0503020204020204" pitchFamily="34" charset="-122"/>
                <a:ea typeface="微软雅黑" panose="020B0503020204020204" pitchFamily="34" charset="-122"/>
              </a:rPr>
              <a:t>十个“一”，读懂习近平的两会时间</a:t>
            </a:r>
            <a:endParaRPr lang="zh-CN" altLang="en-US" sz="2800" b="1" i="0" dirty="0">
              <a:solidFill>
                <a:srgbClr val="000000"/>
              </a:solidFill>
              <a:effectLst/>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823367" y="2415004"/>
            <a:ext cx="4893742" cy="2834886"/>
          </a:xfrm>
          <a:prstGeom prst="rect">
            <a:avLst/>
          </a:prstGeom>
        </p:spPr>
      </p:pic>
      <p:pic>
        <p:nvPicPr>
          <p:cNvPr id="5" name="图片 4"/>
          <p:cNvPicPr>
            <a:picLocks noChangeAspect="1"/>
          </p:cNvPicPr>
          <p:nvPr/>
        </p:nvPicPr>
        <p:blipFill>
          <a:blip r:embed="rId4"/>
          <a:stretch>
            <a:fillRect/>
          </a:stretch>
        </p:blipFill>
        <p:spPr>
          <a:xfrm>
            <a:off x="6421549" y="2415004"/>
            <a:ext cx="4740051" cy="2834886"/>
          </a:xfrm>
          <a:prstGeom prst="rect">
            <a:avLst/>
          </a:prstGeom>
        </p:spPr>
      </p:pic>
    </p:spTree>
    <p:extLst>
      <p:ext uri="{BB962C8B-B14F-4D97-AF65-F5344CB8AC3E}">
        <p14:creationId xmlns:p14="http://schemas.microsoft.com/office/powerpoint/2010/main" val="1488500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http://cpc.people.com.cn/NMediaFile/2020/0529/MAIN202005291328594410229437420.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矩形 8"/>
          <p:cNvSpPr/>
          <p:nvPr/>
        </p:nvSpPr>
        <p:spPr>
          <a:xfrm>
            <a:off x="702738" y="1586984"/>
            <a:ext cx="5929828" cy="523220"/>
          </a:xfrm>
          <a:prstGeom prst="rect">
            <a:avLst/>
          </a:prstGeom>
        </p:spPr>
        <p:txBody>
          <a:bodyPr wrap="none">
            <a:spAutoFit/>
          </a:bodyPr>
          <a:lstStyle/>
          <a:p>
            <a:pPr algn="ctr"/>
            <a:r>
              <a:rPr lang="zh-CN" altLang="en-US" sz="2800" b="1" dirty="0">
                <a:solidFill>
                  <a:srgbClr val="000000"/>
                </a:solidFill>
                <a:latin typeface="微软雅黑" panose="020B0503020204020204" pitchFamily="34" charset="-122"/>
                <a:ea typeface="微软雅黑" panose="020B0503020204020204" pitchFamily="34" charset="-122"/>
              </a:rPr>
              <a:t>十个“一”，读懂习近平的两会时间</a:t>
            </a:r>
            <a:endParaRPr lang="zh-CN" altLang="en-US" sz="2800" b="1" i="0" dirty="0">
              <a:solidFill>
                <a:srgbClr val="000000"/>
              </a:solidFill>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858949" y="2415004"/>
            <a:ext cx="4740051" cy="3063505"/>
          </a:xfrm>
          <a:prstGeom prst="rect">
            <a:avLst/>
          </a:prstGeom>
        </p:spPr>
      </p:pic>
      <p:pic>
        <p:nvPicPr>
          <p:cNvPr id="4" name="图片 3"/>
          <p:cNvPicPr>
            <a:picLocks noChangeAspect="1"/>
          </p:cNvPicPr>
          <p:nvPr/>
        </p:nvPicPr>
        <p:blipFill>
          <a:blip r:embed="rId4"/>
          <a:stretch>
            <a:fillRect/>
          </a:stretch>
        </p:blipFill>
        <p:spPr>
          <a:xfrm>
            <a:off x="6238670" y="2415004"/>
            <a:ext cx="4760334" cy="3063505"/>
          </a:xfrm>
          <a:prstGeom prst="rect">
            <a:avLst/>
          </a:prstGeom>
        </p:spPr>
      </p:pic>
    </p:spTree>
    <p:extLst>
      <p:ext uri="{BB962C8B-B14F-4D97-AF65-F5344CB8AC3E}">
        <p14:creationId xmlns:p14="http://schemas.microsoft.com/office/powerpoint/2010/main" val="3880046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6EA10AFE-1652-449E-85B8-4AEFB3D59EC2}"/>
              </a:ext>
            </a:extLst>
          </p:cNvPr>
          <p:cNvSpPr txBox="1"/>
          <p:nvPr/>
        </p:nvSpPr>
        <p:spPr>
          <a:xfrm>
            <a:off x="1580276" y="1968401"/>
            <a:ext cx="9209323" cy="2400657"/>
          </a:xfrm>
          <a:prstGeom prst="rect">
            <a:avLst/>
          </a:prstGeom>
          <a:noFill/>
        </p:spPr>
        <p:txBody>
          <a:bodyPr wrap="square" rtlCol="0">
            <a:spAutoFit/>
          </a:bodyPr>
          <a:lstStyle/>
          <a:p>
            <a:pPr>
              <a:lnSpc>
                <a:spcPct val="150000"/>
              </a:lnSpc>
            </a:pPr>
            <a:r>
              <a:rPr lang="zh-CN" altLang="en-US" sz="2000" dirty="0" smtClean="0">
                <a:latin typeface="微软雅黑" panose="020B0503020204020204" pitchFamily="34" charset="-122"/>
                <a:ea typeface="微软雅黑" panose="020B0503020204020204" pitchFamily="34" charset="-122"/>
                <a:cs typeface="+mn-ea"/>
                <a:sym typeface="+mn-lt"/>
              </a:rPr>
              <a:t>        这</a:t>
            </a:r>
            <a:r>
              <a:rPr lang="zh-CN" altLang="en-US" sz="2000" dirty="0">
                <a:latin typeface="微软雅黑" panose="020B0503020204020204" pitchFamily="34" charset="-122"/>
                <a:ea typeface="微软雅黑" panose="020B0503020204020204" pitchFamily="34" charset="-122"/>
                <a:cs typeface="+mn-ea"/>
                <a:sym typeface="+mn-lt"/>
              </a:rPr>
              <a:t>次新冠肺炎疫情，是新中国成立以来我国遭遇的</a:t>
            </a:r>
            <a:r>
              <a:rPr lang="zh-CN" altLang="en-US" sz="2000" b="1" dirty="0">
                <a:latin typeface="微软雅黑" panose="020B0503020204020204" pitchFamily="34" charset="-122"/>
                <a:ea typeface="微软雅黑" panose="020B0503020204020204" pitchFamily="34" charset="-122"/>
                <a:cs typeface="+mn-ea"/>
                <a:sym typeface="+mn-lt"/>
              </a:rPr>
              <a:t>传播速度最快、感染范围最广、防控难度最大</a:t>
            </a:r>
            <a:r>
              <a:rPr lang="zh-CN" altLang="en-US" sz="2000" dirty="0">
                <a:latin typeface="微软雅黑" panose="020B0503020204020204" pitchFamily="34" charset="-122"/>
                <a:ea typeface="微软雅黑" panose="020B0503020204020204" pitchFamily="34" charset="-122"/>
                <a:cs typeface="+mn-ea"/>
                <a:sym typeface="+mn-lt"/>
              </a:rPr>
              <a:t>的重大突发公共卫生事件。在以习近平同志为核心的党中央坚强领导下，经过全国上下和广大人民群众艰苦卓绝努力并付出牺牲，疫情防控取得重大战略成果。当前，疫情尚未结束，发展任务异常艰巨</a:t>
            </a:r>
            <a:r>
              <a:rPr lang="zh-CN" altLang="en-US" sz="2000" dirty="0">
                <a:solidFill>
                  <a:srgbClr val="FF0000"/>
                </a:solidFill>
                <a:latin typeface="微软雅黑" panose="020B0503020204020204" pitchFamily="34" charset="-122"/>
                <a:ea typeface="微软雅黑" panose="020B0503020204020204" pitchFamily="34" charset="-122"/>
                <a:cs typeface="+mn-ea"/>
                <a:sym typeface="+mn-lt"/>
              </a:rPr>
              <a:t>。要努力把疫情造成的损失降到最低，努力完成今年经济社会发展目标任务</a:t>
            </a:r>
            <a:r>
              <a:rPr lang="zh-CN" altLang="en-US" sz="2000" dirty="0" smtClean="0">
                <a:solidFill>
                  <a:srgbClr val="FF0000"/>
                </a:solidFill>
                <a:latin typeface="微软雅黑" panose="020B0503020204020204" pitchFamily="34" charset="-122"/>
                <a:ea typeface="微软雅黑" panose="020B0503020204020204" pitchFamily="34" charset="-122"/>
                <a:cs typeface="+mn-ea"/>
                <a:sym typeface="+mn-lt"/>
              </a:rPr>
              <a:t>。</a:t>
            </a:r>
            <a:endParaRPr lang="zh-CN" altLang="en-US" sz="200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4" name="文本框 3">
            <a:extLst>
              <a:ext uri="{FF2B5EF4-FFF2-40B4-BE49-F238E27FC236}">
                <a16:creationId xmlns="" xmlns:a16="http://schemas.microsoft.com/office/drawing/2014/main" id="{967DCEEC-988A-4A3F-A0CF-A604C70783F4}"/>
              </a:ext>
            </a:extLst>
          </p:cNvPr>
          <p:cNvSpPr txBox="1"/>
          <p:nvPr/>
        </p:nvSpPr>
        <p:spPr>
          <a:xfrm>
            <a:off x="1580276" y="491949"/>
            <a:ext cx="2441694" cy="769441"/>
          </a:xfrm>
          <a:prstGeom prst="rect">
            <a:avLst/>
          </a:prstGeom>
          <a:noFill/>
        </p:spPr>
        <p:txBody>
          <a:bodyPr wrap="none" rtlCol="0">
            <a:spAutoFit/>
          </a:bodyPr>
          <a:lstStyle/>
          <a:p>
            <a:r>
              <a:rPr lang="zh-CN" altLang="en-US" sz="4400" b="1" dirty="0" smtClean="0">
                <a:solidFill>
                  <a:srgbClr val="FF0000"/>
                </a:solidFill>
                <a:latin typeface="微软雅黑" panose="020B0503020204020204" pitchFamily="34" charset="-122"/>
                <a:ea typeface="微软雅黑" panose="020B0503020204020204" pitchFamily="34" charset="-122"/>
                <a:cs typeface="+mn-ea"/>
                <a:sym typeface="+mn-lt"/>
              </a:rPr>
              <a:t>前言导读</a:t>
            </a:r>
            <a:endParaRPr lang="zh-CN" altLang="en-US" sz="4400" b="1" dirty="0">
              <a:solidFill>
                <a:srgbClr val="FF0000"/>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658215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5528"/>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5005"/>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http://cpc.people.com.cn/NMediaFile/2020/0529/MAIN202005291328594410229437420.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矩形 8"/>
          <p:cNvSpPr/>
          <p:nvPr/>
        </p:nvSpPr>
        <p:spPr>
          <a:xfrm>
            <a:off x="702738" y="1586984"/>
            <a:ext cx="5929828" cy="523220"/>
          </a:xfrm>
          <a:prstGeom prst="rect">
            <a:avLst/>
          </a:prstGeom>
        </p:spPr>
        <p:txBody>
          <a:bodyPr wrap="none">
            <a:spAutoFit/>
          </a:bodyPr>
          <a:lstStyle/>
          <a:p>
            <a:pPr algn="ctr"/>
            <a:r>
              <a:rPr lang="zh-CN" altLang="en-US" sz="2800" b="1" dirty="0">
                <a:solidFill>
                  <a:srgbClr val="000000"/>
                </a:solidFill>
                <a:latin typeface="微软雅黑" panose="020B0503020204020204" pitchFamily="34" charset="-122"/>
                <a:ea typeface="微软雅黑" panose="020B0503020204020204" pitchFamily="34" charset="-122"/>
              </a:rPr>
              <a:t>十个“一”，读懂习近平的两会时间</a:t>
            </a:r>
            <a:endParaRPr lang="zh-CN" altLang="en-US" sz="2800" b="1" i="0" dirty="0">
              <a:solidFill>
                <a:srgbClr val="000000"/>
              </a:solidFill>
              <a:effectLst/>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715080" y="2415003"/>
            <a:ext cx="4836295" cy="3063505"/>
          </a:xfrm>
          <a:prstGeom prst="rect">
            <a:avLst/>
          </a:prstGeom>
        </p:spPr>
      </p:pic>
      <p:pic>
        <p:nvPicPr>
          <p:cNvPr id="5" name="图片 4"/>
          <p:cNvPicPr>
            <a:picLocks noChangeAspect="1"/>
          </p:cNvPicPr>
          <p:nvPr/>
        </p:nvPicPr>
        <p:blipFill>
          <a:blip r:embed="rId4"/>
          <a:stretch>
            <a:fillRect/>
          </a:stretch>
        </p:blipFill>
        <p:spPr>
          <a:xfrm>
            <a:off x="6171995" y="2415002"/>
            <a:ext cx="4748433" cy="3063505"/>
          </a:xfrm>
          <a:prstGeom prst="rect">
            <a:avLst/>
          </a:prstGeom>
        </p:spPr>
      </p:pic>
    </p:spTree>
    <p:extLst>
      <p:ext uri="{BB962C8B-B14F-4D97-AF65-F5344CB8AC3E}">
        <p14:creationId xmlns:p14="http://schemas.microsoft.com/office/powerpoint/2010/main" val="562113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http://cpc.people.com.cn/NMediaFile/2020/0529/MAIN202005291328594410229437420.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904873" y="1772220"/>
            <a:ext cx="9363076" cy="969496"/>
          </a:xfrm>
          <a:prstGeom prst="rect">
            <a:avLst/>
          </a:prstGeom>
        </p:spPr>
        <p:txBody>
          <a:bodyPr wrap="square">
            <a:spAutoFit/>
          </a:bodyPr>
          <a:lstStyle/>
          <a:p>
            <a:pPr>
              <a:lnSpc>
                <a:spcPct val="150000"/>
              </a:lnSpc>
            </a:pPr>
            <a:r>
              <a:rPr lang="zh-CN" altLang="en-US" sz="2000" b="1" dirty="0">
                <a:solidFill>
                  <a:srgbClr val="333333"/>
                </a:solidFill>
                <a:latin typeface="微软雅黑" panose="020B0503020204020204" pitchFamily="34" charset="-122"/>
                <a:ea typeface="微软雅黑" panose="020B0503020204020204" pitchFamily="34" charset="-122"/>
              </a:rPr>
              <a:t>人民至上、生命至上，保护人民生命安全和身体健康，我们可以不惜一切代价</a:t>
            </a:r>
            <a:r>
              <a:rPr lang="zh-CN" altLang="en-US" sz="2000" dirty="0">
                <a:solidFill>
                  <a:srgbClr val="333333"/>
                </a:solidFill>
                <a:latin typeface="微软雅黑" panose="020B0503020204020204" pitchFamily="34" charset="-122"/>
                <a:ea typeface="微软雅黑" panose="020B0503020204020204" pitchFamily="34" charset="-122"/>
              </a:rPr>
              <a:t>。</a:t>
            </a:r>
          </a:p>
          <a:p>
            <a:pPr algn="r">
              <a:lnSpc>
                <a:spcPct val="150000"/>
              </a:lnSpc>
            </a:pPr>
            <a:r>
              <a:rPr lang="en-US" altLang="zh-CN" dirty="0">
                <a:solidFill>
                  <a:srgbClr val="333333"/>
                </a:solidFill>
                <a:latin typeface="楷体" panose="02010609060101010101" pitchFamily="49" charset="-122"/>
                <a:ea typeface="楷体" panose="02010609060101010101" pitchFamily="49" charset="-122"/>
              </a:rPr>
              <a:t>——5</a:t>
            </a:r>
            <a:r>
              <a:rPr lang="zh-CN" altLang="en-US" dirty="0">
                <a:solidFill>
                  <a:srgbClr val="333333"/>
                </a:solidFill>
                <a:latin typeface="楷体" panose="02010609060101010101" pitchFamily="49" charset="-122"/>
                <a:ea typeface="楷体" panose="02010609060101010101" pitchFamily="49" charset="-122"/>
              </a:rPr>
              <a:t>月</a:t>
            </a:r>
            <a:r>
              <a:rPr lang="en-US" altLang="zh-CN" dirty="0">
                <a:solidFill>
                  <a:srgbClr val="333333"/>
                </a:solidFill>
                <a:latin typeface="楷体" panose="02010609060101010101" pitchFamily="49" charset="-122"/>
                <a:ea typeface="楷体" panose="02010609060101010101" pitchFamily="49" charset="-122"/>
              </a:rPr>
              <a:t>22</a:t>
            </a:r>
            <a:r>
              <a:rPr lang="zh-CN" altLang="en-US" dirty="0">
                <a:solidFill>
                  <a:srgbClr val="333333"/>
                </a:solidFill>
                <a:latin typeface="楷体" panose="02010609060101010101" pitchFamily="49" charset="-122"/>
                <a:ea typeface="楷体" panose="02010609060101010101" pitchFamily="49" charset="-122"/>
              </a:rPr>
              <a:t>日下午，在参加全国人大内蒙古代表团审议时的讲话</a:t>
            </a:r>
            <a:endParaRPr lang="zh-CN" altLang="en-US" b="0" dirty="0">
              <a:solidFill>
                <a:srgbClr val="333333"/>
              </a:solidFill>
              <a:effectLst/>
              <a:latin typeface="微软雅黑" panose="020B0503020204020204" pitchFamily="34" charset="-122"/>
              <a:ea typeface="微软雅黑" panose="020B0503020204020204" pitchFamily="34" charset="-122"/>
            </a:endParaRPr>
          </a:p>
        </p:txBody>
      </p:sp>
      <p:sp>
        <p:nvSpPr>
          <p:cNvPr id="4" name="矩形 3"/>
          <p:cNvSpPr/>
          <p:nvPr/>
        </p:nvSpPr>
        <p:spPr>
          <a:xfrm>
            <a:off x="904873" y="2833875"/>
            <a:ext cx="9363077" cy="1384995"/>
          </a:xfrm>
          <a:prstGeom prst="rect">
            <a:avLst/>
          </a:prstGeom>
        </p:spPr>
        <p:txBody>
          <a:bodyPr wrap="square">
            <a:spAutoFit/>
          </a:bodyPr>
          <a:lstStyle/>
          <a:p>
            <a:pPr>
              <a:lnSpc>
                <a:spcPct val="150000"/>
              </a:lnSpc>
            </a:pPr>
            <a:r>
              <a:rPr lang="zh-CN" altLang="en-US" sz="2000" b="1" dirty="0" smtClean="0">
                <a:solidFill>
                  <a:srgbClr val="333333"/>
                </a:solidFill>
                <a:latin typeface="微软雅黑" panose="020B0503020204020204" pitchFamily="34" charset="-122"/>
                <a:ea typeface="微软雅黑" panose="020B0503020204020204" pitchFamily="34" charset="-122"/>
              </a:rPr>
              <a:t>人民是我们党执政的最大底气</a:t>
            </a:r>
            <a:endParaRPr lang="en-US" altLang="zh-CN" sz="2000" b="1" dirty="0" smtClean="0">
              <a:solidFill>
                <a:srgbClr val="333333"/>
              </a:solidFill>
              <a:latin typeface="微软雅黑" panose="020B0503020204020204" pitchFamily="34" charset="-122"/>
              <a:ea typeface="微软雅黑" panose="020B0503020204020204" pitchFamily="34" charset="-122"/>
            </a:endParaRPr>
          </a:p>
          <a:p>
            <a:pPr algn="r">
              <a:lnSpc>
                <a:spcPct val="150000"/>
              </a:lnSpc>
            </a:pPr>
            <a:r>
              <a:rPr lang="en-US" altLang="zh-CN" dirty="0">
                <a:solidFill>
                  <a:srgbClr val="333333"/>
                </a:solidFill>
                <a:latin typeface="楷体" panose="02010609060101010101" pitchFamily="49" charset="-122"/>
                <a:ea typeface="楷体" panose="02010609060101010101" pitchFamily="49" charset="-122"/>
              </a:rPr>
              <a:t>——5</a:t>
            </a:r>
            <a:r>
              <a:rPr lang="zh-CN" altLang="en-US" dirty="0">
                <a:solidFill>
                  <a:srgbClr val="333333"/>
                </a:solidFill>
                <a:latin typeface="楷体" panose="02010609060101010101" pitchFamily="49" charset="-122"/>
                <a:ea typeface="楷体" panose="02010609060101010101" pitchFamily="49" charset="-122"/>
              </a:rPr>
              <a:t>月</a:t>
            </a:r>
            <a:r>
              <a:rPr lang="en-US" altLang="zh-CN" dirty="0">
                <a:solidFill>
                  <a:srgbClr val="333333"/>
                </a:solidFill>
                <a:latin typeface="楷体" panose="02010609060101010101" pitchFamily="49" charset="-122"/>
                <a:ea typeface="楷体" panose="02010609060101010101" pitchFamily="49" charset="-122"/>
              </a:rPr>
              <a:t>22</a:t>
            </a:r>
            <a:r>
              <a:rPr lang="zh-CN" altLang="en-US" dirty="0">
                <a:solidFill>
                  <a:srgbClr val="333333"/>
                </a:solidFill>
                <a:latin typeface="楷体" panose="02010609060101010101" pitchFamily="49" charset="-122"/>
                <a:ea typeface="楷体" panose="02010609060101010101" pitchFamily="49" charset="-122"/>
              </a:rPr>
              <a:t>日下午，在参加全国人大内蒙古代表团审议时的讲话</a:t>
            </a:r>
          </a:p>
          <a:p>
            <a:pPr>
              <a:lnSpc>
                <a:spcPct val="150000"/>
              </a:lnSpc>
            </a:pPr>
            <a:endParaRPr lang="zh-CN" altLang="en-US" dirty="0">
              <a:solidFill>
                <a:srgbClr val="333333"/>
              </a:solidFill>
              <a:latin typeface="楷体" panose="02010609060101010101" pitchFamily="49" charset="-122"/>
              <a:ea typeface="楷体" panose="02010609060101010101" pitchFamily="49" charset="-122"/>
            </a:endParaRPr>
          </a:p>
        </p:txBody>
      </p:sp>
      <p:sp>
        <p:nvSpPr>
          <p:cNvPr id="6" name="矩形 5"/>
          <p:cNvSpPr/>
          <p:nvPr/>
        </p:nvSpPr>
        <p:spPr>
          <a:xfrm>
            <a:off x="904873" y="3992796"/>
            <a:ext cx="9363079" cy="1273875"/>
          </a:xfrm>
          <a:prstGeom prst="rect">
            <a:avLst/>
          </a:prstGeom>
        </p:spPr>
        <p:txBody>
          <a:bodyPr wrap="square">
            <a:spAutoFit/>
          </a:bodyPr>
          <a:lstStyle/>
          <a:p>
            <a:pPr>
              <a:lnSpc>
                <a:spcPct val="150000"/>
              </a:lnSpc>
            </a:pPr>
            <a:r>
              <a:rPr lang="zh-CN" altLang="en-US" b="1" dirty="0">
                <a:solidFill>
                  <a:srgbClr val="333333"/>
                </a:solidFill>
                <a:latin typeface="微软雅黑" panose="020B0503020204020204" pitchFamily="34" charset="-122"/>
                <a:ea typeface="微软雅黑" panose="020B0503020204020204" pitchFamily="34" charset="-122"/>
              </a:rPr>
              <a:t>要坚持人民民主，更好把人民的智慧和力量凝聚到党和人民事业中</a:t>
            </a:r>
            <a:r>
              <a:rPr lang="zh-CN" altLang="en-US" b="1" dirty="0" smtClean="0">
                <a:solidFill>
                  <a:srgbClr val="333333"/>
                </a:solidFill>
                <a:latin typeface="微软雅黑" panose="020B0503020204020204" pitchFamily="34" charset="-122"/>
                <a:ea typeface="微软雅黑" panose="020B0503020204020204" pitchFamily="34" charset="-122"/>
              </a:rPr>
              <a:t>来</a:t>
            </a:r>
            <a:endParaRPr lang="en-US" altLang="zh-CN" b="1" dirty="0" smtClean="0">
              <a:solidFill>
                <a:srgbClr val="333333"/>
              </a:solidFill>
              <a:latin typeface="微软雅黑" panose="020B0503020204020204" pitchFamily="34" charset="-122"/>
              <a:ea typeface="微软雅黑" panose="020B0503020204020204" pitchFamily="34" charset="-122"/>
            </a:endParaRPr>
          </a:p>
          <a:p>
            <a:pPr algn="r">
              <a:lnSpc>
                <a:spcPct val="150000"/>
              </a:lnSpc>
            </a:pPr>
            <a:r>
              <a:rPr lang="en-US" altLang="zh-CN" dirty="0">
                <a:solidFill>
                  <a:srgbClr val="333333"/>
                </a:solidFill>
                <a:latin typeface="楷体" panose="02010609060101010101" pitchFamily="49" charset="-122"/>
                <a:ea typeface="楷体" panose="02010609060101010101" pitchFamily="49" charset="-122"/>
              </a:rPr>
              <a:t>——5</a:t>
            </a:r>
            <a:r>
              <a:rPr lang="zh-CN" altLang="en-US" dirty="0">
                <a:solidFill>
                  <a:srgbClr val="333333"/>
                </a:solidFill>
                <a:latin typeface="楷体" panose="02010609060101010101" pitchFamily="49" charset="-122"/>
                <a:ea typeface="楷体" panose="02010609060101010101" pitchFamily="49" charset="-122"/>
              </a:rPr>
              <a:t>月</a:t>
            </a:r>
            <a:r>
              <a:rPr lang="en-US" altLang="zh-CN" dirty="0">
                <a:solidFill>
                  <a:srgbClr val="333333"/>
                </a:solidFill>
                <a:latin typeface="楷体" panose="02010609060101010101" pitchFamily="49" charset="-122"/>
                <a:ea typeface="楷体" panose="02010609060101010101" pitchFamily="49" charset="-122"/>
              </a:rPr>
              <a:t>22</a:t>
            </a:r>
            <a:r>
              <a:rPr lang="zh-CN" altLang="en-US" dirty="0">
                <a:solidFill>
                  <a:srgbClr val="333333"/>
                </a:solidFill>
                <a:latin typeface="楷体" panose="02010609060101010101" pitchFamily="49" charset="-122"/>
                <a:ea typeface="楷体" panose="02010609060101010101" pitchFamily="49" charset="-122"/>
              </a:rPr>
              <a:t>日下午，在参加全国人大内蒙古代表团审议时的讲话</a:t>
            </a:r>
          </a:p>
          <a:p>
            <a:pPr>
              <a:lnSpc>
                <a:spcPct val="150000"/>
              </a:lnSpc>
            </a:pPr>
            <a:endParaRPr lang="zh-CN" altLang="en-US" dirty="0">
              <a:solidFill>
                <a:srgbClr val="333333"/>
              </a:solidFill>
              <a:latin typeface="楷体" panose="02010609060101010101" pitchFamily="49" charset="-122"/>
              <a:ea typeface="楷体" panose="02010609060101010101" pitchFamily="49" charset="-122"/>
            </a:endParaRPr>
          </a:p>
        </p:txBody>
      </p:sp>
      <p:sp>
        <p:nvSpPr>
          <p:cNvPr id="10" name="矩形 9"/>
          <p:cNvSpPr/>
          <p:nvPr/>
        </p:nvSpPr>
        <p:spPr>
          <a:xfrm>
            <a:off x="904873" y="5160588"/>
            <a:ext cx="9363079" cy="1273875"/>
          </a:xfrm>
          <a:prstGeom prst="rect">
            <a:avLst/>
          </a:prstGeom>
        </p:spPr>
        <p:txBody>
          <a:bodyPr wrap="square">
            <a:spAutoFit/>
          </a:bodyPr>
          <a:lstStyle/>
          <a:p>
            <a:pPr>
              <a:lnSpc>
                <a:spcPct val="150000"/>
              </a:lnSpc>
            </a:pPr>
            <a:r>
              <a:rPr lang="zh-CN" altLang="en-US" b="1" dirty="0">
                <a:solidFill>
                  <a:srgbClr val="333333"/>
                </a:solidFill>
                <a:latin typeface="微软雅黑" panose="020B0503020204020204" pitchFamily="34" charset="-122"/>
                <a:ea typeface="微软雅黑" panose="020B0503020204020204" pitchFamily="34" charset="-122"/>
              </a:rPr>
              <a:t>不慕虚荣，不务虚功，不图虚名，切实做到为官一任、造福</a:t>
            </a:r>
            <a:r>
              <a:rPr lang="zh-CN" altLang="en-US" b="1" dirty="0" smtClean="0">
                <a:solidFill>
                  <a:srgbClr val="333333"/>
                </a:solidFill>
                <a:latin typeface="微软雅黑" panose="020B0503020204020204" pitchFamily="34" charset="-122"/>
                <a:ea typeface="微软雅黑" panose="020B0503020204020204" pitchFamily="34" charset="-122"/>
              </a:rPr>
              <a:t>一方</a:t>
            </a:r>
            <a:endParaRPr lang="en-US" altLang="zh-CN" b="1" dirty="0" smtClean="0">
              <a:solidFill>
                <a:srgbClr val="333333"/>
              </a:solidFill>
              <a:latin typeface="微软雅黑" panose="020B0503020204020204" pitchFamily="34" charset="-122"/>
              <a:ea typeface="微软雅黑" panose="020B0503020204020204" pitchFamily="34" charset="-122"/>
            </a:endParaRPr>
          </a:p>
          <a:p>
            <a:pPr algn="r">
              <a:lnSpc>
                <a:spcPct val="150000"/>
              </a:lnSpc>
            </a:pPr>
            <a:r>
              <a:rPr lang="en-US" altLang="zh-CN" dirty="0" smtClean="0">
                <a:solidFill>
                  <a:srgbClr val="333333"/>
                </a:solidFill>
                <a:latin typeface="楷体" panose="02010609060101010101" pitchFamily="49" charset="-122"/>
                <a:ea typeface="楷体" panose="02010609060101010101" pitchFamily="49" charset="-122"/>
              </a:rPr>
              <a:t>——</a:t>
            </a:r>
            <a:r>
              <a:rPr lang="en-US" altLang="zh-CN" dirty="0">
                <a:solidFill>
                  <a:srgbClr val="333333"/>
                </a:solidFill>
                <a:latin typeface="楷体" panose="02010609060101010101" pitchFamily="49" charset="-122"/>
                <a:ea typeface="楷体" panose="02010609060101010101" pitchFamily="49" charset="-122"/>
              </a:rPr>
              <a:t>5</a:t>
            </a:r>
            <a:r>
              <a:rPr lang="zh-CN" altLang="en-US" dirty="0">
                <a:solidFill>
                  <a:srgbClr val="333333"/>
                </a:solidFill>
                <a:latin typeface="楷体" panose="02010609060101010101" pitchFamily="49" charset="-122"/>
                <a:ea typeface="楷体" panose="02010609060101010101" pitchFamily="49" charset="-122"/>
              </a:rPr>
              <a:t>月</a:t>
            </a:r>
            <a:r>
              <a:rPr lang="en-US" altLang="zh-CN" dirty="0">
                <a:solidFill>
                  <a:srgbClr val="333333"/>
                </a:solidFill>
                <a:latin typeface="楷体" panose="02010609060101010101" pitchFamily="49" charset="-122"/>
                <a:ea typeface="楷体" panose="02010609060101010101" pitchFamily="49" charset="-122"/>
              </a:rPr>
              <a:t>22</a:t>
            </a:r>
            <a:r>
              <a:rPr lang="zh-CN" altLang="en-US" dirty="0">
                <a:solidFill>
                  <a:srgbClr val="333333"/>
                </a:solidFill>
                <a:latin typeface="楷体" panose="02010609060101010101" pitchFamily="49" charset="-122"/>
                <a:ea typeface="楷体" panose="02010609060101010101" pitchFamily="49" charset="-122"/>
              </a:rPr>
              <a:t>日下午，在参加全国人大内蒙古代表团审议时的讲话</a:t>
            </a:r>
          </a:p>
          <a:p>
            <a:pPr>
              <a:lnSpc>
                <a:spcPct val="150000"/>
              </a:lnSpc>
            </a:pPr>
            <a:endParaRPr lang="zh-CN" altLang="en-US" dirty="0">
              <a:solidFill>
                <a:srgbClr val="333333"/>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69780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http://cpc.people.com.cn/NMediaFile/2020/0529/MAIN202005291328594410229437420.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904873" y="1772220"/>
            <a:ext cx="9363076" cy="969496"/>
          </a:xfrm>
          <a:prstGeom prst="rect">
            <a:avLst/>
          </a:prstGeom>
        </p:spPr>
        <p:txBody>
          <a:bodyPr wrap="square">
            <a:spAutoFit/>
          </a:bodyPr>
          <a:lstStyle/>
          <a:p>
            <a:pPr>
              <a:lnSpc>
                <a:spcPct val="150000"/>
              </a:lnSpc>
            </a:pPr>
            <a:r>
              <a:rPr lang="zh-CN" altLang="en-US" sz="2000" b="1" dirty="0">
                <a:solidFill>
                  <a:srgbClr val="333333"/>
                </a:solidFill>
                <a:latin typeface="微软雅黑" panose="020B0503020204020204" pitchFamily="34" charset="-122"/>
                <a:ea typeface="微软雅黑" panose="020B0503020204020204" pitchFamily="34" charset="-122"/>
              </a:rPr>
              <a:t>努力在危机中育新机、于变局中开新局</a:t>
            </a:r>
            <a:r>
              <a:rPr lang="zh-CN" altLang="en-US" sz="2000" dirty="0" smtClean="0">
                <a:solidFill>
                  <a:srgbClr val="333333"/>
                </a:solidFill>
                <a:latin typeface="微软雅黑" panose="020B0503020204020204" pitchFamily="34" charset="-122"/>
                <a:ea typeface="微软雅黑" panose="020B0503020204020204" pitchFamily="34" charset="-122"/>
              </a:rPr>
              <a:t>。</a:t>
            </a:r>
            <a:endParaRPr lang="zh-CN" altLang="en-US" sz="2000" dirty="0">
              <a:solidFill>
                <a:srgbClr val="333333"/>
              </a:solidFill>
              <a:latin typeface="微软雅黑" panose="020B0503020204020204" pitchFamily="34" charset="-122"/>
              <a:ea typeface="微软雅黑" panose="020B0503020204020204" pitchFamily="34" charset="-122"/>
            </a:endParaRPr>
          </a:p>
          <a:p>
            <a:pPr algn="r">
              <a:lnSpc>
                <a:spcPct val="150000"/>
              </a:lnSpc>
            </a:pPr>
            <a:r>
              <a:rPr lang="en-US" altLang="zh-CN" dirty="0">
                <a:solidFill>
                  <a:srgbClr val="333333"/>
                </a:solidFill>
                <a:latin typeface="楷体" panose="02010609060101010101" pitchFamily="49" charset="-122"/>
                <a:ea typeface="楷体" panose="02010609060101010101" pitchFamily="49" charset="-122"/>
              </a:rPr>
              <a:t>——5</a:t>
            </a:r>
            <a:r>
              <a:rPr lang="zh-CN" altLang="en-US" dirty="0">
                <a:solidFill>
                  <a:srgbClr val="333333"/>
                </a:solidFill>
                <a:latin typeface="楷体" panose="02010609060101010101" pitchFamily="49" charset="-122"/>
                <a:ea typeface="楷体" panose="02010609060101010101" pitchFamily="49" charset="-122"/>
              </a:rPr>
              <a:t>月</a:t>
            </a:r>
            <a:r>
              <a:rPr lang="en-US" altLang="zh-CN" dirty="0">
                <a:solidFill>
                  <a:srgbClr val="333333"/>
                </a:solidFill>
                <a:latin typeface="楷体" panose="02010609060101010101" pitchFamily="49" charset="-122"/>
                <a:ea typeface="楷体" panose="02010609060101010101" pitchFamily="49" charset="-122"/>
              </a:rPr>
              <a:t>23</a:t>
            </a:r>
            <a:r>
              <a:rPr lang="zh-CN" altLang="en-US" dirty="0">
                <a:solidFill>
                  <a:srgbClr val="333333"/>
                </a:solidFill>
                <a:latin typeface="楷体" panose="02010609060101010101" pitchFamily="49" charset="-122"/>
                <a:ea typeface="楷体" panose="02010609060101010101" pitchFamily="49" charset="-122"/>
              </a:rPr>
              <a:t>日上午，在看望参加政协会议的经济界委员时的讲话</a:t>
            </a:r>
            <a:endParaRPr lang="zh-CN" altLang="en-US" b="0" dirty="0">
              <a:solidFill>
                <a:srgbClr val="333333"/>
              </a:solidFill>
              <a:effectLst/>
              <a:latin typeface="微软雅黑" panose="020B0503020204020204" pitchFamily="34" charset="-122"/>
              <a:ea typeface="微软雅黑" panose="020B0503020204020204" pitchFamily="34" charset="-122"/>
            </a:endParaRPr>
          </a:p>
        </p:txBody>
      </p:sp>
      <p:sp>
        <p:nvSpPr>
          <p:cNvPr id="4" name="矩形 3"/>
          <p:cNvSpPr/>
          <p:nvPr/>
        </p:nvSpPr>
        <p:spPr>
          <a:xfrm>
            <a:off x="904873" y="2833875"/>
            <a:ext cx="9363077" cy="1384995"/>
          </a:xfrm>
          <a:prstGeom prst="rect">
            <a:avLst/>
          </a:prstGeom>
        </p:spPr>
        <p:txBody>
          <a:bodyPr wrap="square">
            <a:spAutoFit/>
          </a:bodyPr>
          <a:lstStyle/>
          <a:p>
            <a:pPr>
              <a:lnSpc>
                <a:spcPct val="150000"/>
              </a:lnSpc>
            </a:pPr>
            <a:r>
              <a:rPr lang="zh-CN" altLang="en-US" sz="2000" b="1" dirty="0">
                <a:solidFill>
                  <a:srgbClr val="333333"/>
                </a:solidFill>
                <a:latin typeface="微软雅黑" panose="020B0503020204020204" pitchFamily="34" charset="-122"/>
                <a:ea typeface="微软雅黑" panose="020B0503020204020204" pitchFamily="34" charset="-122"/>
              </a:rPr>
              <a:t>针尖大的窟窿能漏过斗大的</a:t>
            </a:r>
            <a:r>
              <a:rPr lang="zh-CN" altLang="en-US" sz="2000" b="1" dirty="0" smtClean="0">
                <a:solidFill>
                  <a:srgbClr val="333333"/>
                </a:solidFill>
                <a:latin typeface="微软雅黑" panose="020B0503020204020204" pitchFamily="34" charset="-122"/>
                <a:ea typeface="微软雅黑" panose="020B0503020204020204" pitchFamily="34" charset="-122"/>
              </a:rPr>
              <a:t>风</a:t>
            </a:r>
            <a:endParaRPr lang="en-US" altLang="zh-CN" sz="2000" b="1" dirty="0" smtClean="0">
              <a:solidFill>
                <a:srgbClr val="333333"/>
              </a:solidFill>
              <a:latin typeface="微软雅黑" panose="020B0503020204020204" pitchFamily="34" charset="-122"/>
              <a:ea typeface="微软雅黑" panose="020B0503020204020204" pitchFamily="34" charset="-122"/>
            </a:endParaRPr>
          </a:p>
          <a:p>
            <a:pPr algn="r">
              <a:lnSpc>
                <a:spcPct val="150000"/>
              </a:lnSpc>
            </a:pPr>
            <a:r>
              <a:rPr lang="en-US" altLang="zh-CN" dirty="0">
                <a:solidFill>
                  <a:srgbClr val="333333"/>
                </a:solidFill>
                <a:latin typeface="楷体" panose="02010609060101010101" pitchFamily="49" charset="-122"/>
                <a:ea typeface="楷体" panose="02010609060101010101" pitchFamily="49" charset="-122"/>
              </a:rPr>
              <a:t>——5</a:t>
            </a:r>
            <a:r>
              <a:rPr lang="zh-CN" altLang="en-US" dirty="0">
                <a:solidFill>
                  <a:srgbClr val="333333"/>
                </a:solidFill>
                <a:latin typeface="楷体" panose="02010609060101010101" pitchFamily="49" charset="-122"/>
                <a:ea typeface="楷体" panose="02010609060101010101" pitchFamily="49" charset="-122"/>
              </a:rPr>
              <a:t>月</a:t>
            </a:r>
            <a:r>
              <a:rPr lang="en-US" altLang="zh-CN" dirty="0">
                <a:solidFill>
                  <a:srgbClr val="333333"/>
                </a:solidFill>
                <a:latin typeface="楷体" panose="02010609060101010101" pitchFamily="49" charset="-122"/>
                <a:ea typeface="楷体" panose="02010609060101010101" pitchFamily="49" charset="-122"/>
              </a:rPr>
              <a:t>24</a:t>
            </a:r>
            <a:r>
              <a:rPr lang="zh-CN" altLang="en-US" dirty="0">
                <a:solidFill>
                  <a:srgbClr val="333333"/>
                </a:solidFill>
                <a:latin typeface="楷体" panose="02010609060101010101" pitchFamily="49" charset="-122"/>
                <a:ea typeface="楷体" panose="02010609060101010101" pitchFamily="49" charset="-122"/>
              </a:rPr>
              <a:t>日下午，在参加全国人大湖北代表团审议时的讲话</a:t>
            </a:r>
          </a:p>
          <a:p>
            <a:pPr>
              <a:lnSpc>
                <a:spcPct val="150000"/>
              </a:lnSpc>
            </a:pPr>
            <a:endParaRPr lang="zh-CN" altLang="en-US" dirty="0">
              <a:solidFill>
                <a:srgbClr val="333333"/>
              </a:solidFill>
              <a:latin typeface="楷体" panose="02010609060101010101" pitchFamily="49" charset="-122"/>
              <a:ea typeface="楷体" panose="02010609060101010101" pitchFamily="49" charset="-122"/>
            </a:endParaRPr>
          </a:p>
        </p:txBody>
      </p:sp>
      <p:sp>
        <p:nvSpPr>
          <p:cNvPr id="6" name="矩形 5"/>
          <p:cNvSpPr/>
          <p:nvPr/>
        </p:nvSpPr>
        <p:spPr>
          <a:xfrm>
            <a:off x="904873" y="3992796"/>
            <a:ext cx="9439277" cy="1338828"/>
          </a:xfrm>
          <a:prstGeom prst="rect">
            <a:avLst/>
          </a:prstGeom>
        </p:spPr>
        <p:txBody>
          <a:bodyPr wrap="square">
            <a:spAutoFit/>
          </a:bodyPr>
          <a:lstStyle/>
          <a:p>
            <a:pPr>
              <a:lnSpc>
                <a:spcPct val="150000"/>
              </a:lnSpc>
            </a:pPr>
            <a:r>
              <a:rPr lang="zh-CN" altLang="en-US" b="1" dirty="0">
                <a:solidFill>
                  <a:srgbClr val="333333"/>
                </a:solidFill>
                <a:latin typeface="微软雅黑" panose="020B0503020204020204" pitchFamily="34" charset="-122"/>
                <a:ea typeface="微软雅黑" panose="020B0503020204020204" pitchFamily="34" charset="-122"/>
              </a:rPr>
              <a:t>要科学安排，精打细算，把军费管理好、使用好，使每一分钱都花出最大</a:t>
            </a:r>
            <a:r>
              <a:rPr lang="zh-CN" altLang="en-US" b="1" dirty="0" smtClean="0">
                <a:solidFill>
                  <a:srgbClr val="333333"/>
                </a:solidFill>
                <a:latin typeface="微软雅黑" panose="020B0503020204020204" pitchFamily="34" charset="-122"/>
                <a:ea typeface="微软雅黑" panose="020B0503020204020204" pitchFamily="34" charset="-122"/>
              </a:rPr>
              <a:t>效益</a:t>
            </a:r>
            <a:endParaRPr lang="en-US" altLang="zh-CN" b="1" dirty="0" smtClean="0">
              <a:solidFill>
                <a:srgbClr val="333333"/>
              </a:solidFill>
              <a:latin typeface="微软雅黑" panose="020B0503020204020204" pitchFamily="34" charset="-122"/>
              <a:ea typeface="微软雅黑" panose="020B0503020204020204" pitchFamily="34" charset="-122"/>
            </a:endParaRPr>
          </a:p>
          <a:p>
            <a:pPr algn="r">
              <a:lnSpc>
                <a:spcPct val="150000"/>
              </a:lnSpc>
            </a:pPr>
            <a:r>
              <a:rPr lang="en-US" altLang="zh-CN" dirty="0">
                <a:solidFill>
                  <a:srgbClr val="333333"/>
                </a:solidFill>
                <a:latin typeface="楷体" panose="02010609060101010101" pitchFamily="49" charset="-122"/>
                <a:ea typeface="楷体" panose="02010609060101010101" pitchFamily="49" charset="-122"/>
              </a:rPr>
              <a:t>——5</a:t>
            </a:r>
            <a:r>
              <a:rPr lang="zh-CN" altLang="en-US" dirty="0">
                <a:solidFill>
                  <a:srgbClr val="333333"/>
                </a:solidFill>
                <a:latin typeface="楷体" panose="02010609060101010101" pitchFamily="49" charset="-122"/>
                <a:ea typeface="楷体" panose="02010609060101010101" pitchFamily="49" charset="-122"/>
              </a:rPr>
              <a:t>月</a:t>
            </a:r>
            <a:r>
              <a:rPr lang="en-US" altLang="zh-CN" dirty="0">
                <a:solidFill>
                  <a:srgbClr val="333333"/>
                </a:solidFill>
                <a:latin typeface="楷体" panose="02010609060101010101" pitchFamily="49" charset="-122"/>
                <a:ea typeface="楷体" panose="02010609060101010101" pitchFamily="49" charset="-122"/>
              </a:rPr>
              <a:t>26</a:t>
            </a:r>
            <a:r>
              <a:rPr lang="zh-CN" altLang="en-US" dirty="0">
                <a:solidFill>
                  <a:srgbClr val="333333"/>
                </a:solidFill>
                <a:latin typeface="楷体" panose="02010609060101010101" pitchFamily="49" charset="-122"/>
                <a:ea typeface="楷体" panose="02010609060101010101" pitchFamily="49" charset="-122"/>
              </a:rPr>
              <a:t>日下午，出席全国人大解放军和武警部队代表团全体会议时的讲话</a:t>
            </a:r>
          </a:p>
          <a:p>
            <a:pPr>
              <a:lnSpc>
                <a:spcPct val="150000"/>
              </a:lnSpc>
            </a:pPr>
            <a:endParaRPr lang="zh-CN" altLang="en-US" dirty="0">
              <a:solidFill>
                <a:srgbClr val="333333"/>
              </a:solidFill>
              <a:latin typeface="楷体" panose="02010609060101010101" pitchFamily="49" charset="-122"/>
              <a:ea typeface="楷体" panose="02010609060101010101" pitchFamily="49" charset="-122"/>
            </a:endParaRPr>
          </a:p>
        </p:txBody>
      </p:sp>
      <p:sp>
        <p:nvSpPr>
          <p:cNvPr id="10" name="矩形 9"/>
          <p:cNvSpPr/>
          <p:nvPr/>
        </p:nvSpPr>
        <p:spPr>
          <a:xfrm>
            <a:off x="904874" y="5160588"/>
            <a:ext cx="9363076" cy="1273875"/>
          </a:xfrm>
          <a:prstGeom prst="rect">
            <a:avLst/>
          </a:prstGeom>
        </p:spPr>
        <p:txBody>
          <a:bodyPr wrap="square">
            <a:spAutoFit/>
          </a:bodyPr>
          <a:lstStyle/>
          <a:p>
            <a:pPr>
              <a:lnSpc>
                <a:spcPct val="150000"/>
              </a:lnSpc>
            </a:pPr>
            <a:r>
              <a:rPr lang="zh-CN" altLang="en-US" b="1" dirty="0">
                <a:solidFill>
                  <a:srgbClr val="333333"/>
                </a:solidFill>
                <a:latin typeface="微软雅黑" panose="020B0503020204020204" pitchFamily="34" charset="-122"/>
                <a:ea typeface="微软雅黑" panose="020B0503020204020204" pitchFamily="34" charset="-122"/>
              </a:rPr>
              <a:t>军政军民团结是我们党和国家的显著政治</a:t>
            </a:r>
            <a:r>
              <a:rPr lang="zh-CN" altLang="en-US" b="1" dirty="0" smtClean="0">
                <a:solidFill>
                  <a:srgbClr val="333333"/>
                </a:solidFill>
                <a:latin typeface="微软雅黑" panose="020B0503020204020204" pitchFamily="34" charset="-122"/>
                <a:ea typeface="微软雅黑" panose="020B0503020204020204" pitchFamily="34" charset="-122"/>
              </a:rPr>
              <a:t>优势</a:t>
            </a:r>
            <a:endParaRPr lang="en-US" altLang="zh-CN" b="1" dirty="0" smtClean="0">
              <a:solidFill>
                <a:srgbClr val="333333"/>
              </a:solidFill>
              <a:latin typeface="微软雅黑" panose="020B0503020204020204" pitchFamily="34" charset="-122"/>
              <a:ea typeface="微软雅黑" panose="020B0503020204020204" pitchFamily="34" charset="-122"/>
            </a:endParaRPr>
          </a:p>
          <a:p>
            <a:pPr algn="r">
              <a:lnSpc>
                <a:spcPct val="150000"/>
              </a:lnSpc>
            </a:pPr>
            <a:r>
              <a:rPr lang="en-US" altLang="zh-CN" dirty="0">
                <a:solidFill>
                  <a:srgbClr val="333333"/>
                </a:solidFill>
                <a:latin typeface="楷体" panose="02010609060101010101" pitchFamily="49" charset="-122"/>
                <a:ea typeface="楷体" panose="02010609060101010101" pitchFamily="49" charset="-122"/>
              </a:rPr>
              <a:t>——5</a:t>
            </a:r>
            <a:r>
              <a:rPr lang="zh-CN" altLang="en-US" dirty="0">
                <a:solidFill>
                  <a:srgbClr val="333333"/>
                </a:solidFill>
                <a:latin typeface="楷体" panose="02010609060101010101" pitchFamily="49" charset="-122"/>
                <a:ea typeface="楷体" panose="02010609060101010101" pitchFamily="49" charset="-122"/>
              </a:rPr>
              <a:t>月</a:t>
            </a:r>
            <a:r>
              <a:rPr lang="en-US" altLang="zh-CN" dirty="0">
                <a:solidFill>
                  <a:srgbClr val="333333"/>
                </a:solidFill>
                <a:latin typeface="楷体" panose="02010609060101010101" pitchFamily="49" charset="-122"/>
                <a:ea typeface="楷体" panose="02010609060101010101" pitchFamily="49" charset="-122"/>
              </a:rPr>
              <a:t>26</a:t>
            </a:r>
            <a:r>
              <a:rPr lang="zh-CN" altLang="en-US" dirty="0">
                <a:solidFill>
                  <a:srgbClr val="333333"/>
                </a:solidFill>
                <a:latin typeface="楷体" panose="02010609060101010101" pitchFamily="49" charset="-122"/>
                <a:ea typeface="楷体" panose="02010609060101010101" pitchFamily="49" charset="-122"/>
              </a:rPr>
              <a:t>日下午，出席全国人大解放军和武警部队代表团全体会议时的讲话</a:t>
            </a:r>
          </a:p>
          <a:p>
            <a:pPr>
              <a:lnSpc>
                <a:spcPct val="150000"/>
              </a:lnSpc>
            </a:pPr>
            <a:endParaRPr lang="zh-CN" altLang="en-US" dirty="0">
              <a:solidFill>
                <a:srgbClr val="333333"/>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87474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 xmlns:a16="http://schemas.microsoft.com/office/drawing/2014/main" id="{940DD5CE-EE43-4565-92B1-C175F3D39145}"/>
              </a:ext>
            </a:extLst>
          </p:cNvPr>
          <p:cNvPicPr>
            <a:picLocks noChangeAspect="1"/>
          </p:cNvPicPr>
          <p:nvPr/>
        </p:nvPicPr>
        <p:blipFill rotWithShape="1">
          <a:blip r:embed="rId2">
            <a:extLst>
              <a:ext uri="{28A0092B-C50C-407E-A947-70E740481C1C}">
                <a14:useLocalDpi xmlns:a14="http://schemas.microsoft.com/office/drawing/2010/main" val="0"/>
              </a:ext>
            </a:extLst>
          </a:blip>
          <a:srcRect t="11796" b="15861"/>
          <a:stretch/>
        </p:blipFill>
        <p:spPr>
          <a:xfrm>
            <a:off x="1613444" y="273050"/>
            <a:ext cx="8724900" cy="6311900"/>
          </a:xfrm>
          <a:prstGeom prst="rect">
            <a:avLst/>
          </a:prstGeom>
        </p:spPr>
      </p:pic>
      <p:sp>
        <p:nvSpPr>
          <p:cNvPr id="8" name="矩形 7">
            <a:extLst>
              <a:ext uri="{FF2B5EF4-FFF2-40B4-BE49-F238E27FC236}">
                <a16:creationId xmlns="" xmlns:a16="http://schemas.microsoft.com/office/drawing/2014/main" id="{953F478B-B0B0-4AF4-97C8-FA6F29E9F2F2}"/>
              </a:ext>
            </a:extLst>
          </p:cNvPr>
          <p:cNvSpPr/>
          <p:nvPr/>
        </p:nvSpPr>
        <p:spPr>
          <a:xfrm>
            <a:off x="3800255" y="2699165"/>
            <a:ext cx="4761172" cy="769441"/>
          </a:xfrm>
          <a:prstGeom prst="rect">
            <a:avLst/>
          </a:prstGeom>
        </p:spPr>
        <p:txBody>
          <a:bodyPr wrap="square">
            <a:spAutoFit/>
          </a:bodyPr>
          <a:lstStyle/>
          <a:p>
            <a:pPr algn="ctr"/>
            <a:r>
              <a:rPr lang="zh-CN" altLang="en-US" sz="4400" b="1" dirty="0" smtClean="0">
                <a:solidFill>
                  <a:srgbClr val="FF0000"/>
                </a:solidFill>
                <a:cs typeface="+mn-ea"/>
                <a:sym typeface="+mn-lt"/>
              </a:rPr>
              <a:t>四、个人学习体会</a:t>
            </a:r>
            <a:endParaRPr lang="zh-CN" altLang="en-US" sz="4400" b="1" dirty="0">
              <a:solidFill>
                <a:srgbClr val="FF0000"/>
              </a:solidFill>
              <a:cs typeface="+mn-ea"/>
              <a:sym typeface="+mn-lt"/>
            </a:endParaRPr>
          </a:p>
        </p:txBody>
      </p:sp>
      <p:pic>
        <p:nvPicPr>
          <p:cNvPr id="6" name="图片 5">
            <a:extLst>
              <a:ext uri="{FF2B5EF4-FFF2-40B4-BE49-F238E27FC236}">
                <a16:creationId xmlns="" xmlns:a16="http://schemas.microsoft.com/office/drawing/2014/main" id="{B9BBB865-CB9E-4D21-A35F-35CF4A8C6F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335" y="1246408"/>
            <a:ext cx="923330" cy="923330"/>
          </a:xfrm>
          <a:prstGeom prst="rect">
            <a:avLst/>
          </a:prstGeom>
        </p:spPr>
      </p:pic>
    </p:spTree>
    <p:extLst>
      <p:ext uri="{BB962C8B-B14F-4D97-AF65-F5344CB8AC3E}">
        <p14:creationId xmlns:p14="http://schemas.microsoft.com/office/powerpoint/2010/main" val="1578012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http://cpc.people.com.cn/NMediaFile/2020/0529/MAIN202005291328594410229437420.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 name="文本框 1"/>
          <p:cNvSpPr txBox="1"/>
          <p:nvPr/>
        </p:nvSpPr>
        <p:spPr>
          <a:xfrm>
            <a:off x="1234911" y="1659117"/>
            <a:ext cx="8201320" cy="461665"/>
          </a:xfrm>
          <a:prstGeom prst="rect">
            <a:avLst/>
          </a:prstGeom>
          <a:noFill/>
        </p:spPr>
        <p:txBody>
          <a:bodyPr wrap="square" rtlCol="0">
            <a:spAutoFit/>
          </a:bodyPr>
          <a:lstStyle>
            <a:defPPr>
              <a:defRPr lang="zh-CN"/>
            </a:defPPr>
            <a:lvl1pPr>
              <a:defRPr sz="2400" b="1">
                <a:solidFill>
                  <a:srgbClr val="C00000"/>
                </a:solidFill>
                <a:latin typeface="微软雅黑" panose="020B0503020204020204" pitchFamily="34" charset="-122"/>
                <a:ea typeface="微软雅黑" panose="020B0503020204020204" pitchFamily="34" charset="-122"/>
              </a:defRPr>
            </a:lvl1pPr>
          </a:lstStyle>
          <a:p>
            <a:r>
              <a:rPr lang="zh-CN" altLang="en-US" dirty="0"/>
              <a:t>学习贯彻落实全国两会精神和习近平讲话精神，重在落实：</a:t>
            </a:r>
          </a:p>
        </p:txBody>
      </p:sp>
      <p:sp>
        <p:nvSpPr>
          <p:cNvPr id="3" name="文本框 2"/>
          <p:cNvSpPr txBox="1"/>
          <p:nvPr/>
        </p:nvSpPr>
        <p:spPr>
          <a:xfrm>
            <a:off x="1395167" y="2403834"/>
            <a:ext cx="9115720" cy="3477875"/>
          </a:xfrm>
          <a:prstGeom prst="rect">
            <a:avLst/>
          </a:prstGeom>
          <a:noFill/>
        </p:spPr>
        <p:txBody>
          <a:bodyPr wrap="square" rtlCol="0">
            <a:spAutoFit/>
          </a:bodyPr>
          <a:lstStyle/>
          <a:p>
            <a:pPr marL="285750" indent="-285750">
              <a:lnSpc>
                <a:spcPct val="125000"/>
              </a:lnSpc>
              <a:spcBef>
                <a:spcPts val="600"/>
              </a:spcBef>
              <a:spcAft>
                <a:spcPts val="600"/>
              </a:spcAft>
              <a:buFont typeface="Wingdings" panose="05000000000000000000" pitchFamily="2" charset="2"/>
              <a:buChar char="u"/>
            </a:pPr>
            <a:r>
              <a:rPr lang="zh-CN" altLang="en-US" sz="2000" dirty="0" smtClean="0"/>
              <a:t>在党的建设高质量发展上下功夫。加强党对教育工作的全面领导，坚持社会主义办学方向，健全“三全育人”体系</a:t>
            </a:r>
            <a:r>
              <a:rPr lang="zh-CN" altLang="en-US" sz="2000" dirty="0" smtClean="0"/>
              <a:t>，坚持“五育并举”，促进五育互育，全面</a:t>
            </a:r>
            <a:r>
              <a:rPr lang="zh-CN" altLang="en-US" sz="2000" dirty="0" smtClean="0"/>
              <a:t>落实“立德树人”的根本任务；</a:t>
            </a:r>
            <a:endParaRPr lang="en-US" altLang="zh-CN" sz="2000" dirty="0" smtClean="0"/>
          </a:p>
          <a:p>
            <a:pPr marL="285750" indent="-285750">
              <a:lnSpc>
                <a:spcPct val="125000"/>
              </a:lnSpc>
              <a:spcBef>
                <a:spcPts val="600"/>
              </a:spcBef>
              <a:spcAft>
                <a:spcPts val="600"/>
              </a:spcAft>
              <a:buFont typeface="Wingdings" panose="05000000000000000000" pitchFamily="2" charset="2"/>
              <a:buChar char="u"/>
            </a:pPr>
            <a:r>
              <a:rPr lang="zh-CN" altLang="en-US" sz="2000" dirty="0" smtClean="0"/>
              <a:t>在特色高水平学校和专业建设上下功夫。以“三教”改革为突破口，以制度、标准 、队伍、平台等建设为抓手，为“两新一重”、产业升级等建设需求培养“双高三型”技术技能人才；</a:t>
            </a:r>
            <a:endParaRPr lang="en-US" altLang="zh-CN" sz="2000" dirty="0" smtClean="0"/>
          </a:p>
          <a:p>
            <a:pPr marL="285750" indent="-285750">
              <a:lnSpc>
                <a:spcPct val="125000"/>
              </a:lnSpc>
              <a:spcBef>
                <a:spcPts val="600"/>
              </a:spcBef>
              <a:spcAft>
                <a:spcPts val="600"/>
              </a:spcAft>
              <a:buFont typeface="Wingdings" panose="05000000000000000000" pitchFamily="2" charset="2"/>
              <a:buChar char="u"/>
            </a:pPr>
            <a:r>
              <a:rPr lang="zh-CN" altLang="en-US" sz="2000" dirty="0" smtClean="0"/>
              <a:t>在社会服务能力提升上下功夫。</a:t>
            </a:r>
            <a:r>
              <a:rPr lang="zh-CN" altLang="en-US" sz="2000" dirty="0"/>
              <a:t>积极试点职业技能等级证书制度，推进培训基地和学分银行</a:t>
            </a:r>
            <a:r>
              <a:rPr lang="zh-CN" altLang="en-US" sz="2000" dirty="0" smtClean="0"/>
              <a:t>建设，做强做大面向</a:t>
            </a:r>
            <a:r>
              <a:rPr lang="zh-CN" altLang="en-US" sz="2000" dirty="0"/>
              <a:t>市场的技能</a:t>
            </a:r>
            <a:r>
              <a:rPr lang="zh-CN" altLang="en-US" sz="2000" dirty="0" smtClean="0"/>
              <a:t>培训；</a:t>
            </a:r>
            <a:endParaRPr lang="en-US" altLang="zh-CN" sz="2000" dirty="0" smtClean="0"/>
          </a:p>
        </p:txBody>
      </p:sp>
    </p:spTree>
    <p:extLst>
      <p:ext uri="{BB962C8B-B14F-4D97-AF65-F5344CB8AC3E}">
        <p14:creationId xmlns:p14="http://schemas.microsoft.com/office/powerpoint/2010/main" val="1272516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http://cpc.people.com.cn/NMediaFile/2020/0529/MAIN202005291328594410229437420.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 name="文本框 1"/>
          <p:cNvSpPr txBox="1"/>
          <p:nvPr/>
        </p:nvSpPr>
        <p:spPr>
          <a:xfrm>
            <a:off x="1234911" y="1659117"/>
            <a:ext cx="8201320" cy="461665"/>
          </a:xfrm>
          <a:prstGeom prst="rect">
            <a:avLst/>
          </a:prstGeom>
          <a:noFill/>
        </p:spPr>
        <p:txBody>
          <a:bodyPr wrap="squar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学习贯彻全国两会精神和习近平讲话精神，重在落实。</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395167" y="2271859"/>
            <a:ext cx="9115720" cy="3862596"/>
          </a:xfrm>
          <a:prstGeom prst="rect">
            <a:avLst/>
          </a:prstGeom>
          <a:noFill/>
        </p:spPr>
        <p:txBody>
          <a:bodyPr wrap="square" rtlCol="0">
            <a:spAutoFit/>
          </a:bodyPr>
          <a:lstStyle/>
          <a:p>
            <a:pPr marL="285750" indent="-285750">
              <a:lnSpc>
                <a:spcPct val="125000"/>
              </a:lnSpc>
              <a:spcBef>
                <a:spcPts val="600"/>
              </a:spcBef>
              <a:spcAft>
                <a:spcPts val="600"/>
              </a:spcAft>
              <a:buFont typeface="Wingdings" panose="05000000000000000000" pitchFamily="2" charset="2"/>
              <a:buChar char="u"/>
            </a:pPr>
            <a:r>
              <a:rPr lang="zh-CN" altLang="en-US" sz="2000" dirty="0"/>
              <a:t>在毕业生高质量就业上下功夫。保就业就是保民生。让每位学生能就业，就好业</a:t>
            </a:r>
            <a:r>
              <a:rPr lang="zh-CN" altLang="en-US" sz="2000" dirty="0" smtClean="0"/>
              <a:t>。以创新推动创业，以创业带动就业，搭建</a:t>
            </a:r>
            <a:r>
              <a:rPr lang="zh-CN" altLang="en-US" sz="2000" dirty="0"/>
              <a:t>求职平台、挖掘就业机会、关注重点群体、帮助毕业生 拓宽求职路；</a:t>
            </a:r>
          </a:p>
          <a:p>
            <a:pPr marL="285750" indent="-285750">
              <a:lnSpc>
                <a:spcPct val="125000"/>
              </a:lnSpc>
              <a:spcBef>
                <a:spcPts val="600"/>
              </a:spcBef>
              <a:spcAft>
                <a:spcPts val="600"/>
              </a:spcAft>
              <a:buFont typeface="Wingdings" panose="05000000000000000000" pitchFamily="2" charset="2"/>
              <a:buChar char="u"/>
            </a:pPr>
            <a:r>
              <a:rPr lang="zh-CN" altLang="en-US" sz="2000" dirty="0" smtClean="0"/>
              <a:t>在增强学校发展新动能上</a:t>
            </a:r>
            <a:r>
              <a:rPr lang="zh-CN" altLang="en-US" sz="2000" dirty="0"/>
              <a:t>下功夫。促进人才链与创新链、产业链有机</a:t>
            </a:r>
            <a:r>
              <a:rPr lang="zh-CN" altLang="en-US" sz="2000" dirty="0" smtClean="0"/>
              <a:t>衔接，改革</a:t>
            </a:r>
            <a:r>
              <a:rPr lang="zh-CN" altLang="en-US" sz="2000" dirty="0"/>
              <a:t>科技成果转化机制</a:t>
            </a:r>
            <a:r>
              <a:rPr lang="zh-CN" altLang="en-US" sz="2000" dirty="0"/>
              <a:t>，将容错纠错、能上能下等三项机制</a:t>
            </a:r>
            <a:r>
              <a:rPr lang="zh-CN" altLang="en-US" sz="2000" dirty="0" smtClean="0"/>
              <a:t>落实落细，营造</a:t>
            </a:r>
            <a:r>
              <a:rPr lang="zh-CN" altLang="en-US" sz="2000" dirty="0"/>
              <a:t>鼓励创新、宽容失败</a:t>
            </a:r>
            <a:r>
              <a:rPr lang="zh-CN" altLang="en-US" sz="2000" dirty="0" smtClean="0"/>
              <a:t>的科研</a:t>
            </a:r>
            <a:r>
              <a:rPr lang="zh-CN" altLang="en-US" sz="2000" dirty="0" smtClean="0"/>
              <a:t>环境；</a:t>
            </a:r>
            <a:endParaRPr lang="en-US" altLang="zh-CN" sz="2000" dirty="0" smtClean="0"/>
          </a:p>
          <a:p>
            <a:pPr marL="285750" indent="-285750">
              <a:lnSpc>
                <a:spcPct val="125000"/>
              </a:lnSpc>
              <a:spcBef>
                <a:spcPts val="600"/>
              </a:spcBef>
              <a:spcAft>
                <a:spcPts val="600"/>
              </a:spcAft>
              <a:buFont typeface="Wingdings" panose="05000000000000000000" pitchFamily="2" charset="2"/>
              <a:buChar char="u"/>
            </a:pPr>
            <a:r>
              <a:rPr lang="zh-CN" altLang="en-US" sz="2000" dirty="0" smtClean="0"/>
              <a:t>在改革创新上下功夫。职教</a:t>
            </a:r>
            <a:r>
              <a:rPr lang="en-US" altLang="zh-CN" sz="2000" dirty="0" smtClean="0"/>
              <a:t>20</a:t>
            </a:r>
            <a:r>
              <a:rPr lang="zh-CN" altLang="en-US" sz="2000" dirty="0" smtClean="0"/>
              <a:t>条聚焦“四大”改革：“三教”改革、职教高考改革、本科层次职业教育试点、</a:t>
            </a:r>
            <a:r>
              <a:rPr lang="en-US" altLang="zh-CN" sz="2000" dirty="0" smtClean="0"/>
              <a:t>1+X</a:t>
            </a:r>
            <a:r>
              <a:rPr lang="zh-CN" altLang="en-US" sz="2000" dirty="0" smtClean="0"/>
              <a:t>证书试点。惟改革者进，惟创新者强，惟改革创新者胜。以改革创新推动学校事业发展。</a:t>
            </a:r>
            <a:endParaRPr lang="en-US" altLang="zh-CN" sz="2000" dirty="0" smtClean="0"/>
          </a:p>
        </p:txBody>
      </p:sp>
    </p:spTree>
    <p:extLst>
      <p:ext uri="{BB962C8B-B14F-4D97-AF65-F5344CB8AC3E}">
        <p14:creationId xmlns:p14="http://schemas.microsoft.com/office/powerpoint/2010/main" val="1429252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01939" y="2205870"/>
            <a:ext cx="6353666" cy="2403835"/>
          </a:xfrm>
          <a:prstGeom prst="rect">
            <a:avLst/>
          </a:prstGeom>
          <a:solidFill>
            <a:srgbClr val="C00000"/>
          </a:solidFill>
        </p:spPr>
        <p:style>
          <a:lnRef idx="1">
            <a:schemeClr val="accent1"/>
          </a:lnRef>
          <a:fillRef idx="2">
            <a:schemeClr val="accent1"/>
          </a:fillRef>
          <a:effectRef idx="1">
            <a:schemeClr val="accent1"/>
          </a:effectRef>
          <a:fontRef idx="minor">
            <a:schemeClr val="dk1"/>
          </a:fontRef>
        </p:style>
        <p:txBody>
          <a:bodyPr wrap="square" rtlCol="0">
            <a:noAutofit/>
          </a:bodyPr>
          <a:lstStyle/>
          <a:p>
            <a:pPr>
              <a:lnSpc>
                <a:spcPct val="200000"/>
              </a:lnSpc>
            </a:pPr>
            <a:r>
              <a:rPr lang="zh-CN" altLang="en-US" sz="3600" b="1" dirty="0" smtClean="0">
                <a:solidFill>
                  <a:schemeClr val="bg1"/>
                </a:solidFill>
                <a:latin typeface="微软雅黑" panose="020B0503020204020204" pitchFamily="34" charset="-122"/>
                <a:ea typeface="微软雅黑" panose="020B0503020204020204" pitchFamily="34" charset="-122"/>
              </a:rPr>
              <a:t>   除了创新，教育无路可走！</a:t>
            </a:r>
            <a:endParaRPr lang="en-US" altLang="zh-CN" sz="3600" b="1" dirty="0" smtClean="0">
              <a:solidFill>
                <a:schemeClr val="bg1"/>
              </a:solidFill>
              <a:latin typeface="微软雅黑" panose="020B0503020204020204" pitchFamily="34" charset="-122"/>
              <a:ea typeface="微软雅黑" panose="020B0503020204020204" pitchFamily="34" charset="-122"/>
            </a:endParaRPr>
          </a:p>
          <a:p>
            <a:pPr>
              <a:lnSpc>
                <a:spcPct val="200000"/>
              </a:lnSpc>
            </a:pPr>
            <a:r>
              <a:rPr lang="zh-CN" altLang="en-US" sz="3600" b="1" dirty="0" smtClean="0">
                <a:solidFill>
                  <a:schemeClr val="bg1"/>
                </a:solidFill>
                <a:latin typeface="微软雅黑" panose="020B0503020204020204" pitchFamily="34" charset="-122"/>
                <a:ea typeface="微软雅黑" panose="020B0503020204020204" pitchFamily="34" charset="-122"/>
              </a:rPr>
              <a:t>   除了革命，教育无路可走！</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541049" y="1628123"/>
            <a:ext cx="4210522" cy="4133121"/>
          </a:xfrm>
          <a:prstGeom prst="rect">
            <a:avLst/>
          </a:prstGeom>
        </p:spPr>
      </p:pic>
      <p:sp>
        <p:nvSpPr>
          <p:cNvPr id="4" name="文本框 3"/>
          <p:cNvSpPr txBox="1"/>
          <p:nvPr/>
        </p:nvSpPr>
        <p:spPr>
          <a:xfrm>
            <a:off x="2334275" y="5956239"/>
            <a:ext cx="6570132" cy="400110"/>
          </a:xfrm>
          <a:prstGeom prst="rect">
            <a:avLst/>
          </a:prstGeom>
          <a:noFill/>
        </p:spPr>
        <p:txBody>
          <a:bodyPr wrap="square" rtlCol="0">
            <a:spAutoFit/>
          </a:bodyPr>
          <a:lstStyle/>
          <a:p>
            <a:r>
              <a:rPr lang="en-US" altLang="zh-CN" sz="2000" b="1" dirty="0" smtClean="0">
                <a:solidFill>
                  <a:srgbClr val="C00000"/>
                </a:solidFill>
                <a:latin typeface="微软雅黑" panose="020B0503020204020204" pitchFamily="34" charset="-122"/>
                <a:ea typeface="微软雅黑" panose="020B0503020204020204" pitchFamily="34" charset="-122"/>
              </a:rPr>
              <a:t>2019</a:t>
            </a:r>
            <a:r>
              <a:rPr lang="zh-CN" altLang="en-US" sz="2000" b="1" dirty="0" smtClean="0">
                <a:solidFill>
                  <a:srgbClr val="C00000"/>
                </a:solidFill>
                <a:latin typeface="微软雅黑" panose="020B0503020204020204" pitchFamily="34" charset="-122"/>
                <a:ea typeface="微软雅黑" panose="020B0503020204020204" pitchFamily="34" charset="-122"/>
              </a:rPr>
              <a:t>：教育部“不忘初心，牢记使命”主题教育党课</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30584121"/>
      </p:ext>
    </p:extLst>
  </p:cSld>
  <p:clrMapOvr>
    <a:masterClrMapping/>
  </p:clrMapOvr>
  <p:transition spd="slow" advTm="3000">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79628" y="1754900"/>
            <a:ext cx="8229600" cy="2492990"/>
          </a:xfrm>
          <a:prstGeom prst="rect">
            <a:avLst/>
          </a:prstGeom>
        </p:spPr>
        <p:txBody>
          <a:bodyPr wrap="square">
            <a:spAutoFit/>
          </a:bodyPr>
          <a:lstStyle/>
          <a:p>
            <a:pPr>
              <a:lnSpc>
                <a:spcPct val="150000"/>
              </a:lnSpc>
              <a:spcBef>
                <a:spcPts val="1200"/>
              </a:spcBef>
              <a:spcAft>
                <a:spcPts val="1200"/>
              </a:spcAft>
            </a:pPr>
            <a:r>
              <a:rPr lang="zh-CN" altLang="en-US" sz="3600" b="1" dirty="0" smtClean="0">
                <a:solidFill>
                  <a:srgbClr val="C00000"/>
                </a:solidFill>
                <a:latin typeface="微软雅黑" panose="020B0503020204020204" pitchFamily="34" charset="-122"/>
                <a:ea typeface="微软雅黑" panose="020B0503020204020204" pitchFamily="34" charset="-122"/>
              </a:rPr>
              <a:t>     “伟大</a:t>
            </a:r>
            <a:r>
              <a:rPr lang="zh-CN" altLang="en-US" sz="3600" b="1" dirty="0">
                <a:solidFill>
                  <a:srgbClr val="C00000"/>
                </a:solidFill>
                <a:latin typeface="微软雅黑" panose="020B0503020204020204" pitchFamily="34" charset="-122"/>
                <a:ea typeface="微软雅黑" panose="020B0503020204020204" pitchFamily="34" charset="-122"/>
              </a:rPr>
              <a:t>梦想不是等得来、喊得来的，而是拼出来、干出来的</a:t>
            </a:r>
            <a:r>
              <a:rPr lang="zh-CN" altLang="en-US" sz="3600" b="1" dirty="0" smtClean="0">
                <a:solidFill>
                  <a:srgbClr val="C00000"/>
                </a:solidFill>
                <a:latin typeface="微软雅黑" panose="020B0503020204020204" pitchFamily="34" charset="-122"/>
                <a:ea typeface="微软雅黑" panose="020B0503020204020204" pitchFamily="34" charset="-122"/>
              </a:rPr>
              <a:t>”</a:t>
            </a:r>
            <a:endParaRPr lang="en-US" altLang="zh-CN" sz="3600" b="1" dirty="0" smtClean="0">
              <a:solidFill>
                <a:srgbClr val="C00000"/>
              </a:solidFill>
              <a:latin typeface="微软雅黑" panose="020B0503020204020204" pitchFamily="34" charset="-122"/>
              <a:ea typeface="微软雅黑" panose="020B0503020204020204" pitchFamily="34" charset="-122"/>
            </a:endParaRPr>
          </a:p>
          <a:p>
            <a:pPr algn="r">
              <a:spcBef>
                <a:spcPts val="1200"/>
              </a:spcBef>
              <a:spcAft>
                <a:spcPts val="1200"/>
              </a:spcAft>
            </a:pPr>
            <a:r>
              <a:rPr lang="en-US" altLang="zh-CN" sz="2800" b="1" dirty="0" smtClean="0">
                <a:solidFill>
                  <a:srgbClr val="C00000"/>
                </a:solidFill>
                <a:latin typeface="微软雅黑" panose="020B0503020204020204" pitchFamily="34" charset="-122"/>
                <a:ea typeface="微软雅黑" panose="020B0503020204020204" pitchFamily="34" charset="-122"/>
              </a:rPr>
              <a:t>---</a:t>
            </a:r>
            <a:r>
              <a:rPr lang="zh-CN" altLang="en-US" sz="2800" b="1" dirty="0" smtClean="0">
                <a:solidFill>
                  <a:srgbClr val="C00000"/>
                </a:solidFill>
                <a:latin typeface="微软雅黑" panose="020B0503020204020204" pitchFamily="34" charset="-122"/>
                <a:ea typeface="微软雅黑" panose="020B0503020204020204" pitchFamily="34" charset="-122"/>
              </a:rPr>
              <a:t>习近平</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582945" y="4779391"/>
            <a:ext cx="7711124" cy="707886"/>
          </a:xfrm>
          <a:prstGeom prst="rect">
            <a:avLst/>
          </a:prstGeom>
          <a:noFill/>
        </p:spPr>
        <p:txBody>
          <a:bodyPr wrap="square" rtlCol="0">
            <a:spAutoFit/>
          </a:bodyPr>
          <a:lstStyle/>
          <a:p>
            <a:r>
              <a:rPr lang="zh-CN" altLang="en-US" sz="4000" b="1" dirty="0" smtClean="0">
                <a:latin typeface="微软雅黑" panose="020B0503020204020204" pitchFamily="34" charset="-122"/>
                <a:ea typeface="微软雅黑" panose="020B0503020204020204" pitchFamily="34" charset="-122"/>
              </a:rPr>
              <a:t>众智谋事必成，众力举事办胜！</a:t>
            </a:r>
            <a:endParaRPr lang="zh-CN" altLang="en-US" sz="4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76374579"/>
      </p:ext>
    </p:extLst>
  </p:cSld>
  <p:clrMapOvr>
    <a:masterClrMapping/>
  </p:clrMapOvr>
  <p:transition spd="slow" advTm="3000">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a:extLst>
              <a:ext uri="{FF2B5EF4-FFF2-40B4-BE49-F238E27FC236}">
                <a16:creationId xmlns="" xmlns:a16="http://schemas.microsoft.com/office/drawing/2014/main" id="{4DBC6E13-D3FF-4607-A47F-117DE839F6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84" t="15488" r="8650" b="22257"/>
          <a:stretch/>
        </p:blipFill>
        <p:spPr>
          <a:xfrm>
            <a:off x="9216570" y="4858804"/>
            <a:ext cx="2975429" cy="1719486"/>
          </a:xfrm>
          <a:prstGeom prst="rect">
            <a:avLst/>
          </a:prstGeom>
        </p:spPr>
      </p:pic>
      <p:pic>
        <p:nvPicPr>
          <p:cNvPr id="41" name="图片 40">
            <a:extLst>
              <a:ext uri="{FF2B5EF4-FFF2-40B4-BE49-F238E27FC236}">
                <a16:creationId xmlns="" xmlns:a16="http://schemas.microsoft.com/office/drawing/2014/main" id="{191B21A2-8D0E-4574-AD87-DEB612F087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90" t="34559" r="49886" b="28416"/>
          <a:stretch/>
        </p:blipFill>
        <p:spPr>
          <a:xfrm>
            <a:off x="-116494" y="5128634"/>
            <a:ext cx="4080438" cy="1394504"/>
          </a:xfrm>
          <a:prstGeom prst="rect">
            <a:avLst/>
          </a:prstGeom>
        </p:spPr>
      </p:pic>
      <p:pic>
        <p:nvPicPr>
          <p:cNvPr id="43" name="图片 42">
            <a:extLst>
              <a:ext uri="{FF2B5EF4-FFF2-40B4-BE49-F238E27FC236}">
                <a16:creationId xmlns="" xmlns:a16="http://schemas.microsoft.com/office/drawing/2014/main" id="{57C39C8C-C3C4-4876-AAC1-1C5D4FF86F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12" y="5901360"/>
            <a:ext cx="12238811" cy="956640"/>
          </a:xfrm>
          <a:prstGeom prst="rect">
            <a:avLst/>
          </a:prstGeom>
        </p:spPr>
      </p:pic>
      <p:pic>
        <p:nvPicPr>
          <p:cNvPr id="50" name="图片 49">
            <a:extLst>
              <a:ext uri="{FF2B5EF4-FFF2-40B4-BE49-F238E27FC236}">
                <a16:creationId xmlns="" xmlns:a16="http://schemas.microsoft.com/office/drawing/2014/main" id="{7F0DF73C-D560-458F-8969-841FC38FCB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67123" flipV="1">
            <a:off x="-703031" y="3534117"/>
            <a:ext cx="2959892" cy="2959892"/>
          </a:xfrm>
          <a:prstGeom prst="rect">
            <a:avLst/>
          </a:prstGeom>
        </p:spPr>
      </p:pic>
      <p:pic>
        <p:nvPicPr>
          <p:cNvPr id="53" name="图片 52">
            <a:extLst>
              <a:ext uri="{FF2B5EF4-FFF2-40B4-BE49-F238E27FC236}">
                <a16:creationId xmlns="" xmlns:a16="http://schemas.microsoft.com/office/drawing/2014/main" id="{8518D62B-97B6-49A6-8D43-7483BFA11F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9225" y="279710"/>
            <a:ext cx="1124491" cy="1157204"/>
          </a:xfrm>
          <a:prstGeom prst="rect">
            <a:avLst/>
          </a:prstGeom>
        </p:spPr>
      </p:pic>
      <p:pic>
        <p:nvPicPr>
          <p:cNvPr id="59" name="图片 58">
            <a:extLst>
              <a:ext uri="{FF2B5EF4-FFF2-40B4-BE49-F238E27FC236}">
                <a16:creationId xmlns="" xmlns:a16="http://schemas.microsoft.com/office/drawing/2014/main" id="{2ACDA768-F606-42FC-88BE-0B4E5EEB56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4388702" cy="1436914"/>
          </a:xfrm>
          <a:prstGeom prst="rect">
            <a:avLst/>
          </a:prstGeom>
        </p:spPr>
      </p:pic>
      <p:sp>
        <p:nvSpPr>
          <p:cNvPr id="60" name="文本框 59">
            <a:extLst>
              <a:ext uri="{FF2B5EF4-FFF2-40B4-BE49-F238E27FC236}">
                <a16:creationId xmlns="" xmlns:a16="http://schemas.microsoft.com/office/drawing/2014/main" id="{2ADF8319-FBC0-46AA-867F-605ED82FE2B3}"/>
              </a:ext>
            </a:extLst>
          </p:cNvPr>
          <p:cNvSpPr txBox="1"/>
          <p:nvPr/>
        </p:nvSpPr>
        <p:spPr>
          <a:xfrm>
            <a:off x="4086586" y="3831621"/>
            <a:ext cx="4327675" cy="954107"/>
          </a:xfrm>
          <a:prstGeom prst="rect">
            <a:avLst/>
          </a:prstGeom>
          <a:noFill/>
        </p:spPr>
        <p:txBody>
          <a:bodyPr wrap="square" rtlCol="0">
            <a:spAutoFit/>
          </a:bodyPr>
          <a:lstStyle/>
          <a:p>
            <a:pPr algn="dist"/>
            <a:r>
              <a:rPr lang="zh-CN" altLang="en-US" sz="2800" b="1" dirty="0">
                <a:solidFill>
                  <a:srgbClr val="FF0000"/>
                </a:solidFill>
                <a:cs typeface="+mn-ea"/>
                <a:sym typeface="+mn-lt"/>
              </a:rPr>
              <a:t>奋战决胜之年</a:t>
            </a:r>
          </a:p>
          <a:p>
            <a:pPr algn="dist"/>
            <a:r>
              <a:rPr lang="zh-CN" altLang="en-US" sz="2800" b="1" dirty="0" smtClean="0">
                <a:solidFill>
                  <a:srgbClr val="FF0000"/>
                </a:solidFill>
                <a:cs typeface="+mn-ea"/>
                <a:sym typeface="+mn-lt"/>
              </a:rPr>
              <a:t>以实干推进“双高”建设</a:t>
            </a:r>
            <a:endParaRPr lang="zh-CN" altLang="en-US" sz="2800" b="1" dirty="0">
              <a:solidFill>
                <a:srgbClr val="FF0000"/>
              </a:solidFill>
              <a:cs typeface="+mn-ea"/>
              <a:sym typeface="+mn-lt"/>
            </a:endParaRPr>
          </a:p>
        </p:txBody>
      </p:sp>
      <p:cxnSp>
        <p:nvCxnSpPr>
          <p:cNvPr id="66" name="直接连接符 65">
            <a:extLst>
              <a:ext uri="{FF2B5EF4-FFF2-40B4-BE49-F238E27FC236}">
                <a16:creationId xmlns="" xmlns:a16="http://schemas.microsoft.com/office/drawing/2014/main" id="{04631929-F55C-4812-9A6E-DCC42C67E468}"/>
              </a:ext>
            </a:extLst>
          </p:cNvPr>
          <p:cNvCxnSpPr/>
          <p:nvPr/>
        </p:nvCxnSpPr>
        <p:spPr>
          <a:xfrm flipV="1">
            <a:off x="4086586" y="4860334"/>
            <a:ext cx="4506606" cy="22089"/>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14" name="文本框 13">
            <a:extLst>
              <a:ext uri="{FF2B5EF4-FFF2-40B4-BE49-F238E27FC236}">
                <a16:creationId xmlns="" xmlns:a16="http://schemas.microsoft.com/office/drawing/2014/main" id="{F77B79BF-8DC3-4B8A-BEE6-4D0B295135AD}"/>
              </a:ext>
            </a:extLst>
          </p:cNvPr>
          <p:cNvSpPr txBox="1"/>
          <p:nvPr/>
        </p:nvSpPr>
        <p:spPr>
          <a:xfrm>
            <a:off x="3550158" y="1719665"/>
            <a:ext cx="5666412" cy="1446550"/>
          </a:xfrm>
          <a:prstGeom prst="rect">
            <a:avLst/>
          </a:prstGeom>
          <a:noFill/>
        </p:spPr>
        <p:txBody>
          <a:bodyPr wrap="square" rtlCol="0">
            <a:spAutoFit/>
          </a:bodyPr>
          <a:lstStyle/>
          <a:p>
            <a:pPr algn="dist"/>
            <a:r>
              <a:rPr lang="zh-CN" altLang="en-US" sz="8800" b="1" dirty="0" smtClean="0">
                <a:solidFill>
                  <a:srgbClr val="FF0000"/>
                </a:solidFill>
                <a:cs typeface="+mn-ea"/>
                <a:sym typeface="+mn-lt"/>
              </a:rPr>
              <a:t>感谢</a:t>
            </a:r>
            <a:r>
              <a:rPr lang="zh-CN" altLang="en-US" sz="8800" b="1" dirty="0">
                <a:solidFill>
                  <a:srgbClr val="FF0000"/>
                </a:solidFill>
                <a:cs typeface="+mn-ea"/>
                <a:sym typeface="+mn-lt"/>
              </a:rPr>
              <a:t>聆听</a:t>
            </a:r>
          </a:p>
        </p:txBody>
      </p:sp>
    </p:spTree>
    <p:extLst>
      <p:ext uri="{BB962C8B-B14F-4D97-AF65-F5344CB8AC3E}">
        <p14:creationId xmlns:p14="http://schemas.microsoft.com/office/powerpoint/2010/main" val="4027746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1000" fill="hold"/>
                                        <p:tgtEl>
                                          <p:spTgt spid="4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left)">
                                      <p:cBhvr>
                                        <p:cTn id="32" dur="500"/>
                                        <p:tgtEl>
                                          <p:spTgt spid="60"/>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wipe(left)">
                                      <p:cBhvr>
                                        <p:cTn id="36" dur="500"/>
                                        <p:tgtEl>
                                          <p:spTgt spid="66"/>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p:cTn id="40" dur="500" fill="hold"/>
                                        <p:tgtEl>
                                          <p:spTgt spid="53"/>
                                        </p:tgtEl>
                                        <p:attrNameLst>
                                          <p:attrName>ppt_w</p:attrName>
                                        </p:attrNameLst>
                                      </p:cBhvr>
                                      <p:tavLst>
                                        <p:tav tm="0">
                                          <p:val>
                                            <p:fltVal val="0"/>
                                          </p:val>
                                        </p:tav>
                                        <p:tav tm="100000">
                                          <p:val>
                                            <p:strVal val="#ppt_w"/>
                                          </p:val>
                                        </p:tav>
                                      </p:tavLst>
                                    </p:anim>
                                    <p:anim calcmode="lin" valueType="num">
                                      <p:cBhvr>
                                        <p:cTn id="41" dur="500" fill="hold"/>
                                        <p:tgtEl>
                                          <p:spTgt spid="53"/>
                                        </p:tgtEl>
                                        <p:attrNameLst>
                                          <p:attrName>ppt_h</p:attrName>
                                        </p:attrNameLst>
                                      </p:cBhvr>
                                      <p:tavLst>
                                        <p:tav tm="0">
                                          <p:val>
                                            <p:fltVal val="0"/>
                                          </p:val>
                                        </p:tav>
                                        <p:tav tm="100000">
                                          <p:val>
                                            <p:strVal val="#ppt_h"/>
                                          </p:val>
                                        </p:tav>
                                      </p:tavLst>
                                    </p:anim>
                                    <p:animEffect transition="in" filter="fade">
                                      <p:cBhvr>
                                        <p:cTn id="42" dur="500"/>
                                        <p:tgtEl>
                                          <p:spTgt spid="53"/>
                                        </p:tgtEl>
                                      </p:cBhvr>
                                    </p:animEffect>
                                  </p:childTnLst>
                                </p:cTn>
                              </p:par>
                            </p:childTnLst>
                          </p:cTn>
                        </p:par>
                        <p:par>
                          <p:cTn id="43" fill="hold">
                            <p:stCondLst>
                              <p:cond delay="4500"/>
                            </p:stCondLst>
                            <p:childTnLst>
                              <p:par>
                                <p:cTn id="44" presetID="17" presetClass="entr" presetSubtype="10"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 calcmode="lin" valueType="num">
                                      <p:cBhvr>
                                        <p:cTn id="46" dur="500" fill="hold"/>
                                        <p:tgtEl>
                                          <p:spTgt spid="50"/>
                                        </p:tgtEl>
                                        <p:attrNameLst>
                                          <p:attrName>ppt_w</p:attrName>
                                        </p:attrNameLst>
                                      </p:cBhvr>
                                      <p:tavLst>
                                        <p:tav tm="0">
                                          <p:val>
                                            <p:fltVal val="0"/>
                                          </p:val>
                                        </p:tav>
                                        <p:tav tm="100000">
                                          <p:val>
                                            <p:strVal val="#ppt_w"/>
                                          </p:val>
                                        </p:tav>
                                      </p:tavLst>
                                    </p:anim>
                                    <p:anim calcmode="lin" valueType="num">
                                      <p:cBhvr>
                                        <p:cTn id="47" dur="500" fill="hold"/>
                                        <p:tgtEl>
                                          <p:spTgt spid="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 xmlns:a16="http://schemas.microsoft.com/office/drawing/2014/main" id="{6492B1AA-3F85-4690-9CDC-1E4DF9978214}"/>
              </a:ext>
            </a:extLst>
          </p:cNvPr>
          <p:cNvSpPr txBox="1"/>
          <p:nvPr/>
        </p:nvSpPr>
        <p:spPr>
          <a:xfrm>
            <a:off x="5229936" y="1437418"/>
            <a:ext cx="3429144" cy="523220"/>
          </a:xfrm>
          <a:prstGeom prst="rect">
            <a:avLst/>
          </a:prstGeom>
          <a:noFill/>
        </p:spPr>
        <p:txBody>
          <a:bodyPr wrap="none" rtlCol="0">
            <a:spAutoFit/>
          </a:bodyPr>
          <a:lstStyle/>
          <a:p>
            <a:r>
              <a:rPr lang="en-US" altLang="zh-CN" sz="2800" b="1" dirty="0">
                <a:solidFill>
                  <a:srgbClr val="FF0000"/>
                </a:solidFill>
                <a:cs typeface="+mn-ea"/>
                <a:sym typeface="+mn-lt"/>
              </a:rPr>
              <a:t>2020</a:t>
            </a:r>
            <a:r>
              <a:rPr lang="zh-CN" altLang="en-US" sz="2800" b="1" dirty="0">
                <a:solidFill>
                  <a:srgbClr val="FF0000"/>
                </a:solidFill>
                <a:cs typeface="+mn-ea"/>
                <a:sym typeface="+mn-lt"/>
              </a:rPr>
              <a:t>年两会基本概述</a:t>
            </a:r>
          </a:p>
        </p:txBody>
      </p:sp>
      <p:sp>
        <p:nvSpPr>
          <p:cNvPr id="15" name="文本框 14">
            <a:extLst>
              <a:ext uri="{FF2B5EF4-FFF2-40B4-BE49-F238E27FC236}">
                <a16:creationId xmlns="" xmlns:a16="http://schemas.microsoft.com/office/drawing/2014/main" id="{13E5E716-A8EC-4947-9333-5D76C5D3CF74}"/>
              </a:ext>
            </a:extLst>
          </p:cNvPr>
          <p:cNvSpPr txBox="1"/>
          <p:nvPr/>
        </p:nvSpPr>
        <p:spPr>
          <a:xfrm>
            <a:off x="5229936" y="2321008"/>
            <a:ext cx="5205271" cy="523220"/>
          </a:xfrm>
          <a:prstGeom prst="rect">
            <a:avLst/>
          </a:prstGeom>
          <a:noFill/>
        </p:spPr>
        <p:txBody>
          <a:bodyPr wrap="none" rtlCol="0">
            <a:spAutoFit/>
          </a:bodyPr>
          <a:lstStyle/>
          <a:p>
            <a:r>
              <a:rPr lang="en-US" altLang="zh-CN" sz="2800" b="1" dirty="0">
                <a:solidFill>
                  <a:srgbClr val="FF0000"/>
                </a:solidFill>
                <a:cs typeface="+mn-ea"/>
                <a:sym typeface="+mn-lt"/>
              </a:rPr>
              <a:t>2020</a:t>
            </a:r>
            <a:r>
              <a:rPr lang="zh-CN" altLang="en-US" sz="2800" b="1" dirty="0">
                <a:solidFill>
                  <a:srgbClr val="FF0000"/>
                </a:solidFill>
                <a:cs typeface="+mn-ea"/>
                <a:sym typeface="+mn-lt"/>
              </a:rPr>
              <a:t>年全国</a:t>
            </a:r>
            <a:r>
              <a:rPr lang="zh-CN" altLang="en-US" sz="2800" b="1" dirty="0" smtClean="0">
                <a:solidFill>
                  <a:srgbClr val="FF0000"/>
                </a:solidFill>
                <a:cs typeface="+mn-ea"/>
                <a:sym typeface="+mn-lt"/>
              </a:rPr>
              <a:t>两会精神和主要内容</a:t>
            </a:r>
            <a:endParaRPr lang="zh-CN" altLang="en-US" sz="2800" b="1" dirty="0">
              <a:solidFill>
                <a:srgbClr val="FF0000"/>
              </a:solidFill>
              <a:cs typeface="+mn-ea"/>
              <a:sym typeface="+mn-lt"/>
            </a:endParaRPr>
          </a:p>
        </p:txBody>
      </p:sp>
      <p:sp>
        <p:nvSpPr>
          <p:cNvPr id="21" name="文本框 20">
            <a:extLst>
              <a:ext uri="{FF2B5EF4-FFF2-40B4-BE49-F238E27FC236}">
                <a16:creationId xmlns="" xmlns:a16="http://schemas.microsoft.com/office/drawing/2014/main" id="{9CFE3BF3-0D8C-4979-BAE3-234D35DD0923}"/>
              </a:ext>
            </a:extLst>
          </p:cNvPr>
          <p:cNvSpPr txBox="1"/>
          <p:nvPr/>
        </p:nvSpPr>
        <p:spPr>
          <a:xfrm>
            <a:off x="5307022" y="3204598"/>
            <a:ext cx="4487126" cy="523220"/>
          </a:xfrm>
          <a:prstGeom prst="rect">
            <a:avLst/>
          </a:prstGeom>
          <a:noFill/>
        </p:spPr>
        <p:txBody>
          <a:bodyPr wrap="none" rtlCol="0">
            <a:spAutoFit/>
          </a:bodyPr>
          <a:lstStyle/>
          <a:p>
            <a:r>
              <a:rPr lang="en-US" altLang="zh-CN" sz="2800" b="1" dirty="0" smtClean="0">
                <a:solidFill>
                  <a:srgbClr val="FF0000"/>
                </a:solidFill>
                <a:cs typeface="+mn-ea"/>
                <a:sym typeface="+mn-lt"/>
              </a:rPr>
              <a:t>2020</a:t>
            </a:r>
            <a:r>
              <a:rPr lang="zh-CN" altLang="en-US" sz="2800" b="1" dirty="0" smtClean="0">
                <a:solidFill>
                  <a:srgbClr val="FF0000"/>
                </a:solidFill>
                <a:cs typeface="+mn-ea"/>
                <a:sym typeface="+mn-lt"/>
              </a:rPr>
              <a:t>年习近平两会讲话精神</a:t>
            </a:r>
            <a:endParaRPr lang="zh-CN" altLang="en-US" sz="2600" b="1" dirty="0">
              <a:solidFill>
                <a:srgbClr val="FF0000"/>
              </a:solidFill>
              <a:cs typeface="+mn-ea"/>
              <a:sym typeface="+mn-lt"/>
            </a:endParaRPr>
          </a:p>
        </p:txBody>
      </p:sp>
      <p:grpSp>
        <p:nvGrpSpPr>
          <p:cNvPr id="8" name="组合 7">
            <a:extLst>
              <a:ext uri="{FF2B5EF4-FFF2-40B4-BE49-F238E27FC236}">
                <a16:creationId xmlns="" xmlns:a16="http://schemas.microsoft.com/office/drawing/2014/main" id="{E02DB86D-3E4E-40B5-9767-0CB461BA5EF4}"/>
              </a:ext>
            </a:extLst>
          </p:cNvPr>
          <p:cNvGrpSpPr/>
          <p:nvPr/>
        </p:nvGrpSpPr>
        <p:grpSpPr>
          <a:xfrm>
            <a:off x="1243015" y="1892418"/>
            <a:ext cx="2910848" cy="2263993"/>
            <a:chOff x="1251834" y="2500204"/>
            <a:chExt cx="2910848" cy="2263993"/>
          </a:xfrm>
        </p:grpSpPr>
        <p:pic>
          <p:nvPicPr>
            <p:cNvPr id="7" name="图片 6">
              <a:extLst>
                <a:ext uri="{FF2B5EF4-FFF2-40B4-BE49-F238E27FC236}">
                  <a16:creationId xmlns="" xmlns:a16="http://schemas.microsoft.com/office/drawing/2014/main" id="{F4C27961-BBE8-4900-B39A-0376ABAE6F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834" y="2500204"/>
              <a:ext cx="2910848" cy="2263993"/>
            </a:xfrm>
            <a:prstGeom prst="rect">
              <a:avLst/>
            </a:prstGeom>
          </p:spPr>
        </p:pic>
        <p:sp>
          <p:nvSpPr>
            <p:cNvPr id="24" name="文本框 23">
              <a:extLst>
                <a:ext uri="{FF2B5EF4-FFF2-40B4-BE49-F238E27FC236}">
                  <a16:creationId xmlns="" xmlns:a16="http://schemas.microsoft.com/office/drawing/2014/main" id="{F073E4B3-2907-463A-AAF0-7116D3F8B777}"/>
                </a:ext>
              </a:extLst>
            </p:cNvPr>
            <p:cNvSpPr txBox="1"/>
            <p:nvPr/>
          </p:nvSpPr>
          <p:spPr>
            <a:xfrm>
              <a:off x="2023971" y="3171646"/>
              <a:ext cx="1576072" cy="923330"/>
            </a:xfrm>
            <a:prstGeom prst="rect">
              <a:avLst/>
            </a:prstGeom>
            <a:noFill/>
          </p:spPr>
          <p:txBody>
            <a:bodyPr wrap="none" rtlCol="0">
              <a:spAutoFit/>
            </a:bodyPr>
            <a:lstStyle/>
            <a:p>
              <a:r>
                <a:rPr lang="zh-CN" altLang="en-US" sz="5400" b="1" dirty="0">
                  <a:solidFill>
                    <a:srgbClr val="FF0000"/>
                  </a:solidFill>
                  <a:cs typeface="+mn-ea"/>
                  <a:sym typeface="+mn-lt"/>
                </a:rPr>
                <a:t>目录</a:t>
              </a:r>
            </a:p>
          </p:txBody>
        </p:sp>
      </p:grpSp>
      <p:sp>
        <p:nvSpPr>
          <p:cNvPr id="30" name="文本框 29">
            <a:extLst>
              <a:ext uri="{FF2B5EF4-FFF2-40B4-BE49-F238E27FC236}">
                <a16:creationId xmlns="" xmlns:a16="http://schemas.microsoft.com/office/drawing/2014/main" id="{1D9E2752-437F-4915-B547-AECFC8CEDEF8}"/>
              </a:ext>
            </a:extLst>
          </p:cNvPr>
          <p:cNvSpPr txBox="1"/>
          <p:nvPr/>
        </p:nvSpPr>
        <p:spPr>
          <a:xfrm>
            <a:off x="5307022" y="4088189"/>
            <a:ext cx="2339102" cy="523220"/>
          </a:xfrm>
          <a:prstGeom prst="rect">
            <a:avLst/>
          </a:prstGeom>
          <a:noFill/>
        </p:spPr>
        <p:txBody>
          <a:bodyPr wrap="none" rtlCol="0">
            <a:spAutoFit/>
          </a:bodyPr>
          <a:lstStyle/>
          <a:p>
            <a:r>
              <a:rPr lang="zh-CN" altLang="en-US" sz="2800" b="1" dirty="0" smtClean="0">
                <a:solidFill>
                  <a:srgbClr val="FF0000"/>
                </a:solidFill>
                <a:cs typeface="+mn-ea"/>
                <a:sym typeface="+mn-lt"/>
              </a:rPr>
              <a:t>个人学习体会</a:t>
            </a:r>
            <a:endParaRPr lang="zh-CN" altLang="en-US" sz="2800" b="1" dirty="0">
              <a:solidFill>
                <a:srgbClr val="FF0000"/>
              </a:solidFill>
              <a:cs typeface="+mn-ea"/>
              <a:sym typeface="+mn-lt"/>
            </a:endParaRPr>
          </a:p>
        </p:txBody>
      </p:sp>
      <p:pic>
        <p:nvPicPr>
          <p:cNvPr id="5" name="图片 4">
            <a:extLst>
              <a:ext uri="{FF2B5EF4-FFF2-40B4-BE49-F238E27FC236}">
                <a16:creationId xmlns="" xmlns:a16="http://schemas.microsoft.com/office/drawing/2014/main" id="{A39A3CAB-EB20-45EF-AF63-E2231D96D2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6605" y="1237364"/>
            <a:ext cx="923330" cy="923330"/>
          </a:xfrm>
          <a:prstGeom prst="rect">
            <a:avLst/>
          </a:prstGeom>
        </p:spPr>
      </p:pic>
      <p:pic>
        <p:nvPicPr>
          <p:cNvPr id="12" name="图片 11">
            <a:extLst>
              <a:ext uri="{FF2B5EF4-FFF2-40B4-BE49-F238E27FC236}">
                <a16:creationId xmlns="" xmlns:a16="http://schemas.microsoft.com/office/drawing/2014/main" id="{E020AACA-AE07-495F-A333-1C3AF2298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3644" y="2120953"/>
            <a:ext cx="923330" cy="923330"/>
          </a:xfrm>
          <a:prstGeom prst="rect">
            <a:avLst/>
          </a:prstGeom>
        </p:spPr>
      </p:pic>
      <p:pic>
        <p:nvPicPr>
          <p:cNvPr id="13" name="图片 12">
            <a:extLst>
              <a:ext uri="{FF2B5EF4-FFF2-40B4-BE49-F238E27FC236}">
                <a16:creationId xmlns="" xmlns:a16="http://schemas.microsoft.com/office/drawing/2014/main" id="{C8C5775F-6152-4198-96F1-14218211D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9965" y="3004544"/>
            <a:ext cx="923330" cy="923330"/>
          </a:xfrm>
          <a:prstGeom prst="rect">
            <a:avLst/>
          </a:prstGeom>
        </p:spPr>
      </p:pic>
      <p:pic>
        <p:nvPicPr>
          <p:cNvPr id="14" name="图片 13">
            <a:extLst>
              <a:ext uri="{FF2B5EF4-FFF2-40B4-BE49-F238E27FC236}">
                <a16:creationId xmlns="" xmlns:a16="http://schemas.microsoft.com/office/drawing/2014/main" id="{44472EF4-FD49-4B14-BB30-DFBF865C3A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9965" y="3888135"/>
            <a:ext cx="923330" cy="923330"/>
          </a:xfrm>
          <a:prstGeom prst="rect">
            <a:avLst/>
          </a:prstGeom>
        </p:spPr>
      </p:pic>
    </p:spTree>
    <p:extLst>
      <p:ext uri="{BB962C8B-B14F-4D97-AF65-F5344CB8AC3E}">
        <p14:creationId xmlns:p14="http://schemas.microsoft.com/office/powerpoint/2010/main" val="1690130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par>
                                <p:cTn id="22" presetID="31"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 calcmode="lin" valueType="num">
                                      <p:cBhvr>
                                        <p:cTn id="26" dur="1000" fill="hold"/>
                                        <p:tgtEl>
                                          <p:spTgt spid="13"/>
                                        </p:tgtEl>
                                        <p:attrNameLst>
                                          <p:attrName>style.rotation</p:attrName>
                                        </p:attrNameLst>
                                      </p:cBhvr>
                                      <p:tavLst>
                                        <p:tav tm="0">
                                          <p:val>
                                            <p:fltVal val="90"/>
                                          </p:val>
                                        </p:tav>
                                        <p:tav tm="100000">
                                          <p:val>
                                            <p:fltVal val="0"/>
                                          </p:val>
                                        </p:tav>
                                      </p:tavLst>
                                    </p:anim>
                                    <p:animEffect transition="in" filter="fade">
                                      <p:cBhvr>
                                        <p:cTn id="27" dur="1000"/>
                                        <p:tgtEl>
                                          <p:spTgt spid="13"/>
                                        </p:tgtEl>
                                      </p:cBhvr>
                                    </p:animEffect>
                                  </p:childTnLst>
                                </p:cTn>
                              </p:par>
                              <p:par>
                                <p:cTn id="28" presetID="3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 calcmode="lin" valueType="num">
                                      <p:cBhvr>
                                        <p:cTn id="32" dur="1000" fill="hold"/>
                                        <p:tgtEl>
                                          <p:spTgt spid="14"/>
                                        </p:tgtEl>
                                        <p:attrNameLst>
                                          <p:attrName>style.rotation</p:attrName>
                                        </p:attrNameLst>
                                      </p:cBhvr>
                                      <p:tavLst>
                                        <p:tav tm="0">
                                          <p:val>
                                            <p:fltVal val="90"/>
                                          </p:val>
                                        </p:tav>
                                        <p:tav tm="100000">
                                          <p:val>
                                            <p:fltVal val="0"/>
                                          </p:val>
                                        </p:tav>
                                      </p:tavLst>
                                    </p:anim>
                                    <p:animEffect transition="in" filter="fade">
                                      <p:cBhvr>
                                        <p:cTn id="3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 xmlns:a16="http://schemas.microsoft.com/office/drawing/2014/main" id="{940DD5CE-EE43-4565-92B1-C175F3D39145}"/>
              </a:ext>
            </a:extLst>
          </p:cNvPr>
          <p:cNvPicPr>
            <a:picLocks noChangeAspect="1"/>
          </p:cNvPicPr>
          <p:nvPr/>
        </p:nvPicPr>
        <p:blipFill rotWithShape="1">
          <a:blip r:embed="rId2">
            <a:extLst>
              <a:ext uri="{28A0092B-C50C-407E-A947-70E740481C1C}">
                <a14:useLocalDpi xmlns:a14="http://schemas.microsoft.com/office/drawing/2010/main" val="0"/>
              </a:ext>
            </a:extLst>
          </a:blip>
          <a:srcRect t="11796" b="15861"/>
          <a:stretch/>
        </p:blipFill>
        <p:spPr>
          <a:xfrm>
            <a:off x="1613444" y="273050"/>
            <a:ext cx="8724900" cy="6311900"/>
          </a:xfrm>
          <a:prstGeom prst="rect">
            <a:avLst/>
          </a:prstGeom>
        </p:spPr>
      </p:pic>
      <p:sp>
        <p:nvSpPr>
          <p:cNvPr id="8" name="矩形 7">
            <a:extLst>
              <a:ext uri="{FF2B5EF4-FFF2-40B4-BE49-F238E27FC236}">
                <a16:creationId xmlns="" xmlns:a16="http://schemas.microsoft.com/office/drawing/2014/main" id="{953F478B-B0B0-4AF4-97C8-FA6F29E9F2F2}"/>
              </a:ext>
            </a:extLst>
          </p:cNvPr>
          <p:cNvSpPr/>
          <p:nvPr/>
        </p:nvSpPr>
        <p:spPr>
          <a:xfrm>
            <a:off x="3303077" y="2939614"/>
            <a:ext cx="5171620" cy="830997"/>
          </a:xfrm>
          <a:prstGeom prst="rect">
            <a:avLst/>
          </a:prstGeom>
        </p:spPr>
        <p:txBody>
          <a:bodyPr wrap="square">
            <a:spAutoFit/>
          </a:bodyPr>
          <a:lstStyle/>
          <a:p>
            <a:pPr algn="ctr"/>
            <a:r>
              <a:rPr lang="zh-CN" altLang="en-US" sz="4800" b="1" dirty="0" smtClean="0">
                <a:solidFill>
                  <a:srgbClr val="FF0000"/>
                </a:solidFill>
                <a:cs typeface="+mn-ea"/>
                <a:sym typeface="+mn-lt"/>
              </a:rPr>
              <a:t>一、两会基本概述</a:t>
            </a:r>
            <a:endParaRPr lang="zh-CN" altLang="en-US" sz="4800" b="1" dirty="0">
              <a:solidFill>
                <a:srgbClr val="FF0000"/>
              </a:solidFill>
              <a:cs typeface="+mn-ea"/>
              <a:sym typeface="+mn-lt"/>
            </a:endParaRPr>
          </a:p>
        </p:txBody>
      </p:sp>
      <p:pic>
        <p:nvPicPr>
          <p:cNvPr id="6" name="图片 5">
            <a:extLst>
              <a:ext uri="{FF2B5EF4-FFF2-40B4-BE49-F238E27FC236}">
                <a16:creationId xmlns="" xmlns:a16="http://schemas.microsoft.com/office/drawing/2014/main" id="{B9BBB865-CB9E-4D21-A35F-35CF4A8C6F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335" y="1246408"/>
            <a:ext cx="923330" cy="923330"/>
          </a:xfrm>
          <a:prstGeom prst="rect">
            <a:avLst/>
          </a:prstGeom>
        </p:spPr>
      </p:pic>
    </p:spTree>
    <p:extLst>
      <p:ext uri="{BB962C8B-B14F-4D97-AF65-F5344CB8AC3E}">
        <p14:creationId xmlns:p14="http://schemas.microsoft.com/office/powerpoint/2010/main" val="638512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5AEA6B38-6F31-493E-8880-C4599112F2F5}"/>
              </a:ext>
            </a:extLst>
          </p:cNvPr>
          <p:cNvSpPr/>
          <p:nvPr/>
        </p:nvSpPr>
        <p:spPr>
          <a:xfrm>
            <a:off x="900985" y="3402766"/>
            <a:ext cx="8002832" cy="2831544"/>
          </a:xfrm>
          <a:prstGeom prst="rect">
            <a:avLst/>
          </a:prstGeom>
        </p:spPr>
        <p:txBody>
          <a:bodyPr wrap="square">
            <a:spAutoFit/>
          </a:bodyPr>
          <a:lstStyle/>
          <a:p>
            <a:pPr>
              <a:spcBef>
                <a:spcPts val="600"/>
              </a:spcBef>
              <a:spcAft>
                <a:spcPts val="600"/>
              </a:spcAft>
            </a:pPr>
            <a:r>
              <a:rPr lang="en-US" altLang="zh-CN" sz="2000" b="1" i="0" u="none" strike="noStrike" dirty="0" smtClean="0">
                <a:solidFill>
                  <a:srgbClr val="FF0000"/>
                </a:solidFill>
                <a:effectLst/>
                <a:latin typeface="微软雅黑" panose="020B0503020204020204" pitchFamily="34" charset="-122"/>
                <a:ea typeface="微软雅黑" panose="020B0503020204020204" pitchFamily="34" charset="-122"/>
                <a:cs typeface="+mn-ea"/>
                <a:sym typeface="+mn-lt"/>
              </a:rPr>
              <a:t>  </a:t>
            </a:r>
            <a:r>
              <a:rPr lang="en-US" altLang="zh-CN" sz="2800" b="1" i="0" u="none" strike="noStrike" dirty="0" smtClean="0">
                <a:solidFill>
                  <a:srgbClr val="FF0000"/>
                </a:solidFill>
                <a:effectLst/>
                <a:latin typeface="微软雅黑" panose="020B0503020204020204" pitchFamily="34" charset="-122"/>
                <a:ea typeface="微软雅黑" panose="020B0503020204020204" pitchFamily="34" charset="-122"/>
                <a:cs typeface="+mn-ea"/>
                <a:sym typeface="+mn-lt"/>
              </a:rPr>
              <a:t>【</a:t>
            </a:r>
            <a:r>
              <a:rPr lang="zh-CN" altLang="en-US" sz="2800" b="1" i="0" u="none" strike="noStrike" dirty="0" smtClean="0">
                <a:solidFill>
                  <a:srgbClr val="FF0000"/>
                </a:solidFill>
                <a:effectLst/>
                <a:latin typeface="微软雅黑" panose="020B0503020204020204" pitchFamily="34" charset="-122"/>
                <a:ea typeface="微软雅黑" panose="020B0503020204020204" pitchFamily="34" charset="-122"/>
                <a:cs typeface="+mn-ea"/>
                <a:sym typeface="+mn-lt"/>
              </a:rPr>
              <a:t>今年两会</a:t>
            </a:r>
            <a:r>
              <a:rPr lang="en-US" altLang="zh-CN" sz="2800" b="1" i="0" u="none" strike="noStrike" dirty="0" smtClean="0">
                <a:solidFill>
                  <a:srgbClr val="FF0000"/>
                </a:solidFill>
                <a:effectLst/>
                <a:latin typeface="微软雅黑" panose="020B0503020204020204" pitchFamily="34" charset="-122"/>
                <a:ea typeface="微软雅黑" panose="020B0503020204020204" pitchFamily="34" charset="-122"/>
                <a:cs typeface="+mn-ea"/>
                <a:sym typeface="+mn-lt"/>
              </a:rPr>
              <a:t>】 </a:t>
            </a:r>
            <a:r>
              <a:rPr lang="zh-CN" altLang="en-US" sz="2000" b="0" i="0" u="none" strike="noStrike" dirty="0" smtClean="0">
                <a:effectLst/>
                <a:cs typeface="+mn-ea"/>
                <a:sym typeface="+mn-lt"/>
              </a:rPr>
              <a:t>是：</a:t>
            </a:r>
            <a:endParaRPr lang="en-US" altLang="zh-CN" sz="2000" b="0" i="0" u="none" strike="noStrike" dirty="0" smtClean="0">
              <a:effectLst/>
              <a:cs typeface="+mn-ea"/>
              <a:sym typeface="+mn-lt"/>
            </a:endParaRPr>
          </a:p>
          <a:p>
            <a:pPr>
              <a:spcBef>
                <a:spcPts val="600"/>
              </a:spcBef>
              <a:spcAft>
                <a:spcPts val="600"/>
              </a:spcAft>
            </a:pPr>
            <a:r>
              <a:rPr lang="en-US" altLang="zh-CN" sz="2000" dirty="0">
                <a:cs typeface="+mn-ea"/>
                <a:sym typeface="+mn-lt"/>
              </a:rPr>
              <a:t> </a:t>
            </a:r>
            <a:r>
              <a:rPr lang="en-US" altLang="zh-CN" sz="2000" dirty="0" smtClean="0">
                <a:cs typeface="+mn-ea"/>
                <a:sym typeface="+mn-lt"/>
              </a:rPr>
              <a:t>   </a:t>
            </a:r>
            <a:r>
              <a:rPr lang="zh-CN" altLang="en-US" sz="2000" dirty="0" smtClean="0">
                <a:cs typeface="+mn-ea"/>
                <a:sym typeface="+mn-lt"/>
              </a:rPr>
              <a:t>中华人民共和国第十三届</a:t>
            </a:r>
            <a:r>
              <a:rPr lang="zh-CN" altLang="en-US" sz="2000" dirty="0">
                <a:cs typeface="+mn-ea"/>
                <a:sym typeface="+mn-lt"/>
              </a:rPr>
              <a:t>全国人民代表大会</a:t>
            </a:r>
            <a:r>
              <a:rPr lang="zh-CN" altLang="en-US" sz="2000" dirty="0" smtClean="0">
                <a:cs typeface="+mn-ea"/>
                <a:sym typeface="+mn-lt"/>
              </a:rPr>
              <a:t>第三次会议</a:t>
            </a:r>
            <a:endParaRPr lang="en-US" altLang="zh-CN" sz="2000" dirty="0" smtClean="0">
              <a:cs typeface="+mn-ea"/>
              <a:sym typeface="+mn-lt"/>
            </a:endParaRPr>
          </a:p>
          <a:p>
            <a:pPr>
              <a:spcBef>
                <a:spcPts val="600"/>
              </a:spcBef>
              <a:spcAft>
                <a:spcPts val="600"/>
              </a:spcAft>
            </a:pPr>
            <a:r>
              <a:rPr lang="zh-CN" altLang="en-US" sz="2000" dirty="0" smtClean="0">
                <a:cs typeface="+mn-ea"/>
                <a:sym typeface="+mn-lt"/>
              </a:rPr>
              <a:t>（</a:t>
            </a:r>
            <a:r>
              <a:rPr lang="zh-CN" altLang="en-US" sz="2000" dirty="0" smtClean="0">
                <a:solidFill>
                  <a:srgbClr val="FF0000"/>
                </a:solidFill>
                <a:cs typeface="+mn-ea"/>
                <a:sym typeface="+mn-lt"/>
              </a:rPr>
              <a:t>十三届全国人大三次会议</a:t>
            </a:r>
            <a:r>
              <a:rPr lang="zh-CN" altLang="en-US" sz="2000" dirty="0" smtClean="0">
                <a:cs typeface="+mn-ea"/>
                <a:sym typeface="+mn-lt"/>
              </a:rPr>
              <a:t>）</a:t>
            </a:r>
            <a:endParaRPr lang="en-US" altLang="zh-CN" sz="2000" dirty="0" smtClean="0">
              <a:cs typeface="+mn-ea"/>
              <a:sym typeface="+mn-lt"/>
            </a:endParaRPr>
          </a:p>
          <a:p>
            <a:pPr>
              <a:spcBef>
                <a:spcPts val="600"/>
              </a:spcBef>
              <a:spcAft>
                <a:spcPts val="600"/>
              </a:spcAft>
            </a:pPr>
            <a:r>
              <a:rPr lang="en-US" altLang="zh-CN" sz="2000" dirty="0">
                <a:cs typeface="+mn-ea"/>
                <a:sym typeface="+mn-lt"/>
              </a:rPr>
              <a:t> </a:t>
            </a:r>
            <a:r>
              <a:rPr lang="en-US" altLang="zh-CN" sz="2000" dirty="0" smtClean="0">
                <a:cs typeface="+mn-ea"/>
                <a:sym typeface="+mn-lt"/>
              </a:rPr>
              <a:t>   </a:t>
            </a:r>
            <a:r>
              <a:rPr lang="zh-CN" altLang="en-US" sz="2000" dirty="0" smtClean="0">
                <a:cs typeface="+mn-ea"/>
                <a:sym typeface="+mn-lt"/>
              </a:rPr>
              <a:t>中国人民政治协商会议</a:t>
            </a:r>
            <a:r>
              <a:rPr lang="zh-CN" altLang="en-US" sz="2000" dirty="0">
                <a:cs typeface="+mn-ea"/>
                <a:sym typeface="+mn-lt"/>
              </a:rPr>
              <a:t>第十三届全国委员会第三次</a:t>
            </a:r>
            <a:r>
              <a:rPr lang="zh-CN" altLang="en-US" sz="2000" dirty="0" smtClean="0">
                <a:cs typeface="+mn-ea"/>
                <a:sym typeface="+mn-lt"/>
              </a:rPr>
              <a:t>会议</a:t>
            </a:r>
            <a:endParaRPr lang="en-US" altLang="zh-CN" sz="2000" dirty="0" smtClean="0">
              <a:cs typeface="+mn-ea"/>
              <a:sym typeface="+mn-lt"/>
            </a:endParaRPr>
          </a:p>
          <a:p>
            <a:pPr>
              <a:spcBef>
                <a:spcPts val="600"/>
              </a:spcBef>
              <a:spcAft>
                <a:spcPts val="600"/>
              </a:spcAft>
            </a:pPr>
            <a:r>
              <a:rPr lang="zh-CN" altLang="en-US" sz="2000" dirty="0" smtClean="0">
                <a:cs typeface="+mn-ea"/>
                <a:sym typeface="+mn-lt"/>
              </a:rPr>
              <a:t>（</a:t>
            </a:r>
            <a:r>
              <a:rPr lang="zh-CN" altLang="en-US" sz="2000" dirty="0" smtClean="0">
                <a:solidFill>
                  <a:srgbClr val="FF0000"/>
                </a:solidFill>
                <a:cs typeface="+mn-ea"/>
                <a:sym typeface="+mn-lt"/>
              </a:rPr>
              <a:t>全国政协十三届三次会议</a:t>
            </a:r>
            <a:r>
              <a:rPr lang="zh-CN" altLang="en-US" sz="2000" dirty="0" smtClean="0">
                <a:cs typeface="+mn-ea"/>
                <a:sym typeface="+mn-lt"/>
              </a:rPr>
              <a:t>）</a:t>
            </a:r>
            <a:endParaRPr lang="en-US" altLang="zh-CN" sz="2000" dirty="0" smtClean="0">
              <a:cs typeface="+mn-ea"/>
              <a:sym typeface="+mn-lt"/>
            </a:endParaRPr>
          </a:p>
          <a:p>
            <a:pPr>
              <a:spcBef>
                <a:spcPts val="600"/>
              </a:spcBef>
              <a:spcAft>
                <a:spcPts val="600"/>
              </a:spcAft>
            </a:pPr>
            <a:r>
              <a:rPr lang="en-US" altLang="zh-CN" sz="2000" dirty="0">
                <a:cs typeface="+mn-ea"/>
                <a:sym typeface="+mn-lt"/>
              </a:rPr>
              <a:t> </a:t>
            </a:r>
            <a:r>
              <a:rPr lang="en-US" altLang="zh-CN" sz="2000" dirty="0" smtClean="0">
                <a:cs typeface="+mn-ea"/>
                <a:sym typeface="+mn-lt"/>
              </a:rPr>
              <a:t>      </a:t>
            </a:r>
            <a:endParaRPr lang="zh-CN" altLang="en-US" sz="2000" dirty="0">
              <a:cs typeface="+mn-ea"/>
              <a:sym typeface="+mn-lt"/>
            </a:endParaRPr>
          </a:p>
        </p:txBody>
      </p:sp>
      <p:pic>
        <p:nvPicPr>
          <p:cNvPr id="6" name="图片 5">
            <a:extLst>
              <a:ext uri="{FF2B5EF4-FFF2-40B4-BE49-F238E27FC236}">
                <a16:creationId xmlns="" xmlns:a16="http://schemas.microsoft.com/office/drawing/2014/main" id="{D6C7F398-8080-4373-A930-AAA19478FD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76401" flipH="1">
            <a:off x="7968857" y="1599678"/>
            <a:ext cx="4497495" cy="4497495"/>
          </a:xfrm>
          <a:prstGeom prst="rect">
            <a:avLst/>
          </a:prstGeom>
        </p:spPr>
      </p:pic>
      <p:sp>
        <p:nvSpPr>
          <p:cNvPr id="13" name="矩形 12"/>
          <p:cNvSpPr/>
          <p:nvPr/>
        </p:nvSpPr>
        <p:spPr>
          <a:xfrm>
            <a:off x="1086026" y="1799832"/>
            <a:ext cx="9131578" cy="1200329"/>
          </a:xfrm>
          <a:prstGeom prst="rect">
            <a:avLst/>
          </a:prstGeom>
        </p:spPr>
        <p:txBody>
          <a:bodyPr wrap="square">
            <a:spAutoFit/>
          </a:bodyPr>
          <a:lstStyle/>
          <a:p>
            <a:r>
              <a:rPr lang="zh-CN" altLang="en-US" sz="2800" b="1" dirty="0" smtClean="0">
                <a:solidFill>
                  <a:srgbClr val="FF0000"/>
                </a:solidFill>
                <a:latin typeface="微软雅黑" panose="020B0503020204020204" pitchFamily="34" charset="-122"/>
                <a:ea typeface="微软雅黑" panose="020B0503020204020204" pitchFamily="34" charset="-122"/>
              </a:rPr>
              <a:t>“两会”</a:t>
            </a:r>
            <a:r>
              <a:rPr lang="zh-CN" altLang="en-US" sz="2200" dirty="0">
                <a:solidFill>
                  <a:srgbClr val="333333"/>
                </a:solidFill>
                <a:latin typeface="微软雅黑" panose="020B0503020204020204" pitchFamily="34" charset="-122"/>
                <a:ea typeface="微软雅黑" panose="020B0503020204020204" pitchFamily="34" charset="-122"/>
              </a:rPr>
              <a:t>是“全国人民代表大会”和“中国人民政治协商会议”的简称。每年</a:t>
            </a:r>
            <a:r>
              <a:rPr lang="en-US" altLang="zh-CN" sz="2200" dirty="0">
                <a:solidFill>
                  <a:srgbClr val="FF0000"/>
                </a:solidFill>
                <a:latin typeface="微软雅黑" panose="020B0503020204020204" pitchFamily="34" charset="-122"/>
                <a:ea typeface="微软雅黑" panose="020B0503020204020204" pitchFamily="34" charset="-122"/>
              </a:rPr>
              <a:t>3</a:t>
            </a:r>
            <a:r>
              <a:rPr lang="zh-CN" altLang="en-US" sz="2200" dirty="0">
                <a:solidFill>
                  <a:srgbClr val="FF0000"/>
                </a:solidFill>
                <a:latin typeface="微软雅黑" panose="020B0503020204020204" pitchFamily="34" charset="-122"/>
                <a:ea typeface="微软雅黑" panose="020B0503020204020204" pitchFamily="34" charset="-122"/>
              </a:rPr>
              <a:t>月份“两会”先后召开全体会议一次</a:t>
            </a:r>
            <a:r>
              <a:rPr lang="zh-CN" altLang="en-US" sz="2200" dirty="0">
                <a:solidFill>
                  <a:srgbClr val="333333"/>
                </a:solidFill>
                <a:latin typeface="微软雅黑" panose="020B0503020204020204" pitchFamily="34" charset="-122"/>
                <a:ea typeface="微软雅黑" panose="020B0503020204020204" pitchFamily="34" charset="-122"/>
              </a:rPr>
              <a:t>，每</a:t>
            </a:r>
            <a:r>
              <a:rPr lang="en-US" altLang="zh-CN" sz="2200" dirty="0">
                <a:solidFill>
                  <a:srgbClr val="333333"/>
                </a:solidFill>
                <a:latin typeface="微软雅黑" panose="020B0503020204020204" pitchFamily="34" charset="-122"/>
                <a:ea typeface="微软雅黑" panose="020B0503020204020204" pitchFamily="34" charset="-122"/>
              </a:rPr>
              <a:t>5</a:t>
            </a:r>
            <a:r>
              <a:rPr lang="zh-CN" altLang="en-US" sz="2200" dirty="0">
                <a:solidFill>
                  <a:srgbClr val="333333"/>
                </a:solidFill>
                <a:latin typeface="微软雅黑" panose="020B0503020204020204" pitchFamily="34" charset="-122"/>
                <a:ea typeface="微软雅黑" panose="020B0503020204020204" pitchFamily="34" charset="-122"/>
              </a:rPr>
              <a:t>年称为一届，每年会议称</a:t>
            </a:r>
            <a:r>
              <a:rPr lang="en-US" altLang="zh-CN" sz="2200" dirty="0">
                <a:solidFill>
                  <a:srgbClr val="333333"/>
                </a:solidFill>
                <a:latin typeface="微软雅黑" panose="020B0503020204020204" pitchFamily="34" charset="-122"/>
                <a:ea typeface="微软雅黑" panose="020B0503020204020204" pitchFamily="34" charset="-122"/>
              </a:rPr>
              <a:t>X</a:t>
            </a:r>
            <a:r>
              <a:rPr lang="zh-CN" altLang="en-US" sz="2200" dirty="0">
                <a:solidFill>
                  <a:srgbClr val="333333"/>
                </a:solidFill>
                <a:latin typeface="微软雅黑" panose="020B0503020204020204" pitchFamily="34" charset="-122"/>
                <a:ea typeface="微软雅黑" panose="020B0503020204020204" pitchFamily="34" charset="-122"/>
              </a:rPr>
              <a:t>届</a:t>
            </a:r>
            <a:r>
              <a:rPr lang="en-US" altLang="zh-CN" sz="2200" dirty="0">
                <a:solidFill>
                  <a:srgbClr val="333333"/>
                </a:solidFill>
                <a:latin typeface="微软雅黑" panose="020B0503020204020204" pitchFamily="34" charset="-122"/>
                <a:ea typeface="微软雅黑" panose="020B0503020204020204" pitchFamily="34" charset="-122"/>
              </a:rPr>
              <a:t>X</a:t>
            </a:r>
            <a:r>
              <a:rPr lang="zh-CN" altLang="en-US" sz="2200" dirty="0">
                <a:solidFill>
                  <a:srgbClr val="333333"/>
                </a:solidFill>
                <a:latin typeface="微软雅黑" panose="020B0503020204020204" pitchFamily="34" charset="-122"/>
                <a:ea typeface="微软雅黑" panose="020B0503020204020204" pitchFamily="34" charset="-122"/>
              </a:rPr>
              <a:t>次会议。历年“两会”的时间一般控制在</a:t>
            </a:r>
            <a:r>
              <a:rPr lang="en-US" altLang="zh-CN" sz="2200" dirty="0">
                <a:solidFill>
                  <a:srgbClr val="333333"/>
                </a:solidFill>
                <a:latin typeface="微软雅黑" panose="020B0503020204020204" pitchFamily="34" charset="-122"/>
                <a:ea typeface="微软雅黑" panose="020B0503020204020204" pitchFamily="34" charset="-122"/>
              </a:rPr>
              <a:t>10-12</a:t>
            </a:r>
            <a:r>
              <a:rPr lang="zh-CN" altLang="en-US" sz="2200" dirty="0">
                <a:solidFill>
                  <a:srgbClr val="333333"/>
                </a:solidFill>
                <a:latin typeface="微软雅黑" panose="020B0503020204020204" pitchFamily="34" charset="-122"/>
                <a:ea typeface="微软雅黑" panose="020B0503020204020204" pitchFamily="34" charset="-122"/>
              </a:rPr>
              <a:t>天</a:t>
            </a:r>
            <a:r>
              <a:rPr lang="zh-CN" altLang="en-US" sz="2200" dirty="0" smtClean="0">
                <a:solidFill>
                  <a:srgbClr val="333333"/>
                </a:solidFill>
                <a:latin typeface="微软雅黑" panose="020B0503020204020204" pitchFamily="34" charset="-122"/>
                <a:ea typeface="微软雅黑" panose="020B0503020204020204" pitchFamily="34" charset="-122"/>
              </a:rPr>
              <a:t>左右。</a:t>
            </a:r>
            <a:endParaRPr lang="zh-CN" altLang="en-US" sz="2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94834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7033"/>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3348"/>
                            </p:stCondLst>
                            <p:childTnLst>
                              <p:par>
                                <p:cTn id="13" presetID="31"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0C141358-35DB-417F-B6DF-7404FAA39C7A}"/>
              </a:ext>
            </a:extLst>
          </p:cNvPr>
          <p:cNvSpPr/>
          <p:nvPr/>
        </p:nvSpPr>
        <p:spPr>
          <a:xfrm>
            <a:off x="1156475" y="1598984"/>
            <a:ext cx="7764186" cy="646331"/>
          </a:xfrm>
          <a:prstGeom prst="rect">
            <a:avLst/>
          </a:prstGeom>
        </p:spPr>
        <p:txBody>
          <a:bodyPr wrap="square">
            <a:spAutoFit/>
          </a:bodyPr>
          <a:lstStyle/>
          <a:p>
            <a:pPr algn="ctr"/>
            <a:r>
              <a:rPr lang="zh-CN" altLang="en-US" sz="3600" b="1" dirty="0" smtClean="0">
                <a:solidFill>
                  <a:srgbClr val="C00000"/>
                </a:solidFill>
                <a:cs typeface="+mn-ea"/>
                <a:sym typeface="+mn-lt"/>
              </a:rPr>
              <a:t>会议延期</a:t>
            </a:r>
            <a:r>
              <a:rPr lang="en-US" altLang="zh-CN" sz="3600" b="1" dirty="0" smtClean="0">
                <a:solidFill>
                  <a:srgbClr val="C00000"/>
                </a:solidFill>
                <a:cs typeface="+mn-ea"/>
                <a:sym typeface="+mn-lt"/>
              </a:rPr>
              <a:t>—</a:t>
            </a:r>
            <a:r>
              <a:rPr lang="zh-CN" altLang="en-US" sz="3600" b="1" dirty="0" smtClean="0">
                <a:solidFill>
                  <a:srgbClr val="C00000"/>
                </a:solidFill>
                <a:cs typeface="+mn-ea"/>
                <a:sym typeface="+mn-lt"/>
              </a:rPr>
              <a:t>十三届全国人大三次会议</a:t>
            </a:r>
            <a:endParaRPr lang="zh-CN" altLang="en-US" sz="3600" b="1" dirty="0">
              <a:solidFill>
                <a:srgbClr val="C00000"/>
              </a:solidFill>
              <a:cs typeface="+mn-ea"/>
              <a:sym typeface="+mn-lt"/>
            </a:endParaRPr>
          </a:p>
        </p:txBody>
      </p:sp>
      <p:sp>
        <p:nvSpPr>
          <p:cNvPr id="5" name="矩形 4">
            <a:extLst>
              <a:ext uri="{FF2B5EF4-FFF2-40B4-BE49-F238E27FC236}">
                <a16:creationId xmlns="" xmlns:a16="http://schemas.microsoft.com/office/drawing/2014/main" id="{F6DA2532-0440-4F14-9A20-A137CF64821F}"/>
              </a:ext>
            </a:extLst>
          </p:cNvPr>
          <p:cNvSpPr/>
          <p:nvPr/>
        </p:nvSpPr>
        <p:spPr>
          <a:xfrm>
            <a:off x="6887973" y="2523797"/>
            <a:ext cx="4458010" cy="3416320"/>
          </a:xfrm>
          <a:prstGeom prst="rect">
            <a:avLst/>
          </a:prstGeom>
          <a:ln>
            <a:solidFill>
              <a:srgbClr val="002060"/>
            </a:solidFill>
          </a:ln>
        </p:spPr>
        <p:txBody>
          <a:bodyPr wrap="square">
            <a:spAutoFit/>
          </a:bodyPr>
          <a:lstStyle/>
          <a:p>
            <a:pPr marL="285750" indent="-285750">
              <a:lnSpc>
                <a:spcPct val="150000"/>
              </a:lnSpc>
              <a:buClr>
                <a:srgbClr val="C00000"/>
              </a:buClr>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cs typeface="+mn-ea"/>
                <a:sym typeface="+mn-lt"/>
              </a:rPr>
              <a:t>2020</a:t>
            </a:r>
            <a:r>
              <a:rPr lang="zh-CN" altLang="en-US" dirty="0">
                <a:latin typeface="微软雅黑" panose="020B0503020204020204" pitchFamily="34" charset="-122"/>
                <a:ea typeface="微软雅黑" panose="020B0503020204020204" pitchFamily="34" charset="-122"/>
                <a:cs typeface="+mn-ea"/>
                <a:sym typeface="+mn-lt"/>
              </a:rPr>
              <a:t>年</a:t>
            </a:r>
            <a:r>
              <a:rPr lang="en-US" altLang="zh-CN" dirty="0">
                <a:latin typeface="微软雅黑" panose="020B0503020204020204" pitchFamily="34" charset="-122"/>
                <a:ea typeface="微软雅黑" panose="020B0503020204020204" pitchFamily="34" charset="-122"/>
                <a:cs typeface="+mn-ea"/>
                <a:sym typeface="+mn-lt"/>
              </a:rPr>
              <a:t>2</a:t>
            </a:r>
            <a:r>
              <a:rPr lang="zh-CN" altLang="en-US" dirty="0">
                <a:latin typeface="微软雅黑" panose="020B0503020204020204" pitchFamily="34" charset="-122"/>
                <a:ea typeface="微软雅黑" panose="020B0503020204020204" pitchFamily="34" charset="-122"/>
                <a:cs typeface="+mn-ea"/>
                <a:sym typeface="+mn-lt"/>
              </a:rPr>
              <a:t>月</a:t>
            </a:r>
            <a:r>
              <a:rPr lang="en-US" altLang="zh-CN" dirty="0">
                <a:latin typeface="微软雅黑" panose="020B0503020204020204" pitchFamily="34" charset="-122"/>
                <a:ea typeface="微软雅黑" panose="020B0503020204020204" pitchFamily="34" charset="-122"/>
                <a:cs typeface="+mn-ea"/>
                <a:sym typeface="+mn-lt"/>
              </a:rPr>
              <a:t>17</a:t>
            </a:r>
            <a:r>
              <a:rPr lang="zh-CN" altLang="en-US" dirty="0">
                <a:latin typeface="微软雅黑" panose="020B0503020204020204" pitchFamily="34" charset="-122"/>
                <a:ea typeface="微软雅黑" panose="020B0503020204020204" pitchFamily="34" charset="-122"/>
                <a:cs typeface="+mn-ea"/>
                <a:sym typeface="+mn-lt"/>
              </a:rPr>
              <a:t>日上午，十三届全国人大常委会</a:t>
            </a: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第四十七次委员长会议</a:t>
            </a:r>
            <a:r>
              <a:rPr lang="zh-CN" altLang="en-US" dirty="0">
                <a:latin typeface="微软雅黑" panose="020B0503020204020204" pitchFamily="34" charset="-122"/>
                <a:ea typeface="微软雅黑" panose="020B0503020204020204" pitchFamily="34" charset="-122"/>
                <a:cs typeface="+mn-ea"/>
                <a:sym typeface="+mn-lt"/>
              </a:rPr>
              <a:t>在北京人民大会堂举行，栗战书委员长主持。会议决定，十三届</a:t>
            </a: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全国人大常委会第十六次会议</a:t>
            </a:r>
            <a:r>
              <a:rPr lang="en-US" altLang="zh-CN" dirty="0">
                <a:solidFill>
                  <a:srgbClr val="C00000"/>
                </a:solidFill>
                <a:latin typeface="微软雅黑" panose="020B0503020204020204" pitchFamily="34" charset="-122"/>
                <a:ea typeface="微软雅黑" panose="020B0503020204020204" pitchFamily="34" charset="-122"/>
                <a:cs typeface="+mn-ea"/>
                <a:sym typeface="+mn-lt"/>
              </a:rPr>
              <a:t>2</a:t>
            </a:r>
            <a:r>
              <a:rPr lang="zh-CN" altLang="en-US" dirty="0">
                <a:solidFill>
                  <a:srgbClr val="C00000"/>
                </a:solidFill>
                <a:latin typeface="微软雅黑" panose="020B0503020204020204" pitchFamily="34" charset="-122"/>
                <a:ea typeface="微软雅黑" panose="020B0503020204020204" pitchFamily="34" charset="-122"/>
                <a:cs typeface="+mn-ea"/>
                <a:sym typeface="+mn-lt"/>
              </a:rPr>
              <a:t>月</a:t>
            </a:r>
            <a:r>
              <a:rPr lang="en-US" altLang="zh-CN" dirty="0">
                <a:solidFill>
                  <a:srgbClr val="C00000"/>
                </a:solidFill>
                <a:latin typeface="微软雅黑" panose="020B0503020204020204" pitchFamily="34" charset="-122"/>
                <a:ea typeface="微软雅黑" panose="020B0503020204020204" pitchFamily="34" charset="-122"/>
                <a:cs typeface="+mn-ea"/>
                <a:sym typeface="+mn-lt"/>
              </a:rPr>
              <a:t>24</a:t>
            </a:r>
            <a:r>
              <a:rPr lang="zh-CN" altLang="en-US" dirty="0">
                <a:solidFill>
                  <a:srgbClr val="C00000"/>
                </a:solidFill>
                <a:latin typeface="微软雅黑" panose="020B0503020204020204" pitchFamily="34" charset="-122"/>
                <a:ea typeface="微软雅黑" panose="020B0503020204020204" pitchFamily="34" charset="-122"/>
                <a:cs typeface="+mn-ea"/>
                <a:sym typeface="+mn-lt"/>
              </a:rPr>
              <a:t>日在北京举行</a:t>
            </a:r>
            <a:r>
              <a:rPr lang="zh-CN" altLang="en-US" dirty="0">
                <a:latin typeface="微软雅黑" panose="020B0503020204020204" pitchFamily="34" charset="-122"/>
                <a:ea typeface="微软雅黑" panose="020B0503020204020204" pitchFamily="34" charset="-122"/>
                <a:cs typeface="+mn-ea"/>
                <a:sym typeface="+mn-lt"/>
              </a:rPr>
              <a:t>。委员长会议建议，关于提请审议全国人大常委会关于推迟召开第十三届全国人民代表大会第三次会议的决定草案的议案</a:t>
            </a:r>
          </a:p>
        </p:txBody>
      </p:sp>
      <p:sp>
        <p:nvSpPr>
          <p:cNvPr id="6" name="矩形 5">
            <a:extLst>
              <a:ext uri="{FF2B5EF4-FFF2-40B4-BE49-F238E27FC236}">
                <a16:creationId xmlns="" xmlns:a16="http://schemas.microsoft.com/office/drawing/2014/main" id="{92B52DC1-A800-4FF8-8D1D-10F356D51E2A}"/>
              </a:ext>
            </a:extLst>
          </p:cNvPr>
          <p:cNvSpPr/>
          <p:nvPr/>
        </p:nvSpPr>
        <p:spPr>
          <a:xfrm>
            <a:off x="862739" y="4092184"/>
            <a:ext cx="5371270" cy="1754326"/>
          </a:xfrm>
          <a:prstGeom prst="rect">
            <a:avLst/>
          </a:prstGeom>
          <a:ln>
            <a:solidFill>
              <a:srgbClr val="002060"/>
            </a:solidFill>
          </a:ln>
        </p:spPr>
        <p:txBody>
          <a:bodyPr wrap="square">
            <a:spAutoFit/>
          </a:bodyPr>
          <a:lstStyle/>
          <a:p>
            <a:pPr marL="285750" indent="-285750">
              <a:lnSpc>
                <a:spcPct val="150000"/>
              </a:lnSpc>
              <a:buClr>
                <a:srgbClr val="C00000"/>
              </a:buClr>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cs typeface="+mn-ea"/>
                <a:sym typeface="+mn-lt"/>
              </a:rPr>
              <a:t>2020</a:t>
            </a:r>
            <a:r>
              <a:rPr lang="zh-CN" altLang="en-US" dirty="0">
                <a:latin typeface="微软雅黑" panose="020B0503020204020204" pitchFamily="34" charset="-122"/>
                <a:ea typeface="微软雅黑" panose="020B0503020204020204" pitchFamily="34" charset="-122"/>
                <a:cs typeface="+mn-ea"/>
                <a:sym typeface="+mn-lt"/>
              </a:rPr>
              <a:t>年</a:t>
            </a:r>
            <a:r>
              <a:rPr lang="en-US" altLang="zh-CN" dirty="0">
                <a:latin typeface="微软雅黑" panose="020B0503020204020204" pitchFamily="34" charset="-122"/>
                <a:ea typeface="微软雅黑" panose="020B0503020204020204" pitchFamily="34" charset="-122"/>
                <a:cs typeface="+mn-ea"/>
                <a:sym typeface="+mn-lt"/>
              </a:rPr>
              <a:t>2</a:t>
            </a:r>
            <a:r>
              <a:rPr lang="zh-CN" altLang="en-US" dirty="0">
                <a:latin typeface="微软雅黑" panose="020B0503020204020204" pitchFamily="34" charset="-122"/>
                <a:ea typeface="微软雅黑" panose="020B0503020204020204" pitchFamily="34" charset="-122"/>
                <a:cs typeface="+mn-ea"/>
                <a:sym typeface="+mn-lt"/>
              </a:rPr>
              <a:t>月</a:t>
            </a:r>
            <a:r>
              <a:rPr lang="en-US" altLang="zh-CN" dirty="0">
                <a:latin typeface="微软雅黑" panose="020B0503020204020204" pitchFamily="34" charset="-122"/>
                <a:ea typeface="微软雅黑" panose="020B0503020204020204" pitchFamily="34" charset="-122"/>
                <a:cs typeface="+mn-ea"/>
                <a:sym typeface="+mn-lt"/>
              </a:rPr>
              <a:t>24</a:t>
            </a:r>
            <a:r>
              <a:rPr lang="zh-CN" altLang="en-US" dirty="0">
                <a:latin typeface="微软雅黑" panose="020B0503020204020204" pitchFamily="34" charset="-122"/>
                <a:ea typeface="微软雅黑" panose="020B0503020204020204" pitchFamily="34" charset="-122"/>
                <a:cs typeface="+mn-ea"/>
                <a:sym typeface="+mn-lt"/>
              </a:rPr>
              <a:t>日下午，十三届全国人大常委会第十六次会议举行闭幕会。会议表决通过关于推迟召开第十三届全国人民代表大会第三次会议的决定。</a:t>
            </a:r>
          </a:p>
        </p:txBody>
      </p:sp>
      <p:sp>
        <p:nvSpPr>
          <p:cNvPr id="8" name="矩形 7">
            <a:extLst>
              <a:ext uri="{FF2B5EF4-FFF2-40B4-BE49-F238E27FC236}">
                <a16:creationId xmlns="" xmlns:a16="http://schemas.microsoft.com/office/drawing/2014/main" id="{92B52DC1-A800-4FF8-8D1D-10F356D51E2A}"/>
              </a:ext>
            </a:extLst>
          </p:cNvPr>
          <p:cNvSpPr/>
          <p:nvPr/>
        </p:nvSpPr>
        <p:spPr>
          <a:xfrm>
            <a:off x="862739" y="2523797"/>
            <a:ext cx="5371270" cy="1338828"/>
          </a:xfrm>
          <a:prstGeom prst="rect">
            <a:avLst/>
          </a:prstGeom>
          <a:ln>
            <a:solidFill>
              <a:srgbClr val="002060"/>
            </a:solidFill>
          </a:ln>
        </p:spPr>
        <p:txBody>
          <a:bodyPr wrap="square">
            <a:spAutoFit/>
          </a:bodyPr>
          <a:lstStyle/>
          <a:p>
            <a:pPr marL="285750" indent="-285750">
              <a:lnSpc>
                <a:spcPct val="150000"/>
              </a:lnSpc>
              <a:buClr>
                <a:srgbClr val="C00000"/>
              </a:buClr>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cs typeface="+mn-ea"/>
                <a:sym typeface="+mn-lt"/>
              </a:rPr>
              <a:t>2019</a:t>
            </a:r>
            <a:r>
              <a:rPr lang="zh-CN" altLang="en-US" dirty="0">
                <a:latin typeface="微软雅黑" panose="020B0503020204020204" pitchFamily="34" charset="-122"/>
                <a:ea typeface="微软雅黑" panose="020B0503020204020204" pitchFamily="34" charset="-122"/>
                <a:cs typeface="+mn-ea"/>
                <a:sym typeface="+mn-lt"/>
              </a:rPr>
              <a:t>年</a:t>
            </a:r>
            <a:r>
              <a:rPr lang="en-US" altLang="zh-CN" dirty="0">
                <a:latin typeface="微软雅黑" panose="020B0503020204020204" pitchFamily="34" charset="-122"/>
                <a:ea typeface="微软雅黑" panose="020B0503020204020204" pitchFamily="34" charset="-122"/>
                <a:cs typeface="+mn-ea"/>
                <a:sym typeface="+mn-lt"/>
              </a:rPr>
              <a:t>12</a:t>
            </a:r>
            <a:r>
              <a:rPr lang="zh-CN" altLang="en-US" dirty="0">
                <a:latin typeface="微软雅黑" panose="020B0503020204020204" pitchFamily="34" charset="-122"/>
                <a:ea typeface="微软雅黑" panose="020B0503020204020204" pitchFamily="34" charset="-122"/>
                <a:cs typeface="+mn-ea"/>
                <a:sym typeface="+mn-lt"/>
              </a:rPr>
              <a:t>月，十三届全国</a:t>
            </a:r>
            <a:r>
              <a:rPr lang="zh-CN" altLang="en-US" b="1" dirty="0">
                <a:latin typeface="微软雅黑" panose="020B0503020204020204" pitchFamily="34" charset="-122"/>
                <a:ea typeface="微软雅黑" panose="020B0503020204020204" pitchFamily="34" charset="-122"/>
                <a:cs typeface="+mn-ea"/>
                <a:sym typeface="+mn-lt"/>
              </a:rPr>
              <a:t>人大常委会第十五次会议</a:t>
            </a:r>
            <a:r>
              <a:rPr lang="zh-CN" altLang="en-US" dirty="0">
                <a:latin typeface="微软雅黑" panose="020B0503020204020204" pitchFamily="34" charset="-122"/>
                <a:ea typeface="微软雅黑" panose="020B0503020204020204" pitchFamily="34" charset="-122"/>
                <a:cs typeface="+mn-ea"/>
                <a:sym typeface="+mn-lt"/>
              </a:rPr>
              <a:t>决定，十三届全国人才三次</a:t>
            </a:r>
            <a:r>
              <a:rPr lang="zh-CN" altLang="en-US" dirty="0" smtClean="0">
                <a:latin typeface="微软雅黑" panose="020B0503020204020204" pitchFamily="34" charset="-122"/>
                <a:ea typeface="微软雅黑" panose="020B0503020204020204" pitchFamily="34" charset="-122"/>
                <a:cs typeface="+mn-ea"/>
                <a:sym typeface="+mn-lt"/>
              </a:rPr>
              <a:t>会议于</a:t>
            </a:r>
            <a:r>
              <a:rPr lang="en-US" altLang="zh-CN" dirty="0">
                <a:latin typeface="微软雅黑" panose="020B0503020204020204" pitchFamily="34" charset="-122"/>
                <a:ea typeface="微软雅黑" panose="020B0503020204020204" pitchFamily="34" charset="-122"/>
                <a:cs typeface="+mn-ea"/>
                <a:sym typeface="+mn-lt"/>
              </a:rPr>
              <a:t>2020</a:t>
            </a:r>
            <a:r>
              <a:rPr lang="zh-CN" altLang="en-US" dirty="0">
                <a:latin typeface="微软雅黑" panose="020B0503020204020204" pitchFamily="34" charset="-122"/>
                <a:ea typeface="微软雅黑" panose="020B0503020204020204" pitchFamily="34" charset="-122"/>
                <a:cs typeface="+mn-ea"/>
                <a:sym typeface="+mn-lt"/>
              </a:rPr>
              <a:t>年</a:t>
            </a:r>
            <a:r>
              <a:rPr lang="en-US" altLang="zh-CN" dirty="0">
                <a:latin typeface="微软雅黑" panose="020B0503020204020204" pitchFamily="34" charset="-122"/>
                <a:ea typeface="微软雅黑" panose="020B0503020204020204" pitchFamily="34" charset="-122"/>
                <a:cs typeface="+mn-ea"/>
                <a:sym typeface="+mn-lt"/>
              </a:rPr>
              <a:t>3</a:t>
            </a:r>
            <a:r>
              <a:rPr lang="zh-CN" altLang="en-US" dirty="0">
                <a:latin typeface="微软雅黑" panose="020B0503020204020204" pitchFamily="34" charset="-122"/>
                <a:ea typeface="微软雅黑" panose="020B0503020204020204" pitchFamily="34" charset="-122"/>
                <a:cs typeface="+mn-ea"/>
                <a:sym typeface="+mn-lt"/>
              </a:rPr>
              <a:t>月</a:t>
            </a:r>
            <a:r>
              <a:rPr lang="en-US" altLang="zh-CN" dirty="0">
                <a:latin typeface="微软雅黑" panose="020B0503020204020204" pitchFamily="34" charset="-122"/>
                <a:ea typeface="微软雅黑" panose="020B0503020204020204" pitchFamily="34" charset="-122"/>
                <a:cs typeface="+mn-ea"/>
                <a:sym typeface="+mn-lt"/>
              </a:rPr>
              <a:t>5</a:t>
            </a:r>
            <a:r>
              <a:rPr lang="zh-CN" altLang="en-US" dirty="0">
                <a:latin typeface="微软雅黑" panose="020B0503020204020204" pitchFamily="34" charset="-122"/>
                <a:ea typeface="微软雅黑" panose="020B0503020204020204" pitchFamily="34" charset="-122"/>
                <a:cs typeface="+mn-ea"/>
                <a:sym typeface="+mn-lt"/>
              </a:rPr>
              <a:t>日在北京召开。</a:t>
            </a:r>
          </a:p>
        </p:txBody>
      </p:sp>
      <p:grpSp>
        <p:nvGrpSpPr>
          <p:cNvPr id="14" name="组合 13"/>
          <p:cNvGrpSpPr/>
          <p:nvPr/>
        </p:nvGrpSpPr>
        <p:grpSpPr>
          <a:xfrm>
            <a:off x="6281431" y="3094342"/>
            <a:ext cx="489615" cy="405352"/>
            <a:chOff x="6370388" y="3168749"/>
            <a:chExt cx="489615" cy="405352"/>
          </a:xfrm>
          <a:solidFill>
            <a:srgbClr val="C00000"/>
          </a:solidFill>
        </p:grpSpPr>
        <p:sp>
          <p:nvSpPr>
            <p:cNvPr id="10" name="燕尾形 9"/>
            <p:cNvSpPr/>
            <p:nvPr/>
          </p:nvSpPr>
          <p:spPr>
            <a:xfrm>
              <a:off x="6370388" y="3168749"/>
              <a:ext cx="169682" cy="40535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6535978" y="3168749"/>
              <a:ext cx="169682" cy="40535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燕尾形 11"/>
            <p:cNvSpPr/>
            <p:nvPr/>
          </p:nvSpPr>
          <p:spPr>
            <a:xfrm>
              <a:off x="6690321" y="3168749"/>
              <a:ext cx="169682" cy="40535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5" name="组合 14"/>
          <p:cNvGrpSpPr/>
          <p:nvPr/>
        </p:nvGrpSpPr>
        <p:grpSpPr>
          <a:xfrm rot="10800000">
            <a:off x="6316183" y="4696898"/>
            <a:ext cx="489615" cy="405352"/>
            <a:chOff x="6370388" y="3168749"/>
            <a:chExt cx="489615" cy="405352"/>
          </a:xfrm>
          <a:solidFill>
            <a:srgbClr val="C00000"/>
          </a:solidFill>
        </p:grpSpPr>
        <p:sp>
          <p:nvSpPr>
            <p:cNvPr id="16" name="燕尾形 15"/>
            <p:cNvSpPr/>
            <p:nvPr/>
          </p:nvSpPr>
          <p:spPr>
            <a:xfrm>
              <a:off x="6370388" y="3168749"/>
              <a:ext cx="169682" cy="40535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5978" y="3168749"/>
              <a:ext cx="169682" cy="40535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燕尾形 17"/>
            <p:cNvSpPr/>
            <p:nvPr/>
          </p:nvSpPr>
          <p:spPr>
            <a:xfrm>
              <a:off x="6690321" y="3168749"/>
              <a:ext cx="169682" cy="40535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2868722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CA3B57F-D14E-438E-994F-8F5B9CBC1CBC}"/>
              </a:ext>
            </a:extLst>
          </p:cNvPr>
          <p:cNvSpPr/>
          <p:nvPr/>
        </p:nvSpPr>
        <p:spPr>
          <a:xfrm>
            <a:off x="6263674" y="3118009"/>
            <a:ext cx="3004383" cy="769441"/>
          </a:xfrm>
          <a:prstGeom prst="rect">
            <a:avLst/>
          </a:prstGeom>
        </p:spPr>
        <p:txBody>
          <a:bodyPr wrap="square">
            <a:spAutoFit/>
          </a:bodyPr>
          <a:lstStyle/>
          <a:p>
            <a:pPr>
              <a:lnSpc>
                <a:spcPct val="150000"/>
              </a:lnSpc>
            </a:pPr>
            <a:r>
              <a:rPr lang="en-US" altLang="zh-CN" sz="3200" dirty="0">
                <a:solidFill>
                  <a:srgbClr val="C00000"/>
                </a:solidFill>
                <a:cs typeface="+mn-ea"/>
                <a:sym typeface="+mn-lt"/>
              </a:rPr>
              <a:t>2020</a:t>
            </a:r>
            <a:r>
              <a:rPr lang="zh-CN" altLang="en-US" sz="3200" dirty="0">
                <a:solidFill>
                  <a:srgbClr val="C00000"/>
                </a:solidFill>
                <a:cs typeface="+mn-ea"/>
                <a:sym typeface="+mn-lt"/>
              </a:rPr>
              <a:t>年</a:t>
            </a:r>
            <a:r>
              <a:rPr lang="en-US" altLang="zh-CN" sz="3200" dirty="0">
                <a:solidFill>
                  <a:srgbClr val="C00000"/>
                </a:solidFill>
                <a:cs typeface="+mn-ea"/>
                <a:sym typeface="+mn-lt"/>
              </a:rPr>
              <a:t>4</a:t>
            </a:r>
            <a:r>
              <a:rPr lang="zh-CN" altLang="en-US" sz="3200" dirty="0">
                <a:solidFill>
                  <a:srgbClr val="C00000"/>
                </a:solidFill>
                <a:cs typeface="+mn-ea"/>
                <a:sym typeface="+mn-lt"/>
              </a:rPr>
              <a:t>月</a:t>
            </a:r>
            <a:r>
              <a:rPr lang="en-US" altLang="zh-CN" sz="3200" dirty="0">
                <a:solidFill>
                  <a:srgbClr val="C00000"/>
                </a:solidFill>
                <a:cs typeface="+mn-ea"/>
                <a:sym typeface="+mn-lt"/>
              </a:rPr>
              <a:t>29</a:t>
            </a:r>
            <a:r>
              <a:rPr lang="zh-CN" altLang="en-US" sz="3200" dirty="0">
                <a:solidFill>
                  <a:srgbClr val="C00000"/>
                </a:solidFill>
                <a:cs typeface="+mn-ea"/>
                <a:sym typeface="+mn-lt"/>
              </a:rPr>
              <a:t>日</a:t>
            </a:r>
          </a:p>
        </p:txBody>
      </p:sp>
      <p:sp>
        <p:nvSpPr>
          <p:cNvPr id="5" name="矩形 4">
            <a:extLst>
              <a:ext uri="{FF2B5EF4-FFF2-40B4-BE49-F238E27FC236}">
                <a16:creationId xmlns="" xmlns:a16="http://schemas.microsoft.com/office/drawing/2014/main" id="{F06AD416-5FC3-4DFF-85FC-6A74485FF9CD}"/>
              </a:ext>
            </a:extLst>
          </p:cNvPr>
          <p:cNvSpPr/>
          <p:nvPr/>
        </p:nvSpPr>
        <p:spPr>
          <a:xfrm>
            <a:off x="6263674" y="2160614"/>
            <a:ext cx="2547183" cy="769441"/>
          </a:xfrm>
          <a:prstGeom prst="rect">
            <a:avLst/>
          </a:prstGeom>
        </p:spPr>
        <p:txBody>
          <a:bodyPr wrap="square">
            <a:spAutoFit/>
          </a:bodyPr>
          <a:lstStyle/>
          <a:p>
            <a:r>
              <a:rPr lang="zh-CN" altLang="en-US" sz="4400" b="1" dirty="0">
                <a:solidFill>
                  <a:srgbClr val="C00000"/>
                </a:solidFill>
                <a:cs typeface="+mn-ea"/>
                <a:sym typeface="+mn-lt"/>
              </a:rPr>
              <a:t>会议时间</a:t>
            </a:r>
          </a:p>
        </p:txBody>
      </p:sp>
      <p:sp>
        <p:nvSpPr>
          <p:cNvPr id="6" name="矩形 5">
            <a:extLst>
              <a:ext uri="{FF2B5EF4-FFF2-40B4-BE49-F238E27FC236}">
                <a16:creationId xmlns="" xmlns:a16="http://schemas.microsoft.com/office/drawing/2014/main" id="{828E79EB-D4B3-4284-BD80-80318780A22B}"/>
              </a:ext>
            </a:extLst>
          </p:cNvPr>
          <p:cNvSpPr/>
          <p:nvPr/>
        </p:nvSpPr>
        <p:spPr>
          <a:xfrm>
            <a:off x="6263673" y="4075404"/>
            <a:ext cx="5099419" cy="923330"/>
          </a:xfrm>
          <a:prstGeom prst="rect">
            <a:avLst/>
          </a:prstGeom>
        </p:spPr>
        <p:txBody>
          <a:bodyPr wrap="square">
            <a:spAutoFit/>
          </a:bodyPr>
          <a:lstStyle/>
          <a:p>
            <a:pPr>
              <a:lnSpc>
                <a:spcPct val="150000"/>
              </a:lnSpc>
            </a:pPr>
            <a:r>
              <a:rPr lang="zh-CN" altLang="en-US" dirty="0">
                <a:cs typeface="+mn-ea"/>
                <a:sym typeface="+mn-lt"/>
              </a:rPr>
              <a:t>十三届全国</a:t>
            </a:r>
            <a:r>
              <a:rPr lang="zh-CN" altLang="en-US" b="1" dirty="0">
                <a:solidFill>
                  <a:srgbClr val="0070C0"/>
                </a:solidFill>
                <a:cs typeface="+mn-ea"/>
                <a:sym typeface="+mn-lt"/>
              </a:rPr>
              <a:t>人大常委会</a:t>
            </a:r>
            <a:r>
              <a:rPr lang="zh-CN" altLang="en-US" dirty="0">
                <a:cs typeface="+mn-ea"/>
                <a:sym typeface="+mn-lt"/>
              </a:rPr>
              <a:t>第十七次会议表决通过了关于十三届全国人大三次会议召开时间的决定</a:t>
            </a:r>
          </a:p>
        </p:txBody>
      </p:sp>
      <p:sp>
        <p:nvSpPr>
          <p:cNvPr id="7" name="矩形 6">
            <a:extLst>
              <a:ext uri="{FF2B5EF4-FFF2-40B4-BE49-F238E27FC236}">
                <a16:creationId xmlns="" xmlns:a16="http://schemas.microsoft.com/office/drawing/2014/main" id="{3BD88458-8124-4999-B404-5B42F3B79DA2}"/>
              </a:ext>
            </a:extLst>
          </p:cNvPr>
          <p:cNvSpPr/>
          <p:nvPr/>
        </p:nvSpPr>
        <p:spPr>
          <a:xfrm>
            <a:off x="6263674" y="5144497"/>
            <a:ext cx="5099418" cy="830997"/>
          </a:xfrm>
          <a:prstGeom prst="rect">
            <a:avLst/>
          </a:prstGeom>
          <a:ln>
            <a:solidFill>
              <a:srgbClr val="C00000"/>
            </a:solidFill>
          </a:ln>
        </p:spPr>
        <p:txBody>
          <a:bodyPr wrap="square">
            <a:spAutoFit/>
          </a:bodyPr>
          <a:lstStyle/>
          <a:p>
            <a:r>
              <a:rPr lang="zh-CN" altLang="en-US" sz="2400" dirty="0">
                <a:solidFill>
                  <a:srgbClr val="C00000"/>
                </a:solidFill>
                <a:cs typeface="+mn-ea"/>
                <a:sym typeface="+mn-lt"/>
              </a:rPr>
              <a:t>根据决定，十三届全国人大三次会议将于</a:t>
            </a:r>
            <a:r>
              <a:rPr lang="en-US" altLang="zh-CN" sz="2400" dirty="0">
                <a:solidFill>
                  <a:srgbClr val="C00000"/>
                </a:solidFill>
                <a:cs typeface="+mn-ea"/>
                <a:sym typeface="+mn-lt"/>
              </a:rPr>
              <a:t>2020</a:t>
            </a:r>
            <a:r>
              <a:rPr lang="zh-CN" altLang="en-US" sz="2400" dirty="0">
                <a:solidFill>
                  <a:srgbClr val="C00000"/>
                </a:solidFill>
                <a:cs typeface="+mn-ea"/>
                <a:sym typeface="+mn-lt"/>
              </a:rPr>
              <a:t>年</a:t>
            </a:r>
            <a:r>
              <a:rPr lang="en-US" altLang="zh-CN" sz="2400" dirty="0">
                <a:solidFill>
                  <a:srgbClr val="C00000"/>
                </a:solidFill>
                <a:cs typeface="+mn-ea"/>
                <a:sym typeface="+mn-lt"/>
              </a:rPr>
              <a:t>5</a:t>
            </a:r>
            <a:r>
              <a:rPr lang="zh-CN" altLang="en-US" sz="2400" dirty="0">
                <a:solidFill>
                  <a:srgbClr val="C00000"/>
                </a:solidFill>
                <a:cs typeface="+mn-ea"/>
                <a:sym typeface="+mn-lt"/>
              </a:rPr>
              <a:t>月</a:t>
            </a:r>
            <a:r>
              <a:rPr lang="en-US" altLang="zh-CN" sz="2400" dirty="0">
                <a:solidFill>
                  <a:srgbClr val="C00000"/>
                </a:solidFill>
                <a:cs typeface="+mn-ea"/>
                <a:sym typeface="+mn-lt"/>
              </a:rPr>
              <a:t>22</a:t>
            </a:r>
            <a:r>
              <a:rPr lang="zh-CN" altLang="en-US" sz="2400" dirty="0">
                <a:solidFill>
                  <a:srgbClr val="C00000"/>
                </a:solidFill>
                <a:cs typeface="+mn-ea"/>
                <a:sym typeface="+mn-lt"/>
              </a:rPr>
              <a:t>日在北京召开</a:t>
            </a:r>
          </a:p>
        </p:txBody>
      </p:sp>
      <p:pic>
        <p:nvPicPr>
          <p:cNvPr id="9" name="图片 8">
            <a:extLst>
              <a:ext uri="{FF2B5EF4-FFF2-40B4-BE49-F238E27FC236}">
                <a16:creationId xmlns="" xmlns:a16="http://schemas.microsoft.com/office/drawing/2014/main" id="{366784ED-5716-4B38-8826-1466B0DA71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35728" y="2341756"/>
            <a:ext cx="4516244" cy="4516244"/>
          </a:xfrm>
          <a:prstGeom prst="rect">
            <a:avLst/>
          </a:prstGeom>
        </p:spPr>
      </p:pic>
    </p:spTree>
    <p:extLst>
      <p:ext uri="{BB962C8B-B14F-4D97-AF65-F5344CB8AC3E}">
        <p14:creationId xmlns:p14="http://schemas.microsoft.com/office/powerpoint/2010/main" val="18201991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esgfnfo">
      <a:majorFont>
        <a:latin typeface="思源黑体 CN" panose="020F0302020204030204"/>
        <a:ea typeface="思源黑体 CN"/>
        <a:cs typeface=""/>
      </a:majorFont>
      <a:minorFont>
        <a:latin typeface="思源黑体 CN" panose="020F0502020204030204"/>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2376</TotalTime>
  <Words>3690</Words>
  <Application>Microsoft Office PowerPoint</Application>
  <PresentationFormat>宽屏</PresentationFormat>
  <Paragraphs>249</Paragraphs>
  <Slides>48</Slides>
  <Notes>23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48</vt:i4>
      </vt:variant>
    </vt:vector>
  </HeadingPairs>
  <TitlesOfParts>
    <vt:vector size="61" baseType="lpstr">
      <vt:lpstr>Gill Sans</vt:lpstr>
      <vt:lpstr>Source Sans Pro Regular</vt:lpstr>
      <vt:lpstr>方正舒体</vt:lpstr>
      <vt:lpstr>方正姚体</vt:lpstr>
      <vt:lpstr>华文琥珀</vt:lpstr>
      <vt:lpstr>楷体</vt:lpstr>
      <vt:lpstr>思源黑体 CN</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周 勇</cp:lastModifiedBy>
  <cp:revision>111</cp:revision>
  <dcterms:created xsi:type="dcterms:W3CDTF">2020-05-09T07:27:53Z</dcterms:created>
  <dcterms:modified xsi:type="dcterms:W3CDTF">2020-06-28T07:40:49Z</dcterms:modified>
</cp:coreProperties>
</file>